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4"/>
  </p:sldMasterIdLst>
  <p:notesMasterIdLst>
    <p:notesMasterId r:id="rId14"/>
  </p:notesMasterIdLst>
  <p:sldIdLst>
    <p:sldId id="2147376946" r:id="rId5"/>
    <p:sldId id="2147376947" r:id="rId6"/>
    <p:sldId id="2147376948" r:id="rId7"/>
    <p:sldId id="2147376954" r:id="rId8"/>
    <p:sldId id="2147376950" r:id="rId9"/>
    <p:sldId id="2147376951" r:id="rId10"/>
    <p:sldId id="2147376952" r:id="rId11"/>
    <p:sldId id="2147376953" r:id="rId12"/>
    <p:sldId id="2103812903" r:id="rId13"/>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05764D-17C9-5B35-944E-32E7F16F2EA8}" name="Krasimir Peykovski" initials="KP" userId="S::Krasimir.Peykovski@spinetix.com::0b92663e-ab90-4ae4-a90e-d0aa385e5446" providerId="AD"/>
  <p188:author id="{1DB3DFA1-18A6-EB72-CF90-FFF1C044E6B3}" name="Nicolas Meyer" initials="NM" userId="S::Nicolas.Meyer@spinetix.com::748e4549-62be-4a21-ab76-34847a700432" providerId="AD"/>
  <p188:author id="{2FADC7BF-74C6-67FC-30CC-CC36ED6129D1}" name="Maxence Ducher" initials="" userId="S::Maxence.Ducher@spinetix.com::78ad30ad-2f5f-48bd-9931-46a0751e35a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B0FF"/>
    <a:srgbClr val="59A3FF"/>
    <a:srgbClr val="005AAB"/>
    <a:srgbClr val="E31556"/>
    <a:srgbClr val="FF5C8D"/>
    <a:srgbClr val="8DB6E8"/>
    <a:srgbClr val="53657A"/>
    <a:srgbClr val="F7F9FC"/>
    <a:srgbClr val="081D38"/>
    <a:srgbClr val="002E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21CFCE-88C2-493E-BAEE-4BC3F2FF2B80}" v="1" dt="2026-10-26T20:21:36.9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315" autoAdjust="0"/>
  </p:normalViewPr>
  <p:slideViewPr>
    <p:cSldViewPr snapToGrid="0">
      <p:cViewPr varScale="1">
        <p:scale>
          <a:sx n="116" d="100"/>
          <a:sy n="116" d="100"/>
        </p:scale>
        <p:origin x="35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s Meyer" userId="748e4549-62be-4a21-ab76-34847a700432" providerId="ADAL" clId="{12D3A702-8AF9-43DB-8930-0CB2297E4B40}"/>
    <pc:docChg chg="modSld">
      <pc:chgData name="Nicolas Meyer" userId="748e4549-62be-4a21-ab76-34847a700432" providerId="ADAL" clId="{12D3A702-8AF9-43DB-8930-0CB2297E4B40}" dt="2026-10-23T13:24:29.243" v="4" actId="207"/>
      <pc:docMkLst>
        <pc:docMk/>
      </pc:docMkLst>
      <pc:sldChg chg="modSp mod">
        <pc:chgData name="Nicolas Meyer" userId="748e4549-62be-4a21-ab76-34847a700432" providerId="ADAL" clId="{12D3A702-8AF9-43DB-8930-0CB2297E4B40}" dt="2026-10-23T13:21:30.126" v="1" actId="207"/>
        <pc:sldMkLst>
          <pc:docMk/>
          <pc:sldMk cId="1578751846" sldId="2147376947"/>
        </pc:sldMkLst>
        <pc:spChg chg="mod">
          <ac:chgData name="Nicolas Meyer" userId="748e4549-62be-4a21-ab76-34847a700432" providerId="ADAL" clId="{12D3A702-8AF9-43DB-8930-0CB2297E4B40}" dt="2026-10-23T13:21:30.126" v="1" actId="207"/>
          <ac:spMkLst>
            <pc:docMk/>
            <pc:sldMk cId="1578751846" sldId="2147376947"/>
            <ac:spMk id="44" creationId="{DE49D148-BD52-BDD5-94FB-43F3A2C8AE3F}"/>
          </ac:spMkLst>
        </pc:spChg>
      </pc:sldChg>
      <pc:sldChg chg="modSp mod">
        <pc:chgData name="Nicolas Meyer" userId="748e4549-62be-4a21-ab76-34847a700432" providerId="ADAL" clId="{12D3A702-8AF9-43DB-8930-0CB2297E4B40}" dt="2026-10-23T13:24:29.243" v="4" actId="207"/>
        <pc:sldMkLst>
          <pc:docMk/>
          <pc:sldMk cId="1515154013" sldId="2147376950"/>
        </pc:sldMkLst>
        <pc:spChg chg="mod">
          <ac:chgData name="Nicolas Meyer" userId="748e4549-62be-4a21-ab76-34847a700432" providerId="ADAL" clId="{12D3A702-8AF9-43DB-8930-0CB2297E4B40}" dt="2026-10-23T13:24:29.243" v="4" actId="207"/>
          <ac:spMkLst>
            <pc:docMk/>
            <pc:sldMk cId="1515154013" sldId="2147376950"/>
            <ac:spMk id="20" creationId="{29B41F1C-25FA-AD4C-3799-60C631C7CE77}"/>
          </ac:spMkLst>
        </pc:spChg>
      </pc:sldChg>
    </pc:docChg>
  </pc:docChgLst>
  <pc:docChgLst>
    <pc:chgData name="Krasimir Peykovski" userId="0b92663e-ab90-4ae4-a90e-d0aa385e5446" providerId="ADAL" clId="{BA21CB06-8881-4CDE-B10A-8FFB0AC13F9D}"/>
    <pc:docChg chg="undo custSel addSld delSld modSld delMainMaster">
      <pc:chgData name="Krasimir Peykovski" userId="0b92663e-ab90-4ae4-a90e-d0aa385e5446" providerId="ADAL" clId="{BA21CB06-8881-4CDE-B10A-8FFB0AC13F9D}" dt="2026-10-26T20:21:53.043" v="959" actId="47"/>
      <pc:docMkLst>
        <pc:docMk/>
      </pc:docMkLst>
      <pc:sldChg chg="add">
        <pc:chgData name="Krasimir Peykovski" userId="0b92663e-ab90-4ae4-a90e-d0aa385e5446" providerId="ADAL" clId="{BA21CB06-8881-4CDE-B10A-8FFB0AC13F9D}" dt="2026-10-14T16:58:14.446" v="5"/>
        <pc:sldMkLst>
          <pc:docMk/>
          <pc:sldMk cId="4152189144" sldId="2103812903"/>
        </pc:sldMkLst>
      </pc:sldChg>
      <pc:sldChg chg="add">
        <pc:chgData name="Krasimir Peykovski" userId="0b92663e-ab90-4ae4-a90e-d0aa385e5446" providerId="ADAL" clId="{BA21CB06-8881-4CDE-B10A-8FFB0AC13F9D}" dt="2026-10-19T10:30:10.316" v="880"/>
        <pc:sldMkLst>
          <pc:docMk/>
          <pc:sldMk cId="527373953" sldId="2147376946"/>
        </pc:sldMkLst>
      </pc:sldChg>
      <pc:sldChg chg="modSp add mod modNotesTx">
        <pc:chgData name="Krasimir Peykovski" userId="0b92663e-ab90-4ae4-a90e-d0aa385e5446" providerId="ADAL" clId="{BA21CB06-8881-4CDE-B10A-8FFB0AC13F9D}" dt="2026-10-23T15:41:37.009" v="942" actId="108"/>
        <pc:sldMkLst>
          <pc:docMk/>
          <pc:sldMk cId="1578751846" sldId="2147376947"/>
        </pc:sldMkLst>
        <pc:spChg chg="mod">
          <ac:chgData name="Krasimir Peykovski" userId="0b92663e-ab90-4ae4-a90e-d0aa385e5446" providerId="ADAL" clId="{BA21CB06-8881-4CDE-B10A-8FFB0AC13F9D}" dt="2026-10-23T15:41:37.009" v="942" actId="108"/>
          <ac:spMkLst>
            <pc:docMk/>
            <pc:sldMk cId="1578751846" sldId="2147376947"/>
            <ac:spMk id="44" creationId="{DE49D148-BD52-BDD5-94FB-43F3A2C8AE3F}"/>
          </ac:spMkLst>
        </pc:spChg>
        <pc:spChg chg="mod">
          <ac:chgData name="Krasimir Peykovski" userId="0b92663e-ab90-4ae4-a90e-d0aa385e5446" providerId="ADAL" clId="{BA21CB06-8881-4CDE-B10A-8FFB0AC13F9D}" dt="2026-10-19T14:01:26.592" v="938" actId="6549"/>
          <ac:spMkLst>
            <pc:docMk/>
            <pc:sldMk cId="1578751846" sldId="2147376947"/>
            <ac:spMk id="77" creationId="{4C6401B1-A7A3-9728-581C-B619241B23F7}"/>
          </ac:spMkLst>
        </pc:spChg>
      </pc:sldChg>
      <pc:sldChg chg="modSp add mod modNotesTx">
        <pc:chgData name="Krasimir Peykovski" userId="0b92663e-ab90-4ae4-a90e-d0aa385e5446" providerId="ADAL" clId="{BA21CB06-8881-4CDE-B10A-8FFB0AC13F9D}" dt="2026-10-23T15:41:59.595" v="954" actId="1038"/>
        <pc:sldMkLst>
          <pc:docMk/>
          <pc:sldMk cId="372074242" sldId="2147376948"/>
        </pc:sldMkLst>
        <pc:spChg chg="mod">
          <ac:chgData name="Krasimir Peykovski" userId="0b92663e-ab90-4ae4-a90e-d0aa385e5446" providerId="ADAL" clId="{BA21CB06-8881-4CDE-B10A-8FFB0AC13F9D}" dt="2026-10-19T14:01:57.688" v="939"/>
          <ac:spMkLst>
            <pc:docMk/>
            <pc:sldMk cId="372074242" sldId="2147376948"/>
            <ac:spMk id="117" creationId="{B0011BCF-A51E-899C-B381-76B08F295F4F}"/>
          </ac:spMkLst>
        </pc:spChg>
        <pc:spChg chg="mod">
          <ac:chgData name="Krasimir Peykovski" userId="0b92663e-ab90-4ae4-a90e-d0aa385e5446" providerId="ADAL" clId="{BA21CB06-8881-4CDE-B10A-8FFB0AC13F9D}" dt="2026-10-23T15:41:59.595" v="954" actId="1038"/>
          <ac:spMkLst>
            <pc:docMk/>
            <pc:sldMk cId="372074242" sldId="2147376948"/>
            <ac:spMk id="123" creationId="{57D82F84-5B40-B918-CDDD-2D526896839B}"/>
          </ac:spMkLst>
        </pc:spChg>
        <pc:spChg chg="mod">
          <ac:chgData name="Krasimir Peykovski" userId="0b92663e-ab90-4ae4-a90e-d0aa385e5446" providerId="ADAL" clId="{BA21CB06-8881-4CDE-B10A-8FFB0AC13F9D}" dt="2026-10-23T15:41:45.931" v="946" actId="1038"/>
          <ac:spMkLst>
            <pc:docMk/>
            <pc:sldMk cId="372074242" sldId="2147376948"/>
            <ac:spMk id="124" creationId="{2E3C56F9-78F3-1189-8CA1-4B2B12A58E23}"/>
          </ac:spMkLst>
        </pc:spChg>
        <pc:spChg chg="mod">
          <ac:chgData name="Krasimir Peykovski" userId="0b92663e-ab90-4ae4-a90e-d0aa385e5446" providerId="ADAL" clId="{BA21CB06-8881-4CDE-B10A-8FFB0AC13F9D}" dt="2026-10-23T15:41:50.339" v="948" actId="1038"/>
          <ac:spMkLst>
            <pc:docMk/>
            <pc:sldMk cId="372074242" sldId="2147376948"/>
            <ac:spMk id="125" creationId="{9AD0CF9E-F3F5-4A32-6BA3-68062C24BC38}"/>
          </ac:spMkLst>
        </pc:spChg>
        <pc:spChg chg="mod">
          <ac:chgData name="Krasimir Peykovski" userId="0b92663e-ab90-4ae4-a90e-d0aa385e5446" providerId="ADAL" clId="{BA21CB06-8881-4CDE-B10A-8FFB0AC13F9D}" dt="2026-10-23T15:41:54.810" v="950" actId="1038"/>
          <ac:spMkLst>
            <pc:docMk/>
            <pc:sldMk cId="372074242" sldId="2147376948"/>
            <ac:spMk id="126" creationId="{98507B28-AC0F-8C8B-AB77-F50DCB74E6FC}"/>
          </ac:spMkLst>
        </pc:spChg>
        <pc:spChg chg="mod">
          <ac:chgData name="Krasimir Peykovski" userId="0b92663e-ab90-4ae4-a90e-d0aa385e5446" providerId="ADAL" clId="{BA21CB06-8881-4CDE-B10A-8FFB0AC13F9D}" dt="2026-10-23T15:41:58.275" v="952" actId="1038"/>
          <ac:spMkLst>
            <pc:docMk/>
            <pc:sldMk cId="372074242" sldId="2147376948"/>
            <ac:spMk id="133" creationId="{E5AD30D5-5139-002F-F3ED-8EC04643F222}"/>
          </ac:spMkLst>
        </pc:spChg>
      </pc:sldChg>
      <pc:sldChg chg="add del">
        <pc:chgData name="Krasimir Peykovski" userId="0b92663e-ab90-4ae4-a90e-d0aa385e5446" providerId="ADAL" clId="{BA21CB06-8881-4CDE-B10A-8FFB0AC13F9D}" dt="2026-10-26T20:21:53.043" v="959" actId="47"/>
        <pc:sldMkLst>
          <pc:docMk/>
          <pc:sldMk cId="0" sldId="2147376949"/>
        </pc:sldMkLst>
      </pc:sldChg>
      <pc:sldChg chg="modSp add mod">
        <pc:chgData name="Krasimir Peykovski" userId="0b92663e-ab90-4ae4-a90e-d0aa385e5446" providerId="ADAL" clId="{BA21CB06-8881-4CDE-B10A-8FFB0AC13F9D}" dt="2026-10-23T15:42:36.625" v="957" actId="108"/>
        <pc:sldMkLst>
          <pc:docMk/>
          <pc:sldMk cId="1515154013" sldId="2147376950"/>
        </pc:sldMkLst>
        <pc:spChg chg="mod">
          <ac:chgData name="Krasimir Peykovski" userId="0b92663e-ab90-4ae4-a90e-d0aa385e5446" providerId="ADAL" clId="{BA21CB06-8881-4CDE-B10A-8FFB0AC13F9D}" dt="2026-10-23T15:42:36.625" v="957" actId="108"/>
          <ac:spMkLst>
            <pc:docMk/>
            <pc:sldMk cId="1515154013" sldId="2147376950"/>
            <ac:spMk id="20" creationId="{29B41F1C-25FA-AD4C-3799-60C631C7CE77}"/>
          </ac:spMkLst>
        </pc:spChg>
      </pc:sldChg>
      <pc:sldChg chg="add">
        <pc:chgData name="Krasimir Peykovski" userId="0b92663e-ab90-4ae4-a90e-d0aa385e5446" providerId="ADAL" clId="{BA21CB06-8881-4CDE-B10A-8FFB0AC13F9D}" dt="2026-10-19T10:31:09.241" v="890"/>
        <pc:sldMkLst>
          <pc:docMk/>
          <pc:sldMk cId="2591641191" sldId="2147376951"/>
        </pc:sldMkLst>
      </pc:sldChg>
      <pc:sldChg chg="add">
        <pc:chgData name="Krasimir Peykovski" userId="0b92663e-ab90-4ae4-a90e-d0aa385e5446" providerId="ADAL" clId="{BA21CB06-8881-4CDE-B10A-8FFB0AC13F9D}" dt="2026-10-19T10:31:19.817" v="892"/>
        <pc:sldMkLst>
          <pc:docMk/>
          <pc:sldMk cId="811891190" sldId="2147376952"/>
        </pc:sldMkLst>
      </pc:sldChg>
      <pc:sldChg chg="add">
        <pc:chgData name="Krasimir Peykovski" userId="0b92663e-ab90-4ae4-a90e-d0aa385e5446" providerId="ADAL" clId="{BA21CB06-8881-4CDE-B10A-8FFB0AC13F9D}" dt="2026-10-19T10:31:27.134" v="894"/>
        <pc:sldMkLst>
          <pc:docMk/>
          <pc:sldMk cId="949321407" sldId="2147376953"/>
        </pc:sldMkLst>
      </pc:sldChg>
      <pc:sldChg chg="add">
        <pc:chgData name="Krasimir Peykovski" userId="0b92663e-ab90-4ae4-a90e-d0aa385e5446" providerId="ADAL" clId="{BA21CB06-8881-4CDE-B10A-8FFB0AC13F9D}" dt="2026-10-26T20:21:36.970" v="958"/>
        <pc:sldMkLst>
          <pc:docMk/>
          <pc:sldMk cId="0" sldId="214737695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F8259-72C2-37AF-041F-9AA938BB60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E9B55A-FECB-6895-651D-A3C5041127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837DF9-A53C-D041-EA71-C63D99E1B1FF}"/>
              </a:ext>
            </a:extLst>
          </p:cNvPr>
          <p:cNvSpPr>
            <a:spLocks noGrp="1"/>
          </p:cNvSpPr>
          <p:nvPr>
            <p:ph type="body" idx="1"/>
          </p:nvPr>
        </p:nvSpPr>
        <p:spPr/>
        <p:txBody>
          <a:bodyPr/>
          <a:lstStyle/>
          <a:p>
            <a:endParaRPr sz="1200" b="0" i="0" dirty="0">
              <a:solidFill>
                <a:schemeClr val="tx1"/>
              </a:solidFill>
              <a:latin typeface="+mn-lt"/>
              <a:ea typeface="+mn-lt"/>
              <a:cs typeface="+mn-lt"/>
            </a:endParaRPr>
          </a:p>
        </p:txBody>
      </p:sp>
      <p:sp>
        <p:nvSpPr>
          <p:cNvPr id="4" name="Slide Number Placeholder 3">
            <a:extLst>
              <a:ext uri="{FF2B5EF4-FFF2-40B4-BE49-F238E27FC236}">
                <a16:creationId xmlns:a16="http://schemas.microsoft.com/office/drawing/2014/main" id="{E902BFD3-E16B-B687-F773-6AC3716B486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6834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82721-604A-5915-6C45-8A1C554976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72ADE6-7BD9-A5D7-A8D3-534B63F6D9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8D810B-0426-CB72-3192-8C38A095DB5B}"/>
              </a:ext>
            </a:extLst>
          </p:cNvPr>
          <p:cNvSpPr>
            <a:spLocks noGrp="1"/>
          </p:cNvSpPr>
          <p:nvPr>
            <p:ph type="body" idx="1"/>
          </p:nvPr>
        </p:nvSpPr>
        <p:spPr/>
        <p:txBody>
          <a:bodyPr/>
          <a:lstStyle/>
          <a:p>
            <a:endParaRPr sz="1200" b="0" i="0" dirty="0">
              <a:solidFill>
                <a:schemeClr val="tx1"/>
              </a:solidFill>
              <a:latin typeface="+mn-lt"/>
              <a:ea typeface="+mn-lt"/>
              <a:cs typeface="+mn-lt"/>
            </a:endParaRPr>
          </a:p>
        </p:txBody>
      </p:sp>
      <p:sp>
        <p:nvSpPr>
          <p:cNvPr id="4" name="Slide Number Placeholder 3">
            <a:extLst>
              <a:ext uri="{FF2B5EF4-FFF2-40B4-BE49-F238E27FC236}">
                <a16:creationId xmlns:a16="http://schemas.microsoft.com/office/drawing/2014/main" id="{056290DF-2969-18AF-6D84-826BAEF0758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746606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0DF47-596D-2A06-35C4-C8EBE28859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30D4AA-E661-C7E1-35BE-630B535725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9BCE0A-B653-71F5-FD9C-30A7F9E59681}"/>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8AE875E2-A477-A488-1B36-0E120FEC12A0}"/>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83486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B51DD-75A1-F3CB-129B-7592256AFD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CDAF02-08CC-0E19-1291-C2E95D61FD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A78C60-E13D-428A-EF5B-E34DB0246B19}"/>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04A5B61-1197-058A-7596-608AA41BE7D5}"/>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662480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FDF4B-18CE-F3AE-FD88-94F075E4C8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22899F-B322-DBC8-FC0F-F844BB3BF3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2CF451-2FA2-0008-0A6B-3EDD57CD26E9}"/>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F89A6728-6922-E574-F96E-0E1FA28CDBDB}"/>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173919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F809B-2451-7B68-E607-D87DA5F43E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01A521-4B2B-BB00-2803-8C530F0F33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D433D5-8CE9-2BDF-B585-0FFDADBA38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3542D9-5C31-821B-4895-DFA7618B0CD7}"/>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757084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397D0-A4D0-7EDE-0F7F-B8528CF5A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B782C-CE32-547B-4506-C7D4CD96D69A}"/>
              </a:ext>
            </a:extLst>
          </p:cNvPr>
          <p:cNvSpPr>
            <a:spLocks noGrp="1" noRot="1" noChangeAspect="1"/>
          </p:cNvSpPr>
          <p:nvPr>
            <p:ph type="sldImg"/>
          </p:nvPr>
        </p:nvSpPr>
        <p:spPr/>
        <p:txBody>
          <a:bodyPr/>
          <a:lstStyle/>
          <a:p>
            <a:endParaRPr lang="LID4096"/>
          </a:p>
        </p:txBody>
      </p:sp>
      <p:sp>
        <p:nvSpPr>
          <p:cNvPr id="3" name="Notes Placeholder 2">
            <a:extLst>
              <a:ext uri="{FF2B5EF4-FFF2-40B4-BE49-F238E27FC236}">
                <a16:creationId xmlns:a16="http://schemas.microsoft.com/office/drawing/2014/main" id="{853B1A29-362B-5773-E6CE-30E99ED8B8C3}"/>
              </a:ext>
            </a:extLst>
          </p:cNvPr>
          <p:cNvSpPr>
            <a:spLocks noGrp="1"/>
          </p:cNvSpPr>
          <p:nvPr>
            <p:ph type="body" idx="1"/>
          </p:nvPr>
        </p:nvSpPr>
        <p:spPr/>
        <p:txBody>
          <a:bodyPr/>
          <a:lstStyle/>
          <a:p>
            <a:endParaRPr lang="fr-FR"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C9A90B0-7EF8-4202-51FB-D711583E92A9}"/>
              </a:ext>
            </a:extLst>
          </p:cNvPr>
          <p:cNvSpPr>
            <a:spLocks noGrp="1"/>
          </p:cNvSpPr>
          <p:nvPr>
            <p:ph type="sldNum" sz="quarter" idx="10"/>
          </p:nvPr>
        </p:nvSpPr>
        <p:spPr/>
        <p:txBody>
          <a:bodyPr/>
          <a:lstStyle/>
          <a:p>
            <a:fld id="{596C1B1A-4767-4A88-91E1-44C6FC6D28D7}" type="slidenum">
              <a:rPr lang="en-GB" smtClean="0"/>
              <a:t>9</a:t>
            </a:fld>
            <a:endParaRPr lang="en-GB"/>
          </a:p>
        </p:txBody>
      </p:sp>
    </p:spTree>
    <p:extLst>
      <p:ext uri="{BB962C8B-B14F-4D97-AF65-F5344CB8AC3E}">
        <p14:creationId xmlns:p14="http://schemas.microsoft.com/office/powerpoint/2010/main" val="29736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431C845-F8E4-936D-7DB1-32CD0670AA09}"/>
              </a:ext>
            </a:extLst>
          </p:cNvPr>
          <p:cNvSpPr>
            <a:spLocks noGrp="1"/>
          </p:cNvSpPr>
          <p:nvPr/>
        </p:nvSpPr>
        <p:spPr>
          <a:xfrm>
            <a:off x="5910471" y="0"/>
            <a:ext cx="6281529"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wo Column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F82EAF5-E870-4A84-9A6F-54279740B944}"/>
              </a:ext>
            </a:extLst>
          </p:cNvPr>
          <p:cNvSpPr>
            <a:spLocks noGrp="1"/>
          </p:cNvSpPr>
          <p:nvPr>
            <p:ph type="title"/>
          </p:nvPr>
        </p:nvSpPr>
        <p:spPr/>
        <p:txBody>
          <a:bodyPr/>
          <a:lstStyle/>
          <a:p>
            <a:r>
              <a:t>Click to edit Master title style</a:t>
            </a:r>
          </a:p>
        </p:txBody>
      </p:sp>
      <p:sp>
        <p:nvSpPr>
          <p:cNvPr id="5" name="Content Placeholder 2">
            <a:extLst>
              <a:ext uri="{FF2B5EF4-FFF2-40B4-BE49-F238E27FC236}">
                <a16:creationId xmlns:a16="http://schemas.microsoft.com/office/drawing/2014/main" id="{43EF1D44-9EE6-4BAE-9884-499D5DF2F7F3}"/>
              </a:ext>
            </a:extLst>
          </p:cNvPr>
          <p:cNvSpPr>
            <a:spLocks noGrp="1"/>
          </p:cNvSpPr>
          <p:nvPr>
            <p:ph idx="1"/>
          </p:nvPr>
        </p:nvSpPr>
        <p:spPr>
          <a:xfrm>
            <a:off x="6230112" y="1344000"/>
            <a:ext cx="5625888" cy="5040000"/>
          </a:xfrm>
        </p:spPr>
        <p:txBody>
          <a:bodyPr>
            <a:normAutofit/>
          </a:bodyPr>
          <a:lstStyle>
            <a:lvl1pPr marL="0" indent="0" algn="ctr">
              <a:buNone/>
              <a:defRPr b="0">
                <a:solidFill>
                  <a:srgbClr val="545758"/>
                </a:solidFill>
              </a:defRPr>
            </a:lvl1pPr>
            <a:lvl2pPr marL="0" indent="0" algn="ctr">
              <a:buNone/>
              <a:defRPr b="0">
                <a:solidFill>
                  <a:srgbClr val="545758"/>
                </a:solidFill>
              </a:defRPr>
            </a:lvl2pPr>
          </a:lstStyle>
          <a:p>
            <a:pPr>
              <a:buNone/>
            </a:pPr>
            <a:r>
              <a:t>Click to edit Master text styles</a:t>
            </a:r>
          </a:p>
          <a:p>
            <a:pPr>
              <a:buNone/>
            </a:pPr>
            <a:r>
              <a:t>Second level</a:t>
            </a:r>
          </a:p>
        </p:txBody>
      </p:sp>
      <p:sp>
        <p:nvSpPr>
          <p:cNvPr id="6" name="Content Placeholder 2">
            <a:extLst>
              <a:ext uri="{FF2B5EF4-FFF2-40B4-BE49-F238E27FC236}">
                <a16:creationId xmlns:a16="http://schemas.microsoft.com/office/drawing/2014/main" id="{96D842E5-C240-46CB-A1B0-8592186CD8D3}"/>
              </a:ext>
            </a:extLst>
          </p:cNvPr>
          <p:cNvSpPr>
            <a:spLocks noGrp="1"/>
          </p:cNvSpPr>
          <p:nvPr>
            <p:ph idx="10"/>
          </p:nvPr>
        </p:nvSpPr>
        <p:spPr>
          <a:xfrm>
            <a:off x="336000" y="1344000"/>
            <a:ext cx="5625888" cy="5040000"/>
          </a:xfrm>
        </p:spPr>
        <p:txBody>
          <a:bodyPr>
            <a:normAutofit/>
          </a:bodyPr>
          <a:lstStyle>
            <a:lvl1pPr marL="0" indent="0" algn="ctr">
              <a:buNone/>
              <a:defRPr b="0">
                <a:solidFill>
                  <a:srgbClr val="545758"/>
                </a:solidFill>
              </a:defRPr>
            </a:lvl1pPr>
            <a:lvl2pPr marL="0" indent="0" algn="ctr">
              <a:buNone/>
              <a:defRPr b="0">
                <a:solidFill>
                  <a:srgbClr val="545758"/>
                </a:solidFill>
              </a:defRPr>
            </a:lvl2pPr>
          </a:lstStyle>
          <a:p>
            <a:pPr>
              <a:buNone/>
            </a:pPr>
            <a:r>
              <a:t>Click to edit Master text styles</a:t>
            </a:r>
          </a:p>
          <a:p>
            <a:pPr>
              <a:buNone/>
            </a:pPr>
            <a:r>
              <a:t>Second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47D89-8960-434B-B96B-4256341513E9}"/>
              </a:ext>
            </a:extLst>
          </p:cNvPr>
          <p:cNvSpPr>
            <a:spLocks noGrp="1"/>
          </p:cNvSpPr>
          <p:nvPr>
            <p:ph type="title"/>
          </p:nvPr>
        </p:nvSpPr>
        <p:spPr/>
        <p:txBody>
          <a:bodyPr/>
          <a:lstStyle/>
          <a:p>
            <a:r>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8B0469-CE47-4588-9D52-784BD03B7218}"/>
              </a:ext>
            </a:extLst>
          </p:cNvPr>
          <p:cNvSpPr>
            <a:spLocks noGrp="1"/>
          </p:cNvSpPr>
          <p:nvPr>
            <p:ph idx="1"/>
          </p:nvPr>
        </p:nvSpPr>
        <p:spPr/>
        <p:txBody>
          <a:bodyPr>
            <a:normAutofit/>
          </a:bodyPr>
          <a:lstStyle>
            <a:lvl1pPr>
              <a:buNone/>
              <a:defRPr>
                <a:solidFill>
                  <a:srgbClr val="545758"/>
                </a:solidFill>
              </a:defRPr>
            </a:lvl1pPr>
            <a:lvl2pPr>
              <a:buNone/>
              <a:defRPr>
                <a:solidFill>
                  <a:srgbClr val="545758"/>
                </a:solidFill>
              </a:defRPr>
            </a:lvl2pPr>
            <a:lvl3pPr>
              <a:buNone/>
              <a:defRPr>
                <a:solidFill>
                  <a:srgbClr val="545758"/>
                </a:solidFill>
              </a:defRPr>
            </a:lvl3pPr>
            <a:lvl4pPr>
              <a:buNone/>
              <a:defRPr>
                <a:solidFill>
                  <a:srgbClr val="545758"/>
                </a:solidFill>
              </a:defRPr>
            </a:lvl4pPr>
          </a:lstStyle>
          <a:p>
            <a:pPr>
              <a:buNone/>
            </a:pPr>
            <a:r>
              <a:t>Click to edit Master text styles</a:t>
            </a:r>
          </a:p>
          <a:p>
            <a:pPr>
              <a:buNone/>
            </a:pPr>
            <a:r>
              <a:t>Second level</a:t>
            </a:r>
          </a:p>
          <a:p>
            <a:pPr>
              <a:buNone/>
            </a:pPr>
            <a:r>
              <a:t>Third level</a:t>
            </a:r>
          </a:p>
          <a:p>
            <a:pPr>
              <a:buNone/>
            </a:pPr>
            <a:r>
              <a:t>Fourth level</a:t>
            </a:r>
          </a:p>
        </p:txBody>
      </p:sp>
      <p:sp>
        <p:nvSpPr>
          <p:cNvPr id="4" name="Title 3">
            <a:extLst>
              <a:ext uri="{FF2B5EF4-FFF2-40B4-BE49-F238E27FC236}">
                <a16:creationId xmlns:a16="http://schemas.microsoft.com/office/drawing/2014/main" id="{C43CC612-8CF4-4D83-A072-4A2591D0096D}"/>
              </a:ext>
            </a:extLst>
          </p:cNvPr>
          <p:cNvSpPr>
            <a:spLocks noGrp="1"/>
          </p:cNvSpPr>
          <p:nvPr>
            <p:ph type="title"/>
          </p:nvPr>
        </p:nvSpPr>
        <p:spPr/>
        <p:txBody>
          <a:bodyPr/>
          <a:lstStyle/>
          <a:p>
            <a:r>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Gradient_01">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4546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3084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DSA Star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0716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69508C4-3870-6487-034D-6C52369ED6BF}"/>
              </a:ext>
            </a:extLst>
          </p:cNvPr>
          <p:cNvSpPr>
            <a:spLocks noGrp="1"/>
          </p:cNvSpPr>
          <p:nvPr/>
        </p:nvSpPr>
        <p:spPr>
          <a:xfrm>
            <a:off x="1" y="0"/>
            <a:ext cx="12192000" cy="6858000"/>
          </a:xfrm>
          <a:prstGeom prst="rect">
            <a:avLst/>
          </a:prstGeom>
          <a:solidFill>
            <a:srgbClr val="0D2648"/>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Tree>
  </p:cSld>
  <p:clrMap bg1="lt1" tx1="dk1" bg2="lt2" tx2="dk2" accent1="accent1" accent2="accent2" accent3="accent3" accent4="accent4" accent5="accent5" accent6="accent6" hlink="hlink" folHlink="folHlink"/>
  <p:sldLayoutIdLst>
    <p:sldLayoutId id="2147483651" r:id="rId1"/>
    <p:sldLayoutId id="2147483653" r:id="rId2"/>
    <p:sldLayoutId id="2147483654" r:id="rId3"/>
    <p:sldLayoutId id="2147483655" r:id="rId4"/>
    <p:sldLayoutId id="2147483656" r:id="rId5"/>
    <p:sldLayoutId id="2147483673" r:id="rId6"/>
    <p:sldLayoutId id="2147483674" r:id="rId7"/>
    <p:sldLayoutId id="2147483675" r:id="rId8"/>
  </p:sldLayoutIdLst>
  <p:txStyles>
    <p:titleStyle>
      <a:lvl1pPr algn="l">
        <a:lnSpc>
          <a:spcPct val="90000"/>
        </a:lnSpc>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5.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2.png"/><Relationship Id="rId4" Type="http://schemas.openxmlformats.org/officeDocument/2006/relationships/image" Target="../media/image13.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9.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21.png"/><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22.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23.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4.jpg"/><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Hero Millennium"/>
          <p:cNvPicPr>
            <a:picLocks noChangeAspect="1"/>
          </p:cNvPicPr>
          <p:nvPr/>
        </p:nvPicPr>
        <p:blipFill>
          <a:blip r:embed="rId3"/>
          <a:srcRect l="1675" t="3197" r="3195" b="1675"/>
          <a:stretch>
            <a:fillRect/>
          </a:stretch>
        </p:blipFill>
        <p:spPr>
          <a:xfrm>
            <a:off x="0" y="-1"/>
            <a:ext cx="12192000" cy="6858001"/>
          </a:xfrm>
          <a:prstGeom prst="rect">
            <a:avLst/>
          </a:prstGeom>
        </p:spPr>
      </p:pic>
      <p:pic>
        <p:nvPicPr>
          <p:cNvPr id="28" name="ALGAM Enterprise logo"/>
          <p:cNvPicPr>
            <a:picLocks noChangeAspect="1"/>
          </p:cNvPicPr>
          <p:nvPr/>
        </p:nvPicPr>
        <p:blipFill>
          <a:blip r:embed="rId4"/>
          <a:stretch>
            <a:fillRect/>
          </a:stretch>
        </p:blipFill>
        <p:spPr>
          <a:xfrm>
            <a:off x="8786722" y="509778"/>
            <a:ext cx="2835302" cy="374904"/>
          </a:xfrm>
          <a:prstGeom prst="rect">
            <a:avLst/>
          </a:prstGeom>
        </p:spPr>
      </p:pic>
      <p:sp>
        <p:nvSpPr>
          <p:cNvPr id="12" name="Millennium leader">
            <a:extLst>
              <a:ext uri="{FF2B5EF4-FFF2-40B4-BE49-F238E27FC236}">
                <a16:creationId xmlns:a16="http://schemas.microsoft.com/office/drawing/2014/main" id="{95576811-7A40-4D51-8C00-E7852D972691}"/>
              </a:ext>
            </a:extLst>
          </p:cNvPr>
          <p:cNvSpPr>
            <a:spLocks noGrp="1"/>
          </p:cNvSpPr>
          <p:nvPr/>
        </p:nvSpPr>
        <p:spPr>
          <a:xfrm>
            <a:off x="8963025" y="3106582"/>
            <a:ext cx="1616029" cy="848129"/>
          </a:xfrm>
          <a:prstGeom prst="line">
            <a:avLst/>
          </a:prstGeom>
          <a:noFill/>
          <a:ln w="10954">
            <a:solidFill>
              <a:srgbClr val="FFFFFF">
                <a:alpha val="52000"/>
              </a:srgbClr>
            </a:solidFill>
            <a:prstDash val="solid"/>
          </a:ln>
        </p:spPr>
        <p:txBody>
          <a:bodyPr/>
          <a:lstStyle/>
          <a:p>
            <a:endParaRPr lang="en-US" noProof="1"/>
          </a:p>
        </p:txBody>
      </p:sp>
      <p:sp>
        <p:nvSpPr>
          <p:cNvPr id="14" name="Millennium roofline anchor ring">
            <a:extLst>
              <a:ext uri="{FF2B5EF4-FFF2-40B4-BE49-F238E27FC236}">
                <a16:creationId xmlns:a16="http://schemas.microsoft.com/office/drawing/2014/main" id="{13CA263C-0F64-417A-B832-E1EFFF4C14B0}"/>
              </a:ext>
            </a:extLst>
          </p:cNvPr>
          <p:cNvSpPr>
            <a:spLocks noGrp="1"/>
          </p:cNvSpPr>
          <p:nvPr/>
        </p:nvSpPr>
        <p:spPr>
          <a:xfrm>
            <a:off x="8880540" y="3014081"/>
            <a:ext cx="161925" cy="161925"/>
          </a:xfrm>
          <a:prstGeom prst="ellipse">
            <a:avLst/>
          </a:prstGeom>
          <a:solidFill>
            <a:srgbClr val="0D2648">
              <a:alpha val="28000"/>
            </a:srgbClr>
          </a:solidFill>
          <a:ln w="14288">
            <a:solidFill>
              <a:srgbClr val="49E3FF"/>
            </a:solidFill>
            <a:prstDash val="solid"/>
          </a:ln>
        </p:spPr>
        <p:txBody>
          <a:bodyPr/>
          <a:lstStyle/>
          <a:p>
            <a:endParaRPr lang="en-US" noProof="1"/>
          </a:p>
        </p:txBody>
      </p:sp>
      <p:sp>
        <p:nvSpPr>
          <p:cNvPr id="15" name="Millennium roofline anchor point">
            <a:extLst>
              <a:ext uri="{FF2B5EF4-FFF2-40B4-BE49-F238E27FC236}">
                <a16:creationId xmlns:a16="http://schemas.microsoft.com/office/drawing/2014/main" id="{20584942-E2BE-456E-B294-8536DC335AE5}"/>
              </a:ext>
            </a:extLst>
          </p:cNvPr>
          <p:cNvSpPr>
            <a:spLocks noGrp="1"/>
          </p:cNvSpPr>
          <p:nvPr/>
        </p:nvSpPr>
        <p:spPr>
          <a:xfrm>
            <a:off x="8935308" y="3068849"/>
            <a:ext cx="52388" cy="52388"/>
          </a:xfrm>
          <a:prstGeom prst="ellipse">
            <a:avLst/>
          </a:prstGeom>
          <a:solidFill>
            <a:srgbClr val="FFFFFF"/>
          </a:solidFill>
          <a:ln w="9525">
            <a:solidFill>
              <a:srgbClr val="49E3FF"/>
            </a:solidFill>
            <a:prstDash val="solid"/>
          </a:ln>
        </p:spPr>
        <p:txBody>
          <a:bodyPr/>
          <a:lstStyle/>
          <a:p>
            <a:endParaRPr lang="en-US" noProof="1"/>
          </a:p>
        </p:txBody>
      </p:sp>
      <p:sp>
        <p:nvSpPr>
          <p:cNvPr id="19" name="Co-branding divider">
            <a:extLst>
              <a:ext uri="{FF2B5EF4-FFF2-40B4-BE49-F238E27FC236}">
                <a16:creationId xmlns:a16="http://schemas.microsoft.com/office/drawing/2014/main" id="{58CD044A-250E-4EED-8EE3-4CE612A0BE33}"/>
              </a:ext>
            </a:extLst>
          </p:cNvPr>
          <p:cNvSpPr>
            <a:spLocks noGrp="1"/>
          </p:cNvSpPr>
          <p:nvPr/>
        </p:nvSpPr>
        <p:spPr>
          <a:xfrm>
            <a:off x="8786813" y="1009650"/>
            <a:ext cx="2833688" cy="0"/>
          </a:xfrm>
          <a:prstGeom prst="line">
            <a:avLst/>
          </a:prstGeom>
          <a:noFill/>
          <a:ln w="7620">
            <a:solidFill>
              <a:srgbClr val="FFFFFF">
                <a:alpha val="28000"/>
              </a:srgbClr>
            </a:solidFill>
            <a:prstDash val="solid"/>
          </a:ln>
        </p:spPr>
        <p:txBody>
          <a:bodyPr/>
          <a:lstStyle/>
          <a:p>
            <a:endParaRPr lang="en-US" noProof="1"/>
          </a:p>
        </p:txBody>
      </p:sp>
      <p:sp>
        <p:nvSpPr>
          <p:cNvPr id="20" name="French flag stripe 1">
            <a:extLst>
              <a:ext uri="{FF2B5EF4-FFF2-40B4-BE49-F238E27FC236}">
                <a16:creationId xmlns:a16="http://schemas.microsoft.com/office/drawing/2014/main" id="{8D83D708-78C9-4C8B-BD18-3751C42A5F4F}"/>
              </a:ext>
            </a:extLst>
          </p:cNvPr>
          <p:cNvSpPr>
            <a:spLocks noGrp="1"/>
          </p:cNvSpPr>
          <p:nvPr/>
        </p:nvSpPr>
        <p:spPr>
          <a:xfrm>
            <a:off x="8786813" y="1147763"/>
            <a:ext cx="76200" cy="142875"/>
          </a:xfrm>
          <a:prstGeom prst="rect">
            <a:avLst/>
          </a:prstGeom>
          <a:solidFill>
            <a:srgbClr val="0055A4"/>
          </a:solidFill>
          <a:ln w="0">
            <a:noFill/>
            <a:prstDash val="solid"/>
          </a:ln>
        </p:spPr>
        <p:txBody>
          <a:bodyPr/>
          <a:lstStyle/>
          <a:p>
            <a:endParaRPr lang="en-US" noProof="1"/>
          </a:p>
        </p:txBody>
      </p:sp>
      <p:sp>
        <p:nvSpPr>
          <p:cNvPr id="21" name="French flag stripe 2">
            <a:extLst>
              <a:ext uri="{FF2B5EF4-FFF2-40B4-BE49-F238E27FC236}">
                <a16:creationId xmlns:a16="http://schemas.microsoft.com/office/drawing/2014/main" id="{5A652270-C7A0-4F83-B945-1B9A6C0FCF1C}"/>
              </a:ext>
            </a:extLst>
          </p:cNvPr>
          <p:cNvSpPr>
            <a:spLocks noGrp="1"/>
          </p:cNvSpPr>
          <p:nvPr/>
        </p:nvSpPr>
        <p:spPr>
          <a:xfrm>
            <a:off x="8863013" y="1147763"/>
            <a:ext cx="76200" cy="142875"/>
          </a:xfrm>
          <a:prstGeom prst="rect">
            <a:avLst/>
          </a:prstGeom>
          <a:solidFill>
            <a:srgbClr val="FFFFFF"/>
          </a:solidFill>
          <a:ln w="0">
            <a:noFill/>
            <a:prstDash val="solid"/>
          </a:ln>
        </p:spPr>
        <p:txBody>
          <a:bodyPr/>
          <a:lstStyle/>
          <a:p>
            <a:endParaRPr lang="en-US" noProof="1"/>
          </a:p>
        </p:txBody>
      </p:sp>
      <p:sp>
        <p:nvSpPr>
          <p:cNvPr id="3" name="Rounded Rectangle 4">
            <a:extLst>
              <a:ext uri="{FF2B5EF4-FFF2-40B4-BE49-F238E27FC236}">
                <a16:creationId xmlns:a16="http://schemas.microsoft.com/office/drawing/2014/main" id="{58490C23-ACD7-F493-D963-21CDED1F9D44}"/>
              </a:ext>
            </a:extLst>
          </p:cNvPr>
          <p:cNvSpPr/>
          <p:nvPr/>
        </p:nvSpPr>
        <p:spPr>
          <a:xfrm>
            <a:off x="9276016" y="4266440"/>
            <a:ext cx="2122881" cy="830756"/>
          </a:xfrm>
          <a:prstGeom prst="roundRect">
            <a:avLst>
              <a:gd name="adj" fmla="val 4500"/>
            </a:avLst>
          </a:prstGeom>
          <a:solidFill>
            <a:srgbClr val="17325A">
              <a:alpha val="54000"/>
            </a:srgbClr>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sp>
        <p:nvSpPr>
          <p:cNvPr id="22" name="French flag stripe 3">
            <a:extLst>
              <a:ext uri="{FF2B5EF4-FFF2-40B4-BE49-F238E27FC236}">
                <a16:creationId xmlns:a16="http://schemas.microsoft.com/office/drawing/2014/main" id="{DC84BDD8-9162-4F1B-A795-7A81920D6A80}"/>
              </a:ext>
            </a:extLst>
          </p:cNvPr>
          <p:cNvSpPr>
            <a:spLocks noGrp="1"/>
          </p:cNvSpPr>
          <p:nvPr/>
        </p:nvSpPr>
        <p:spPr>
          <a:xfrm>
            <a:off x="8939213" y="1147763"/>
            <a:ext cx="76200" cy="142875"/>
          </a:xfrm>
          <a:prstGeom prst="rect">
            <a:avLst/>
          </a:prstGeom>
          <a:solidFill>
            <a:srgbClr val="EF4135"/>
          </a:solidFill>
          <a:ln w="0">
            <a:noFill/>
            <a:prstDash val="solid"/>
          </a:ln>
        </p:spPr>
        <p:txBody>
          <a:bodyPr/>
          <a:lstStyle/>
          <a:p>
            <a:endParaRPr lang="en-US" noProof="1"/>
          </a:p>
        </p:txBody>
      </p:sp>
      <p:sp>
        <p:nvSpPr>
          <p:cNvPr id="23" name="French flag outline">
            <a:extLst>
              <a:ext uri="{FF2B5EF4-FFF2-40B4-BE49-F238E27FC236}">
                <a16:creationId xmlns:a16="http://schemas.microsoft.com/office/drawing/2014/main" id="{CC7CEB6C-4E1F-4F8A-A46D-E839D77E6759}"/>
              </a:ext>
            </a:extLst>
          </p:cNvPr>
          <p:cNvSpPr>
            <a:spLocks noGrp="1"/>
          </p:cNvSpPr>
          <p:nvPr/>
        </p:nvSpPr>
        <p:spPr>
          <a:xfrm>
            <a:off x="8786813" y="1147763"/>
            <a:ext cx="228600" cy="142875"/>
          </a:xfrm>
          <a:prstGeom prst="rect">
            <a:avLst/>
          </a:prstGeom>
          <a:noFill/>
          <a:ln w="5715">
            <a:solidFill>
              <a:srgbClr val="FFFFFF">
                <a:alpha val="70000"/>
              </a:srgbClr>
            </a:solidFill>
            <a:prstDash val="solid"/>
          </a:ln>
        </p:spPr>
        <p:txBody>
          <a:bodyPr/>
          <a:lstStyle/>
          <a:p>
            <a:endParaRPr lang="en-US" noProof="1"/>
          </a:p>
        </p:txBody>
      </p:sp>
      <p:sp>
        <p:nvSpPr>
          <p:cNvPr id="24" name="French reseller network label">
            <a:extLst>
              <a:ext uri="{FF2B5EF4-FFF2-40B4-BE49-F238E27FC236}">
                <a16:creationId xmlns:a16="http://schemas.microsoft.com/office/drawing/2014/main" id="{D96312E2-458D-453F-8FEA-7BD543D615B1}"/>
              </a:ext>
            </a:extLst>
          </p:cNvPr>
          <p:cNvSpPr>
            <a:spLocks noGrp="1"/>
          </p:cNvSpPr>
          <p:nvPr/>
        </p:nvSpPr>
        <p:spPr>
          <a:xfrm>
            <a:off x="9115425" y="1109663"/>
            <a:ext cx="1066800" cy="219075"/>
          </a:xfrm>
          <a:prstGeom prst="rect">
            <a:avLst/>
          </a:prstGeom>
          <a:noFill/>
          <a:ln w="0">
            <a:noFill/>
            <a:prstDash val="solid"/>
          </a:ln>
        </p:spPr>
        <p:txBody>
          <a:bodyPr wrap="none" lIns="0" tIns="0" rIns="0" bIns="0" anchor="ctr">
            <a:normAutofit/>
          </a:bodyPr>
          <a:lstStyle/>
          <a:p>
            <a:pPr algn="l">
              <a:lnSpc>
                <a:spcPct val="100000"/>
              </a:lnSpc>
              <a:buNone/>
              <a:defRPr sz="930" b="1">
                <a:solidFill>
                  <a:srgbClr val="FFFFFF">
                    <a:alpha val="88000"/>
                  </a:srgbClr>
                </a:solidFill>
                <a:latin typeface="Nunito Sans Black"/>
                <a:ea typeface="Nunito Sans Black"/>
                <a:cs typeface="Nunito Sans Black"/>
              </a:defRPr>
            </a:pPr>
            <a:r>
              <a:rPr lang="en-US" sz="930" b="1" noProof="1">
                <a:solidFill>
                  <a:srgbClr val="FFFFFF">
                    <a:alpha val="88000"/>
                  </a:srgbClr>
                </a:solidFill>
                <a:latin typeface="Nunito Sans Black"/>
                <a:ea typeface="Nunito Sans Black"/>
                <a:cs typeface="Nunito Sans Black"/>
              </a:rPr>
              <a:t>RESEAU FRANCE</a:t>
            </a:r>
          </a:p>
        </p:txBody>
      </p:sp>
      <p:sp>
        <p:nvSpPr>
          <p:cNvPr id="25" name="SpinetiX ALGAM vertical divider">
            <a:extLst>
              <a:ext uri="{FF2B5EF4-FFF2-40B4-BE49-F238E27FC236}">
                <a16:creationId xmlns:a16="http://schemas.microsoft.com/office/drawing/2014/main" id="{1F3F1A23-7528-4A16-8220-4AD9EC09FC65}"/>
              </a:ext>
            </a:extLst>
          </p:cNvPr>
          <p:cNvSpPr>
            <a:spLocks noGrp="1"/>
          </p:cNvSpPr>
          <p:nvPr/>
        </p:nvSpPr>
        <p:spPr>
          <a:xfrm>
            <a:off x="10267950" y="1100138"/>
            <a:ext cx="0" cy="228600"/>
          </a:xfrm>
          <a:prstGeom prst="line">
            <a:avLst/>
          </a:prstGeom>
          <a:noFill/>
          <a:ln w="9525">
            <a:solidFill>
              <a:srgbClr val="49E3FF">
                <a:alpha val="72000"/>
              </a:srgbClr>
            </a:solidFill>
            <a:prstDash val="solid"/>
          </a:ln>
        </p:spPr>
        <p:txBody>
          <a:bodyPr/>
          <a:lstStyle/>
          <a:p>
            <a:endParaRPr lang="en-US" noProof="1"/>
          </a:p>
        </p:txBody>
      </p:sp>
      <p:pic>
        <p:nvPicPr>
          <p:cNvPr id="11" name="Picture 2" descr="Flag of Switzerland - Wikipedia">
            <a:extLst>
              <a:ext uri="{FF2B5EF4-FFF2-40B4-BE49-F238E27FC236}">
                <a16:creationId xmlns:a16="http://schemas.microsoft.com/office/drawing/2014/main" id="{A4998409-CEF4-5809-1F59-4812024D29E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39475" y="4817351"/>
            <a:ext cx="132830" cy="125595"/>
          </a:xfrm>
          <a:prstGeom prst="rect">
            <a:avLst/>
          </a:prstGeom>
          <a:noFill/>
          <a:extLst>
            <a:ext uri="{909E8E84-426E-40DD-AFC4-6F175D3DCCD1}">
              <a14:hiddenFill xmlns:a14="http://schemas.microsoft.com/office/drawing/2010/main">
                <a:solidFill>
                  <a:srgbClr val="FFFFFF"/>
                </a:solidFill>
              </a14:hiddenFill>
            </a:ext>
          </a:extLst>
        </p:spPr>
      </p:pic>
      <p:sp>
        <p:nvSpPr>
          <p:cNvPr id="13" name="Millennium leader terminal">
            <a:extLst>
              <a:ext uri="{FF2B5EF4-FFF2-40B4-BE49-F238E27FC236}">
                <a16:creationId xmlns:a16="http://schemas.microsoft.com/office/drawing/2014/main" id="{B95C99BC-4BEC-45A3-9710-5A44B984C413}"/>
              </a:ext>
            </a:extLst>
          </p:cNvPr>
          <p:cNvSpPr>
            <a:spLocks noGrp="1"/>
          </p:cNvSpPr>
          <p:nvPr/>
        </p:nvSpPr>
        <p:spPr>
          <a:xfrm>
            <a:off x="10576546" y="3954711"/>
            <a:ext cx="2507" cy="311729"/>
          </a:xfrm>
          <a:prstGeom prst="line">
            <a:avLst/>
          </a:prstGeom>
          <a:noFill/>
          <a:ln w="20003">
            <a:solidFill>
              <a:srgbClr val="49E3FF"/>
            </a:solidFill>
            <a:prstDash val="solid"/>
          </a:ln>
        </p:spPr>
        <p:txBody>
          <a:bodyPr/>
          <a:lstStyle/>
          <a:p>
            <a:endParaRPr lang="en-US" noProof="1"/>
          </a:p>
        </p:txBody>
      </p:sp>
      <p:sp>
        <p:nvSpPr>
          <p:cNvPr id="16" name="Millennium annotation eyebrow">
            <a:extLst>
              <a:ext uri="{FF2B5EF4-FFF2-40B4-BE49-F238E27FC236}">
                <a16:creationId xmlns:a16="http://schemas.microsoft.com/office/drawing/2014/main" id="{74568AD8-23E1-4EDA-A99D-1714ED10BAD6}"/>
              </a:ext>
            </a:extLst>
          </p:cNvPr>
          <p:cNvSpPr>
            <a:spLocks noGrp="1"/>
          </p:cNvSpPr>
          <p:nvPr/>
        </p:nvSpPr>
        <p:spPr>
          <a:xfrm>
            <a:off x="9398127" y="4381991"/>
            <a:ext cx="1714500" cy="152400"/>
          </a:xfrm>
          <a:prstGeom prst="rect">
            <a:avLst/>
          </a:prstGeom>
          <a:noFill/>
          <a:ln w="0">
            <a:noFill/>
            <a:prstDash val="solid"/>
          </a:ln>
        </p:spPr>
        <p:txBody>
          <a:bodyPr wrap="none" lIns="0" tIns="0" rIns="0" bIns="0" anchor="ctr">
            <a:normAutofit/>
          </a:bodyPr>
          <a:lstStyle/>
          <a:p>
            <a:pPr algn="l">
              <a:lnSpc>
                <a:spcPct val="100000"/>
              </a:lnSpc>
              <a:buNone/>
              <a:defRPr sz="810" b="1">
                <a:solidFill>
                  <a:srgbClr val="49E3FF"/>
                </a:solidFill>
                <a:latin typeface="Nunito Sans Black"/>
                <a:ea typeface="Nunito Sans Black"/>
                <a:cs typeface="Nunito Sans Black"/>
              </a:defRPr>
            </a:pPr>
            <a:r>
              <a:rPr lang="en-US" sz="810" b="1" noProof="1">
                <a:solidFill>
                  <a:srgbClr val="49E3FF"/>
                </a:solidFill>
                <a:latin typeface="Nunito Sans Black"/>
                <a:ea typeface="Nunito Sans Black"/>
                <a:cs typeface="Nunito Sans Black"/>
              </a:rPr>
              <a:t>SITE REFERENCE &amp; SIEGE SPINETIX</a:t>
            </a:r>
          </a:p>
        </p:txBody>
      </p:sp>
      <p:sp>
        <p:nvSpPr>
          <p:cNvPr id="17" name="Millennium annotation title">
            <a:extLst>
              <a:ext uri="{FF2B5EF4-FFF2-40B4-BE49-F238E27FC236}">
                <a16:creationId xmlns:a16="http://schemas.microsoft.com/office/drawing/2014/main" id="{4B369BE3-E324-4446-A59C-1D37D87D8C05}"/>
              </a:ext>
            </a:extLst>
          </p:cNvPr>
          <p:cNvSpPr>
            <a:spLocks noGrp="1"/>
          </p:cNvSpPr>
          <p:nvPr/>
        </p:nvSpPr>
        <p:spPr>
          <a:xfrm>
            <a:off x="9398127" y="4524866"/>
            <a:ext cx="1714500" cy="257175"/>
          </a:xfrm>
          <a:prstGeom prst="rect">
            <a:avLst/>
          </a:prstGeom>
          <a:noFill/>
          <a:ln w="0">
            <a:noFill/>
            <a:prstDash val="solid"/>
          </a:ln>
        </p:spPr>
        <p:txBody>
          <a:bodyPr wrap="none" lIns="0" tIns="0" rIns="0" bIns="0" anchor="ctr">
            <a:normAutofit/>
          </a:bodyPr>
          <a:lstStyle/>
          <a:p>
            <a:pPr algn="l">
              <a:lnSpc>
                <a:spcPct val="100000"/>
              </a:lnSpc>
              <a:buNone/>
              <a:defRPr sz="1613" b="1">
                <a:solidFill>
                  <a:srgbClr val="FFFFFF"/>
                </a:solidFill>
                <a:latin typeface="Nunito Sans Black"/>
                <a:ea typeface="Nunito Sans Black"/>
                <a:cs typeface="Nunito Sans Black"/>
              </a:defRPr>
            </a:pPr>
            <a:r>
              <a:rPr lang="en-US" sz="1613" b="1" noProof="1">
                <a:solidFill>
                  <a:srgbClr val="FFFFFF"/>
                </a:solidFill>
                <a:latin typeface="Nunito Sans Black"/>
                <a:ea typeface="Nunito Sans Black"/>
                <a:cs typeface="Nunito Sans Black"/>
              </a:rPr>
              <a:t>MILLENNIUM</a:t>
            </a:r>
          </a:p>
        </p:txBody>
      </p:sp>
      <p:sp>
        <p:nvSpPr>
          <p:cNvPr id="18" name="Millennium annotation details">
            <a:extLst>
              <a:ext uri="{FF2B5EF4-FFF2-40B4-BE49-F238E27FC236}">
                <a16:creationId xmlns:a16="http://schemas.microsoft.com/office/drawing/2014/main" id="{2A02BF50-DCC4-4728-A3F4-F8D35797B535}"/>
              </a:ext>
            </a:extLst>
          </p:cNvPr>
          <p:cNvSpPr>
            <a:spLocks noGrp="1"/>
          </p:cNvSpPr>
          <p:nvPr/>
        </p:nvSpPr>
        <p:spPr>
          <a:xfrm>
            <a:off x="9398127" y="4810616"/>
            <a:ext cx="1714500" cy="171450"/>
          </a:xfrm>
          <a:prstGeom prst="rect">
            <a:avLst/>
          </a:prstGeom>
          <a:noFill/>
          <a:ln w="0">
            <a:noFill/>
            <a:prstDash val="solid"/>
          </a:ln>
        </p:spPr>
        <p:txBody>
          <a:bodyPr wrap="none" lIns="0" tIns="0" rIns="0" bIns="0" anchor="ctr">
            <a:normAutofit/>
          </a:bodyPr>
          <a:lstStyle/>
          <a:p>
            <a:pPr algn="l">
              <a:lnSpc>
                <a:spcPct val="100000"/>
              </a:lnSpc>
              <a:buNone/>
              <a:defRPr sz="960" b="0">
                <a:solidFill>
                  <a:srgbClr val="AFC7E8"/>
                </a:solidFill>
                <a:latin typeface="Nunito Sans"/>
                <a:ea typeface="Nunito Sans"/>
                <a:cs typeface="Nunito Sans"/>
              </a:defRPr>
            </a:pPr>
            <a:r>
              <a:rPr lang="en-US" sz="960" b="0" noProof="1">
                <a:solidFill>
                  <a:srgbClr val="AFC7E8"/>
                </a:solidFill>
                <a:latin typeface="Nunito Sans"/>
                <a:ea typeface="Nunito Sans"/>
                <a:cs typeface="Nunito Sans"/>
              </a:rPr>
              <a:t>LAUSANNE · 180 ECRANS</a:t>
            </a:r>
          </a:p>
        </p:txBody>
      </p:sp>
      <p:sp>
        <p:nvSpPr>
          <p:cNvPr id="30" name="Title">
            <a:extLst>
              <a:ext uri="{FF2B5EF4-FFF2-40B4-BE49-F238E27FC236}">
                <a16:creationId xmlns:a16="http://schemas.microsoft.com/office/drawing/2014/main" id="{19DFD46F-59D1-04C4-A400-8802849AA56B}"/>
              </a:ext>
            </a:extLst>
          </p:cNvPr>
          <p:cNvSpPr txBox="1"/>
          <p:nvPr/>
        </p:nvSpPr>
        <p:spPr>
          <a:xfrm>
            <a:off x="667512" y="4970885"/>
            <a:ext cx="9784080" cy="611706"/>
          </a:xfrm>
          <a:prstGeom prst="rect">
            <a:avLst/>
          </a:prstGeom>
          <a:noFill/>
        </p:spPr>
        <p:txBody>
          <a:bodyPr wrap="square" lIns="0" tIns="0" rIns="0" bIns="0" anchor="t">
            <a:spAutoFit/>
          </a:bodyPr>
          <a:lstStyle/>
          <a:p>
            <a:pPr algn="l">
              <a:lnSpc>
                <a:spcPts val="4202"/>
              </a:lnSpc>
            </a:pPr>
            <a:r>
              <a:rPr lang="en-US" sz="5400" b="1" noProof="1">
                <a:solidFill>
                  <a:srgbClr val="FFFFFF"/>
                </a:solidFill>
                <a:latin typeface="Nunito Sans Black"/>
              </a:rPr>
              <a:t>REFERENCES CLIENTS</a:t>
            </a:r>
            <a:endParaRPr lang="en-US" sz="5400" b="1" i="0" noProof="1">
              <a:solidFill>
                <a:srgbClr val="FFFFFF"/>
              </a:solidFill>
              <a:latin typeface="Nunito Sans Black"/>
            </a:endParaRPr>
          </a:p>
        </p:txBody>
      </p:sp>
      <p:sp>
        <p:nvSpPr>
          <p:cNvPr id="31" name="Subtitle">
            <a:extLst>
              <a:ext uri="{FF2B5EF4-FFF2-40B4-BE49-F238E27FC236}">
                <a16:creationId xmlns:a16="http://schemas.microsoft.com/office/drawing/2014/main" id="{ACF0A4C6-B799-A477-711B-64724C5BBC18}"/>
              </a:ext>
            </a:extLst>
          </p:cNvPr>
          <p:cNvSpPr txBox="1"/>
          <p:nvPr/>
        </p:nvSpPr>
        <p:spPr>
          <a:xfrm>
            <a:off x="667511" y="5708975"/>
            <a:ext cx="10261746" cy="307777"/>
          </a:xfrm>
          <a:prstGeom prst="rect">
            <a:avLst/>
          </a:prstGeom>
          <a:noFill/>
        </p:spPr>
        <p:txBody>
          <a:bodyPr wrap="square" lIns="0" tIns="0" rIns="0" bIns="0" anchor="t">
            <a:spAutoFit/>
          </a:bodyPr>
          <a:lstStyle/>
          <a:p>
            <a:pPr>
              <a:defRPr sz="1425" b="0" i="0">
                <a:solidFill>
                  <a:srgbClr val="EAF2F8"/>
                </a:solidFill>
                <a:latin typeface="Nunito Sans"/>
                <a:ea typeface="Nunito Sans"/>
                <a:cs typeface="Nunito Sans"/>
              </a:defRPr>
            </a:pPr>
            <a:r>
              <a:rPr lang="fr-FR" sz="2000" noProof="1">
                <a:solidFill>
                  <a:srgbClr val="EAF2F8"/>
                </a:solidFill>
                <a:latin typeface="Nunito Sans"/>
                <a:ea typeface="Nunito Sans"/>
                <a:cs typeface="Nunito Sans"/>
              </a:rPr>
              <a:t>Des projets de proximité aux sites emblématiques, découvrez les réalisations SpinetiX.</a:t>
            </a:r>
            <a:endParaRPr lang="en-US" sz="2000" noProof="1">
              <a:solidFill>
                <a:srgbClr val="EAF2F8"/>
              </a:solidFill>
              <a:latin typeface="Nunito Sans"/>
              <a:ea typeface="Nunito Sans"/>
              <a:cs typeface="Nunito Sans"/>
            </a:endParaRPr>
          </a:p>
        </p:txBody>
      </p:sp>
      <p:pic>
        <p:nvPicPr>
          <p:cNvPr id="4" name="Picture 3">
            <a:extLst>
              <a:ext uri="{FF2B5EF4-FFF2-40B4-BE49-F238E27FC236}">
                <a16:creationId xmlns:a16="http://schemas.microsoft.com/office/drawing/2014/main" id="{58C5EA6D-8C1C-2963-D104-7F33745E10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05534" y="1109393"/>
            <a:ext cx="1127016" cy="479734"/>
          </a:xfrm>
          <a:prstGeom prst="rect">
            <a:avLst/>
          </a:prstGeom>
        </p:spPr>
      </p:pic>
    </p:spTree>
    <p:extLst>
      <p:ext uri="{BB962C8B-B14F-4D97-AF65-F5344CB8AC3E}">
        <p14:creationId xmlns:p14="http://schemas.microsoft.com/office/powerpoint/2010/main" val="527373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4996B-F4E0-1B68-060C-42C12378E55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EFB0189-39C0-4E3A-E19D-00439E31372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8132AF97-0EE2-44F5-589A-AFE2AD29D963}"/>
              </a:ext>
            </a:extLst>
          </p:cNvPr>
          <p:cNvSpPr>
            <a:spLocks noGrp="1"/>
          </p:cNvSpPr>
          <p:nvPr/>
        </p:nvSpPr>
        <p:spPr>
          <a:xfrm>
            <a:off x="609600" y="457200"/>
            <a:ext cx="8858250" cy="504825"/>
          </a:xfrm>
          <a:prstGeom prst="rect">
            <a:avLst/>
          </a:prstGeom>
          <a:noFill/>
          <a:ln w="0">
            <a:noFill/>
            <a:prstDash val="solid"/>
          </a:ln>
        </p:spPr>
        <p:txBody>
          <a:bodyPr anchor="ctr"/>
          <a:lstStyle/>
          <a:p>
            <a:pPr algn="l">
              <a:defRPr sz="2625" b="0">
                <a:solidFill>
                  <a:srgbClr val="FFFFFF"/>
                </a:solidFill>
                <a:latin typeface="Nunito Sans Black"/>
                <a:ea typeface="Nunito Sans Black"/>
                <a:cs typeface="Nunito Sans Black"/>
              </a:defRPr>
            </a:pPr>
            <a:r>
              <a:rPr lang="en-US" sz="2800" b="0" noProof="1">
                <a:solidFill>
                  <a:srgbClr val="FFFFFF"/>
                </a:solidFill>
                <a:latin typeface="Nunito Sans Black"/>
                <a:ea typeface="Nunito Sans Black"/>
                <a:cs typeface="Nunito Sans Black"/>
              </a:rPr>
              <a:t>5 projets de tous les jours, à votre portée</a:t>
            </a:r>
          </a:p>
        </p:txBody>
      </p:sp>
      <p:sp>
        <p:nvSpPr>
          <p:cNvPr id="3" name="Rectangle 2">
            <a:extLst>
              <a:ext uri="{FF2B5EF4-FFF2-40B4-BE49-F238E27FC236}">
                <a16:creationId xmlns:a16="http://schemas.microsoft.com/office/drawing/2014/main" id="{5A5E92E2-F0B3-D6F8-19F5-9FB683AEBC40}"/>
              </a:ext>
            </a:extLst>
          </p:cNvPr>
          <p:cNvSpPr>
            <a:spLocks noGrp="1"/>
          </p:cNvSpPr>
          <p:nvPr/>
        </p:nvSpPr>
        <p:spPr>
          <a:xfrm>
            <a:off x="609600" y="1057275"/>
            <a:ext cx="704850" cy="47625"/>
          </a:xfrm>
          <a:prstGeom prst="rect">
            <a:avLst/>
          </a:prstGeom>
          <a:solidFill>
            <a:srgbClr val="6FB0FF"/>
          </a:solidFill>
          <a:ln w="0">
            <a:noFill/>
            <a:prstDash val="solid"/>
          </a:ln>
        </p:spPr>
        <p:txBody>
          <a:bodyPr/>
          <a:lstStyle/>
          <a:p>
            <a:endParaRPr lang="en-US" noProof="1"/>
          </a:p>
        </p:txBody>
      </p:sp>
      <p:sp>
        <p:nvSpPr>
          <p:cNvPr id="4" name="Rectangle 3">
            <a:extLst>
              <a:ext uri="{FF2B5EF4-FFF2-40B4-BE49-F238E27FC236}">
                <a16:creationId xmlns:a16="http://schemas.microsoft.com/office/drawing/2014/main" id="{EF1E40E9-7D51-4A25-29C4-2E043076D1D0}"/>
              </a:ext>
            </a:extLst>
          </p:cNvPr>
          <p:cNvSpPr>
            <a:spLocks noGrp="1"/>
          </p:cNvSpPr>
          <p:nvPr/>
        </p:nvSpPr>
        <p:spPr>
          <a:xfrm>
            <a:off x="1524000" y="942975"/>
            <a:ext cx="7810500" cy="381000"/>
          </a:xfrm>
          <a:prstGeom prst="rect">
            <a:avLst/>
          </a:prstGeom>
          <a:noFill/>
          <a:ln w="0">
            <a:noFill/>
            <a:prstDash val="solid"/>
          </a:ln>
        </p:spPr>
        <p:txBody>
          <a:bodyPr anchor="ctr"/>
          <a:lstStyle/>
          <a:p>
            <a:pPr algn="l">
              <a:defRPr sz="1200" b="0">
                <a:solidFill>
                  <a:srgbClr val="C9D7E6"/>
                </a:solidFill>
                <a:latin typeface="Nunito Sans"/>
                <a:ea typeface="Nunito Sans"/>
                <a:cs typeface="Nunito Sans"/>
              </a:defRPr>
            </a:pPr>
            <a:r>
              <a:rPr lang="en-US" sz="1200" b="0" noProof="1">
                <a:solidFill>
                  <a:srgbClr val="C9D7E6"/>
                </a:solidFill>
                <a:latin typeface="Nunito Sans"/>
                <a:ea typeface="Nunito Sans"/>
                <a:cs typeface="Nunito Sans"/>
              </a:rPr>
              <a:t>Des déploiements proches de vous dans les marchés cibles.</a:t>
            </a:r>
          </a:p>
        </p:txBody>
      </p:sp>
      <p:sp>
        <p:nvSpPr>
          <p:cNvPr id="7" name="Rounded Rectangle 4">
            <a:extLst>
              <a:ext uri="{FF2B5EF4-FFF2-40B4-BE49-F238E27FC236}">
                <a16:creationId xmlns:a16="http://schemas.microsoft.com/office/drawing/2014/main" id="{E151BAB3-8E4F-DCE2-9282-77B86D930559}"/>
              </a:ext>
            </a:extLst>
          </p:cNvPr>
          <p:cNvSpPr/>
          <p:nvPr/>
        </p:nvSpPr>
        <p:spPr>
          <a:xfrm>
            <a:off x="566928"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14" name="Picture 13" descr="refsamse.png">
            <a:extLst>
              <a:ext uri="{FF2B5EF4-FFF2-40B4-BE49-F238E27FC236}">
                <a16:creationId xmlns:a16="http://schemas.microsoft.com/office/drawing/2014/main" id="{AC0B9CE3-A2D0-341C-5946-E013B4C5542D}"/>
              </a:ext>
            </a:extLst>
          </p:cNvPr>
          <p:cNvPicPr>
            <a:picLocks noChangeAspect="1"/>
          </p:cNvPicPr>
          <p:nvPr/>
        </p:nvPicPr>
        <p:blipFill>
          <a:blip r:embed="rId4"/>
          <a:stretch>
            <a:fillRect/>
          </a:stretch>
        </p:blipFill>
        <p:spPr>
          <a:xfrm>
            <a:off x="672084" y="1774965"/>
            <a:ext cx="1813255" cy="1207008"/>
          </a:xfrm>
          <a:prstGeom prst="rect">
            <a:avLst/>
          </a:prstGeom>
        </p:spPr>
      </p:pic>
      <p:sp>
        <p:nvSpPr>
          <p:cNvPr id="21" name="TextBox 20">
            <a:extLst>
              <a:ext uri="{FF2B5EF4-FFF2-40B4-BE49-F238E27FC236}">
                <a16:creationId xmlns:a16="http://schemas.microsoft.com/office/drawing/2014/main" id="{249B144D-022D-DB45-653B-F80662C6E882}"/>
              </a:ext>
            </a:extLst>
          </p:cNvPr>
          <p:cNvSpPr txBox="1"/>
          <p:nvPr/>
        </p:nvSpPr>
        <p:spPr>
          <a:xfrm>
            <a:off x="749808" y="3638947"/>
            <a:ext cx="1657807" cy="438912"/>
          </a:xfrm>
          <a:prstGeom prst="rect">
            <a:avLst/>
          </a:prstGeom>
          <a:noFill/>
        </p:spPr>
        <p:txBody>
          <a:bodyPr wrap="square" lIns="0" tIns="0" rIns="0" bIns="0" anchor="ctr">
            <a:spAutoFit/>
          </a:bodyPr>
          <a:lstStyle/>
          <a:p>
            <a:pPr algn="l">
              <a:lnSpc>
                <a:spcPts val="1716"/>
              </a:lnSpc>
            </a:pPr>
            <a:r>
              <a:rPr lang="en-US" sz="1300" b="1" i="0" noProof="1">
                <a:solidFill>
                  <a:srgbClr val="FFFFFF"/>
                </a:solidFill>
                <a:latin typeface="Nunito Sans Black"/>
              </a:rPr>
              <a:t>Groupe SAMSE</a:t>
            </a:r>
          </a:p>
        </p:txBody>
      </p:sp>
      <p:sp>
        <p:nvSpPr>
          <p:cNvPr id="28" name="TextBox 27">
            <a:extLst>
              <a:ext uri="{FF2B5EF4-FFF2-40B4-BE49-F238E27FC236}">
                <a16:creationId xmlns:a16="http://schemas.microsoft.com/office/drawing/2014/main" id="{92466617-ADF8-55C1-8AE0-A816A56C475F}"/>
              </a:ext>
            </a:extLst>
          </p:cNvPr>
          <p:cNvSpPr txBox="1"/>
          <p:nvPr/>
        </p:nvSpPr>
        <p:spPr>
          <a:xfrm>
            <a:off x="749808" y="4114434"/>
            <a:ext cx="1657807" cy="201168"/>
          </a:xfrm>
          <a:prstGeom prst="rect">
            <a:avLst/>
          </a:prstGeom>
          <a:noFill/>
        </p:spPr>
        <p:txBody>
          <a:bodyPr wrap="square" lIns="0" tIns="0" rIns="0" bIns="0" anchor="ctr">
            <a:spAutoFit/>
          </a:bodyPr>
          <a:lstStyle/>
          <a:p>
            <a:pPr algn="l">
              <a:lnSpc>
                <a:spcPts val="1368"/>
              </a:lnSpc>
            </a:pPr>
            <a:r>
              <a:rPr lang="en-US" sz="950" b="0" i="0" noProof="1">
                <a:solidFill>
                  <a:srgbClr val="7F97BA"/>
                </a:solidFill>
                <a:latin typeface="Nunito Sans"/>
              </a:rPr>
              <a:t>Grenoble, France</a:t>
            </a:r>
          </a:p>
        </p:txBody>
      </p:sp>
      <p:sp>
        <p:nvSpPr>
          <p:cNvPr id="44" name="TextBox 43">
            <a:extLst>
              <a:ext uri="{FF2B5EF4-FFF2-40B4-BE49-F238E27FC236}">
                <a16:creationId xmlns:a16="http://schemas.microsoft.com/office/drawing/2014/main" id="{DE49D148-BD52-BDD5-94FB-43F3A2C8AE3F}"/>
              </a:ext>
            </a:extLst>
          </p:cNvPr>
          <p:cNvSpPr txBox="1"/>
          <p:nvPr/>
        </p:nvSpPr>
        <p:spPr>
          <a:xfrm>
            <a:off x="749808" y="4388755"/>
            <a:ext cx="1657807" cy="889346"/>
          </a:xfrm>
          <a:prstGeom prst="rect">
            <a:avLst/>
          </a:prstGeom>
          <a:noFill/>
        </p:spPr>
        <p:txBody>
          <a:bodyPr wrap="square" lIns="0" tIns="0" rIns="0" bIns="0" anchor="t">
            <a:spAutoFit/>
          </a:bodyPr>
          <a:lstStyle/>
          <a:p>
            <a:pPr algn="l">
              <a:lnSpc>
                <a:spcPts val="1413"/>
              </a:lnSpc>
            </a:pPr>
            <a:r>
              <a:rPr lang="en-US" sz="950" b="0" i="0" noProof="1">
                <a:solidFill>
                  <a:srgbClr val="A8BEDC"/>
                </a:solidFill>
                <a:latin typeface="Nunito Sans"/>
              </a:rPr>
              <a:t>Un réseau déployé à grande échelle : ~110 players répartis sur près de </a:t>
            </a:r>
            <a:r>
              <a:rPr lang="en-US" sz="950" noProof="1">
                <a:solidFill>
                  <a:srgbClr val="A8BEDC"/>
                </a:solidFill>
                <a:latin typeface="Nunito Sans"/>
              </a:rPr>
              <a:t>80 sites </a:t>
            </a:r>
            <a:r>
              <a:rPr lang="en-US" sz="950" b="0" i="0" noProof="1">
                <a:solidFill>
                  <a:srgbClr val="A8BEDC"/>
                </a:solidFill>
                <a:latin typeface="Nunito Sans"/>
              </a:rPr>
              <a:t>du groupe, avec 8 ans de collaboration continue.</a:t>
            </a:r>
          </a:p>
        </p:txBody>
      </p:sp>
      <p:sp>
        <p:nvSpPr>
          <p:cNvPr id="45" name="Rounded Rectangle 10">
            <a:extLst>
              <a:ext uri="{FF2B5EF4-FFF2-40B4-BE49-F238E27FC236}">
                <a16:creationId xmlns:a16="http://schemas.microsoft.com/office/drawing/2014/main" id="{200AC8A2-9310-5A86-A399-A5AE4C9C7BB2}"/>
              </a:ext>
            </a:extLst>
          </p:cNvPr>
          <p:cNvSpPr/>
          <p:nvPr/>
        </p:nvSpPr>
        <p:spPr>
          <a:xfrm>
            <a:off x="2825496"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53" name="Picture 52" descr="reflannion.png">
            <a:extLst>
              <a:ext uri="{FF2B5EF4-FFF2-40B4-BE49-F238E27FC236}">
                <a16:creationId xmlns:a16="http://schemas.microsoft.com/office/drawing/2014/main" id="{089B2BD1-B5A5-6C28-05CF-AAC32FF3B6A9}"/>
              </a:ext>
            </a:extLst>
          </p:cNvPr>
          <p:cNvPicPr>
            <a:picLocks noChangeAspect="1"/>
          </p:cNvPicPr>
          <p:nvPr/>
        </p:nvPicPr>
        <p:blipFill>
          <a:blip r:embed="rId5"/>
          <a:stretch>
            <a:fillRect/>
          </a:stretch>
        </p:blipFill>
        <p:spPr>
          <a:xfrm>
            <a:off x="2930652" y="1774965"/>
            <a:ext cx="1813255" cy="1207008"/>
          </a:xfrm>
          <a:prstGeom prst="rect">
            <a:avLst/>
          </a:prstGeom>
        </p:spPr>
      </p:pic>
      <p:sp>
        <p:nvSpPr>
          <p:cNvPr id="54" name="TextBox 53">
            <a:extLst>
              <a:ext uri="{FF2B5EF4-FFF2-40B4-BE49-F238E27FC236}">
                <a16:creationId xmlns:a16="http://schemas.microsoft.com/office/drawing/2014/main" id="{F4677D8D-89ED-1B56-4756-38A9ACDFECD4}"/>
              </a:ext>
            </a:extLst>
          </p:cNvPr>
          <p:cNvSpPr txBox="1"/>
          <p:nvPr/>
        </p:nvSpPr>
        <p:spPr>
          <a:xfrm>
            <a:off x="3008376" y="3638947"/>
            <a:ext cx="1657807" cy="438912"/>
          </a:xfrm>
          <a:prstGeom prst="rect">
            <a:avLst/>
          </a:prstGeom>
          <a:noFill/>
        </p:spPr>
        <p:txBody>
          <a:bodyPr wrap="square" lIns="0" tIns="0" rIns="0" bIns="0" anchor="ctr">
            <a:spAutoFit/>
          </a:bodyPr>
          <a:lstStyle/>
          <a:p>
            <a:pPr algn="l">
              <a:lnSpc>
                <a:spcPts val="1716"/>
              </a:lnSpc>
            </a:pPr>
            <a:r>
              <a:rPr lang="en-US" sz="1300" b="1" i="0" noProof="1">
                <a:solidFill>
                  <a:srgbClr val="FFFFFF"/>
                </a:solidFill>
                <a:latin typeface="Nunito Sans Black"/>
              </a:rPr>
              <a:t>Lannion-Trégor</a:t>
            </a:r>
          </a:p>
        </p:txBody>
      </p:sp>
      <p:sp>
        <p:nvSpPr>
          <p:cNvPr id="56" name="TextBox 55">
            <a:extLst>
              <a:ext uri="{FF2B5EF4-FFF2-40B4-BE49-F238E27FC236}">
                <a16:creationId xmlns:a16="http://schemas.microsoft.com/office/drawing/2014/main" id="{C9DE2DED-4B28-E972-69FB-48CB2FB34956}"/>
              </a:ext>
            </a:extLst>
          </p:cNvPr>
          <p:cNvSpPr txBox="1"/>
          <p:nvPr/>
        </p:nvSpPr>
        <p:spPr>
          <a:xfrm>
            <a:off x="3008376" y="4114434"/>
            <a:ext cx="1657807" cy="201168"/>
          </a:xfrm>
          <a:prstGeom prst="rect">
            <a:avLst/>
          </a:prstGeom>
          <a:noFill/>
        </p:spPr>
        <p:txBody>
          <a:bodyPr wrap="square" lIns="0" tIns="0" rIns="0" bIns="0" anchor="ctr">
            <a:spAutoFit/>
          </a:bodyPr>
          <a:lstStyle/>
          <a:p>
            <a:pPr algn="l">
              <a:lnSpc>
                <a:spcPts val="1368"/>
              </a:lnSpc>
            </a:pPr>
            <a:r>
              <a:rPr lang="en-US" sz="950" b="0" i="0" noProof="1">
                <a:solidFill>
                  <a:srgbClr val="7F97BA"/>
                </a:solidFill>
                <a:latin typeface="Nunito Sans"/>
              </a:rPr>
              <a:t>Lannion, France</a:t>
            </a:r>
          </a:p>
        </p:txBody>
      </p:sp>
      <p:sp>
        <p:nvSpPr>
          <p:cNvPr id="57" name="TextBox 56">
            <a:extLst>
              <a:ext uri="{FF2B5EF4-FFF2-40B4-BE49-F238E27FC236}">
                <a16:creationId xmlns:a16="http://schemas.microsoft.com/office/drawing/2014/main" id="{747174C2-CC55-313F-9727-424AF269982B}"/>
              </a:ext>
            </a:extLst>
          </p:cNvPr>
          <p:cNvSpPr txBox="1"/>
          <p:nvPr/>
        </p:nvSpPr>
        <p:spPr>
          <a:xfrm>
            <a:off x="3008376" y="4388755"/>
            <a:ext cx="1657807" cy="1298448"/>
          </a:xfrm>
          <a:prstGeom prst="rect">
            <a:avLst/>
          </a:prstGeom>
          <a:noFill/>
        </p:spPr>
        <p:txBody>
          <a:bodyPr wrap="square" lIns="0" tIns="0" rIns="0" bIns="0" anchor="t">
            <a:spAutoFit/>
          </a:bodyPr>
          <a:lstStyle/>
          <a:p>
            <a:pPr algn="l">
              <a:lnSpc>
                <a:spcPts val="1413"/>
              </a:lnSpc>
            </a:pPr>
            <a:r>
              <a:rPr lang="en-US" sz="950" b="0" i="0" noProof="1">
                <a:solidFill>
                  <a:srgbClr val="A8BEDC"/>
                </a:solidFill>
                <a:latin typeface="Nunito Sans"/>
              </a:rPr>
              <a:t>Un projet public complet associant affichage intérieur, extérieur et mur LED, piloté par environ 25 players.</a:t>
            </a:r>
          </a:p>
        </p:txBody>
      </p:sp>
      <p:sp>
        <p:nvSpPr>
          <p:cNvPr id="58" name="Rounded Rectangle 16">
            <a:extLst>
              <a:ext uri="{FF2B5EF4-FFF2-40B4-BE49-F238E27FC236}">
                <a16:creationId xmlns:a16="http://schemas.microsoft.com/office/drawing/2014/main" id="{5FF8581D-3EFD-FE63-F4A3-E9EFED3EC349}"/>
              </a:ext>
            </a:extLst>
          </p:cNvPr>
          <p:cNvSpPr/>
          <p:nvPr/>
        </p:nvSpPr>
        <p:spPr>
          <a:xfrm>
            <a:off x="5084064"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59" name="Picture 58" descr="refzero.png">
            <a:extLst>
              <a:ext uri="{FF2B5EF4-FFF2-40B4-BE49-F238E27FC236}">
                <a16:creationId xmlns:a16="http://schemas.microsoft.com/office/drawing/2014/main" id="{CD480BBB-2892-AB4D-D73C-73CF35155240}"/>
              </a:ext>
            </a:extLst>
          </p:cNvPr>
          <p:cNvPicPr>
            <a:picLocks noChangeAspect="1"/>
          </p:cNvPicPr>
          <p:nvPr/>
        </p:nvPicPr>
        <p:blipFill>
          <a:blip r:embed="rId6"/>
          <a:stretch>
            <a:fillRect/>
          </a:stretch>
        </p:blipFill>
        <p:spPr>
          <a:xfrm>
            <a:off x="5189220" y="1774965"/>
            <a:ext cx="1813255" cy="1207008"/>
          </a:xfrm>
          <a:prstGeom prst="rect">
            <a:avLst/>
          </a:prstGeom>
        </p:spPr>
      </p:pic>
      <p:sp>
        <p:nvSpPr>
          <p:cNvPr id="60" name="TextBox 59">
            <a:extLst>
              <a:ext uri="{FF2B5EF4-FFF2-40B4-BE49-F238E27FC236}">
                <a16:creationId xmlns:a16="http://schemas.microsoft.com/office/drawing/2014/main" id="{0A9E442B-C53F-5DD0-E82A-A29CD36C513C}"/>
              </a:ext>
            </a:extLst>
          </p:cNvPr>
          <p:cNvSpPr txBox="1"/>
          <p:nvPr/>
        </p:nvSpPr>
        <p:spPr>
          <a:xfrm>
            <a:off x="5266944" y="3638947"/>
            <a:ext cx="1657807" cy="438912"/>
          </a:xfrm>
          <a:prstGeom prst="rect">
            <a:avLst/>
          </a:prstGeom>
          <a:noFill/>
        </p:spPr>
        <p:txBody>
          <a:bodyPr wrap="square" lIns="0" tIns="0" rIns="0" bIns="0" anchor="ctr">
            <a:spAutoFit/>
          </a:bodyPr>
          <a:lstStyle/>
          <a:p>
            <a:pPr algn="l">
              <a:lnSpc>
                <a:spcPts val="1716"/>
              </a:lnSpc>
            </a:pPr>
            <a:r>
              <a:rPr lang="en-US" sz="1300" b="1" i="0" noProof="1">
                <a:solidFill>
                  <a:srgbClr val="FFFFFF"/>
                </a:solidFill>
                <a:latin typeface="Nunito Sans Black"/>
              </a:rPr>
              <a:t>zerOGravity</a:t>
            </a:r>
          </a:p>
        </p:txBody>
      </p:sp>
      <p:sp>
        <p:nvSpPr>
          <p:cNvPr id="61" name="TextBox 60">
            <a:extLst>
              <a:ext uri="{FF2B5EF4-FFF2-40B4-BE49-F238E27FC236}">
                <a16:creationId xmlns:a16="http://schemas.microsoft.com/office/drawing/2014/main" id="{0E079905-EC85-787C-5972-B95D66CBBB57}"/>
              </a:ext>
            </a:extLst>
          </p:cNvPr>
          <p:cNvSpPr txBox="1"/>
          <p:nvPr/>
        </p:nvSpPr>
        <p:spPr>
          <a:xfrm>
            <a:off x="5266944" y="4114434"/>
            <a:ext cx="1657807" cy="201168"/>
          </a:xfrm>
          <a:prstGeom prst="rect">
            <a:avLst/>
          </a:prstGeom>
          <a:noFill/>
        </p:spPr>
        <p:txBody>
          <a:bodyPr wrap="square" lIns="0" tIns="0" rIns="0" bIns="0" anchor="ctr">
            <a:spAutoFit/>
          </a:bodyPr>
          <a:lstStyle/>
          <a:p>
            <a:pPr algn="l">
              <a:lnSpc>
                <a:spcPts val="1368"/>
              </a:lnSpc>
            </a:pPr>
            <a:r>
              <a:rPr lang="en-US" sz="950" b="0" i="0" noProof="1">
                <a:solidFill>
                  <a:srgbClr val="7F97BA"/>
                </a:solidFill>
                <a:latin typeface="Nunito Sans"/>
              </a:rPr>
              <a:t>Futuroscope, France</a:t>
            </a:r>
          </a:p>
        </p:txBody>
      </p:sp>
      <p:sp>
        <p:nvSpPr>
          <p:cNvPr id="63" name="TextBox 62">
            <a:extLst>
              <a:ext uri="{FF2B5EF4-FFF2-40B4-BE49-F238E27FC236}">
                <a16:creationId xmlns:a16="http://schemas.microsoft.com/office/drawing/2014/main" id="{BC254573-12C1-E5BD-1BC1-E8A1EDD3B239}"/>
              </a:ext>
            </a:extLst>
          </p:cNvPr>
          <p:cNvSpPr txBox="1"/>
          <p:nvPr/>
        </p:nvSpPr>
        <p:spPr>
          <a:xfrm>
            <a:off x="5266944" y="4388755"/>
            <a:ext cx="1657807" cy="1298448"/>
          </a:xfrm>
          <a:prstGeom prst="rect">
            <a:avLst/>
          </a:prstGeom>
          <a:noFill/>
        </p:spPr>
        <p:txBody>
          <a:bodyPr wrap="square" lIns="0" tIns="0" rIns="0" bIns="0" anchor="t">
            <a:spAutoFit/>
          </a:bodyPr>
          <a:lstStyle/>
          <a:p>
            <a:pPr algn="l">
              <a:lnSpc>
                <a:spcPts val="1413"/>
              </a:lnSpc>
            </a:pPr>
            <a:r>
              <a:rPr lang="en-US" sz="950" b="0" i="0" noProof="1">
                <a:solidFill>
                  <a:srgbClr val="A8BEDC"/>
                </a:solidFill>
                <a:latin typeface="Nunito Sans"/>
              </a:rPr>
              <a:t>Un mur LED au service d’un lieu d’expérience emblématique du Futuroscope, avec un dispositif d’environ 5 players, tous en résolution custom native.</a:t>
            </a:r>
          </a:p>
        </p:txBody>
      </p:sp>
      <p:sp>
        <p:nvSpPr>
          <p:cNvPr id="64" name="Rounded Rectangle 22">
            <a:extLst>
              <a:ext uri="{FF2B5EF4-FFF2-40B4-BE49-F238E27FC236}">
                <a16:creationId xmlns:a16="http://schemas.microsoft.com/office/drawing/2014/main" id="{54DAAE15-DBF0-B66C-59AB-BD8C1E3C928A}"/>
              </a:ext>
            </a:extLst>
          </p:cNvPr>
          <p:cNvSpPr/>
          <p:nvPr/>
        </p:nvSpPr>
        <p:spPr>
          <a:xfrm>
            <a:off x="7342631"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65" name="Picture 64" descr="refes.png">
            <a:extLst>
              <a:ext uri="{FF2B5EF4-FFF2-40B4-BE49-F238E27FC236}">
                <a16:creationId xmlns:a16="http://schemas.microsoft.com/office/drawing/2014/main" id="{D02EC0CD-EC88-77E5-392E-DAFECFA873F2}"/>
              </a:ext>
            </a:extLst>
          </p:cNvPr>
          <p:cNvPicPr>
            <a:picLocks noChangeAspect="1"/>
          </p:cNvPicPr>
          <p:nvPr/>
        </p:nvPicPr>
        <p:blipFill>
          <a:blip r:embed="rId7"/>
          <a:stretch>
            <a:fillRect/>
          </a:stretch>
        </p:blipFill>
        <p:spPr>
          <a:xfrm>
            <a:off x="7447788" y="1774965"/>
            <a:ext cx="1813255" cy="1207008"/>
          </a:xfrm>
          <a:prstGeom prst="rect">
            <a:avLst/>
          </a:prstGeom>
        </p:spPr>
      </p:pic>
      <p:sp>
        <p:nvSpPr>
          <p:cNvPr id="66" name="TextBox 65">
            <a:extLst>
              <a:ext uri="{FF2B5EF4-FFF2-40B4-BE49-F238E27FC236}">
                <a16:creationId xmlns:a16="http://schemas.microsoft.com/office/drawing/2014/main" id="{242911EE-49DD-91A9-DBA1-C6F62CC1CC9A}"/>
              </a:ext>
            </a:extLst>
          </p:cNvPr>
          <p:cNvSpPr txBox="1"/>
          <p:nvPr/>
        </p:nvSpPr>
        <p:spPr>
          <a:xfrm>
            <a:off x="7525511" y="3638947"/>
            <a:ext cx="1657807" cy="438912"/>
          </a:xfrm>
          <a:prstGeom prst="rect">
            <a:avLst/>
          </a:prstGeom>
          <a:noFill/>
        </p:spPr>
        <p:txBody>
          <a:bodyPr wrap="square" lIns="0" tIns="0" rIns="0" bIns="0" anchor="ctr">
            <a:spAutoFit/>
          </a:bodyPr>
          <a:lstStyle/>
          <a:p>
            <a:pPr algn="l">
              <a:lnSpc>
                <a:spcPts val="1716"/>
              </a:lnSpc>
            </a:pPr>
            <a:r>
              <a:rPr lang="en-US" sz="1300" b="1" i="0" noProof="1">
                <a:solidFill>
                  <a:srgbClr val="FFFFFF"/>
                </a:solidFill>
                <a:latin typeface="Nunito Sans Black"/>
              </a:rPr>
              <a:t>Electricité de Strasbourg</a:t>
            </a:r>
          </a:p>
        </p:txBody>
      </p:sp>
      <p:sp>
        <p:nvSpPr>
          <p:cNvPr id="67" name="TextBox 66">
            <a:extLst>
              <a:ext uri="{FF2B5EF4-FFF2-40B4-BE49-F238E27FC236}">
                <a16:creationId xmlns:a16="http://schemas.microsoft.com/office/drawing/2014/main" id="{BD4A2E94-13BE-7B6D-C0FE-745F12E88A6F}"/>
              </a:ext>
            </a:extLst>
          </p:cNvPr>
          <p:cNvSpPr txBox="1"/>
          <p:nvPr/>
        </p:nvSpPr>
        <p:spPr>
          <a:xfrm>
            <a:off x="7525511" y="4114434"/>
            <a:ext cx="1657807" cy="201168"/>
          </a:xfrm>
          <a:prstGeom prst="rect">
            <a:avLst/>
          </a:prstGeom>
          <a:noFill/>
        </p:spPr>
        <p:txBody>
          <a:bodyPr wrap="square" lIns="0" tIns="0" rIns="0" bIns="0" anchor="ctr">
            <a:spAutoFit/>
          </a:bodyPr>
          <a:lstStyle/>
          <a:p>
            <a:pPr algn="l">
              <a:lnSpc>
                <a:spcPts val="1368"/>
              </a:lnSpc>
            </a:pPr>
            <a:r>
              <a:rPr lang="en-US" sz="950" b="0" i="0" noProof="1">
                <a:solidFill>
                  <a:srgbClr val="7F97BA"/>
                </a:solidFill>
                <a:latin typeface="Nunito Sans"/>
              </a:rPr>
              <a:t>Strasbourg, France</a:t>
            </a:r>
          </a:p>
        </p:txBody>
      </p:sp>
      <p:sp>
        <p:nvSpPr>
          <p:cNvPr id="68" name="TextBox 67">
            <a:extLst>
              <a:ext uri="{FF2B5EF4-FFF2-40B4-BE49-F238E27FC236}">
                <a16:creationId xmlns:a16="http://schemas.microsoft.com/office/drawing/2014/main" id="{756CC246-D88E-3F16-C4FC-C8E58EE44082}"/>
              </a:ext>
            </a:extLst>
          </p:cNvPr>
          <p:cNvSpPr txBox="1"/>
          <p:nvPr/>
        </p:nvSpPr>
        <p:spPr>
          <a:xfrm>
            <a:off x="7525511" y="4388755"/>
            <a:ext cx="1657807" cy="1298448"/>
          </a:xfrm>
          <a:prstGeom prst="rect">
            <a:avLst/>
          </a:prstGeom>
          <a:noFill/>
        </p:spPr>
        <p:txBody>
          <a:bodyPr wrap="square" lIns="0" tIns="0" rIns="0" bIns="0" anchor="t">
            <a:spAutoFit/>
          </a:bodyPr>
          <a:lstStyle/>
          <a:p>
            <a:pPr algn="l">
              <a:lnSpc>
                <a:spcPts val="1413"/>
              </a:lnSpc>
            </a:pPr>
            <a:r>
              <a:rPr lang="en-US" sz="950" b="0" i="0" noProof="1">
                <a:solidFill>
                  <a:srgbClr val="A8BEDC"/>
                </a:solidFill>
                <a:latin typeface="Nunito Sans"/>
              </a:rPr>
              <a:t>Une communication interne centralisée sur plusieurs sites régionaux, portée par un parc d’environ 45 players. API de supervision et BI.</a:t>
            </a:r>
          </a:p>
        </p:txBody>
      </p:sp>
      <p:sp>
        <p:nvSpPr>
          <p:cNvPr id="70" name="Rounded Rectangle 28">
            <a:extLst>
              <a:ext uri="{FF2B5EF4-FFF2-40B4-BE49-F238E27FC236}">
                <a16:creationId xmlns:a16="http://schemas.microsoft.com/office/drawing/2014/main" id="{B9BB97AB-4459-14B9-D1E3-9F8C73961F3F}"/>
              </a:ext>
            </a:extLst>
          </p:cNvPr>
          <p:cNvSpPr/>
          <p:nvPr/>
        </p:nvSpPr>
        <p:spPr>
          <a:xfrm>
            <a:off x="9601200"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71" name="Picture 70" descr="refagirc.png">
            <a:extLst>
              <a:ext uri="{FF2B5EF4-FFF2-40B4-BE49-F238E27FC236}">
                <a16:creationId xmlns:a16="http://schemas.microsoft.com/office/drawing/2014/main" id="{8E41E540-7088-75A1-F604-201ADC59FC3C}"/>
              </a:ext>
            </a:extLst>
          </p:cNvPr>
          <p:cNvPicPr>
            <a:picLocks noChangeAspect="1"/>
          </p:cNvPicPr>
          <p:nvPr/>
        </p:nvPicPr>
        <p:blipFill>
          <a:blip r:embed="rId8"/>
          <a:stretch>
            <a:fillRect/>
          </a:stretch>
        </p:blipFill>
        <p:spPr>
          <a:xfrm>
            <a:off x="9706356" y="1774965"/>
            <a:ext cx="1813255" cy="1207008"/>
          </a:xfrm>
          <a:prstGeom prst="rect">
            <a:avLst/>
          </a:prstGeom>
        </p:spPr>
      </p:pic>
      <p:sp>
        <p:nvSpPr>
          <p:cNvPr id="72" name="TextBox 71">
            <a:extLst>
              <a:ext uri="{FF2B5EF4-FFF2-40B4-BE49-F238E27FC236}">
                <a16:creationId xmlns:a16="http://schemas.microsoft.com/office/drawing/2014/main" id="{6AFDF601-4637-0D24-B304-3BC07E85C3A7}"/>
              </a:ext>
            </a:extLst>
          </p:cNvPr>
          <p:cNvSpPr txBox="1"/>
          <p:nvPr/>
        </p:nvSpPr>
        <p:spPr>
          <a:xfrm>
            <a:off x="9784080" y="3638947"/>
            <a:ext cx="1657807" cy="438912"/>
          </a:xfrm>
          <a:prstGeom prst="rect">
            <a:avLst/>
          </a:prstGeom>
          <a:noFill/>
        </p:spPr>
        <p:txBody>
          <a:bodyPr wrap="square" lIns="0" tIns="0" rIns="0" bIns="0" anchor="ctr">
            <a:spAutoFit/>
          </a:bodyPr>
          <a:lstStyle/>
          <a:p>
            <a:pPr algn="l">
              <a:lnSpc>
                <a:spcPts val="1716"/>
              </a:lnSpc>
            </a:pPr>
            <a:r>
              <a:rPr lang="en-US" sz="1300" b="1" i="0" noProof="1">
                <a:solidFill>
                  <a:srgbClr val="FFFFFF"/>
                </a:solidFill>
                <a:latin typeface="Nunito Sans Black"/>
              </a:rPr>
              <a:t>AGIRC-ARRCO</a:t>
            </a:r>
          </a:p>
        </p:txBody>
      </p:sp>
      <p:sp>
        <p:nvSpPr>
          <p:cNvPr id="73" name="TextBox 72">
            <a:extLst>
              <a:ext uri="{FF2B5EF4-FFF2-40B4-BE49-F238E27FC236}">
                <a16:creationId xmlns:a16="http://schemas.microsoft.com/office/drawing/2014/main" id="{D44D8C17-99FE-4BFF-9878-A863364EF331}"/>
              </a:ext>
            </a:extLst>
          </p:cNvPr>
          <p:cNvSpPr txBox="1"/>
          <p:nvPr/>
        </p:nvSpPr>
        <p:spPr>
          <a:xfrm>
            <a:off x="9784080" y="4114434"/>
            <a:ext cx="1657807" cy="201168"/>
          </a:xfrm>
          <a:prstGeom prst="rect">
            <a:avLst/>
          </a:prstGeom>
          <a:noFill/>
        </p:spPr>
        <p:txBody>
          <a:bodyPr wrap="square" lIns="0" tIns="0" rIns="0" bIns="0" anchor="ctr">
            <a:spAutoFit/>
          </a:bodyPr>
          <a:lstStyle/>
          <a:p>
            <a:pPr algn="l">
              <a:lnSpc>
                <a:spcPts val="1368"/>
              </a:lnSpc>
            </a:pPr>
            <a:r>
              <a:rPr lang="en-US" sz="950" b="0" i="0" noProof="1">
                <a:solidFill>
                  <a:srgbClr val="7F97BA"/>
                </a:solidFill>
                <a:latin typeface="Nunito Sans"/>
              </a:rPr>
              <a:t>Malakoff, France</a:t>
            </a:r>
          </a:p>
        </p:txBody>
      </p:sp>
      <p:sp>
        <p:nvSpPr>
          <p:cNvPr id="74" name="TextBox 73">
            <a:extLst>
              <a:ext uri="{FF2B5EF4-FFF2-40B4-BE49-F238E27FC236}">
                <a16:creationId xmlns:a16="http://schemas.microsoft.com/office/drawing/2014/main" id="{40B9CDCB-C960-5EF2-5E68-78383AD2A3B7}"/>
              </a:ext>
            </a:extLst>
          </p:cNvPr>
          <p:cNvSpPr txBox="1"/>
          <p:nvPr/>
        </p:nvSpPr>
        <p:spPr>
          <a:xfrm>
            <a:off x="9784080" y="4388755"/>
            <a:ext cx="1657807" cy="1298448"/>
          </a:xfrm>
          <a:prstGeom prst="rect">
            <a:avLst/>
          </a:prstGeom>
          <a:noFill/>
        </p:spPr>
        <p:txBody>
          <a:bodyPr wrap="square" lIns="0" tIns="0" rIns="0" bIns="0" anchor="t">
            <a:spAutoFit/>
          </a:bodyPr>
          <a:lstStyle/>
          <a:p>
            <a:pPr algn="l">
              <a:lnSpc>
                <a:spcPts val="1413"/>
              </a:lnSpc>
            </a:pPr>
            <a:r>
              <a:rPr lang="en-US" sz="950" b="0" i="0" noProof="1">
                <a:solidFill>
                  <a:srgbClr val="A8BEDC"/>
                </a:solidFill>
                <a:latin typeface="Nunito Sans"/>
              </a:rPr>
              <a:t>Une communication tertiaire automatisée grâce à des widgets orientés données, déployée sur environ 20 players.</a:t>
            </a:r>
          </a:p>
        </p:txBody>
      </p:sp>
      <p:pic>
        <p:nvPicPr>
          <p:cNvPr id="75" name="Séparateur tricolore" descr="tricolore.png">
            <a:extLst>
              <a:ext uri="{FF2B5EF4-FFF2-40B4-BE49-F238E27FC236}">
                <a16:creationId xmlns:a16="http://schemas.microsoft.com/office/drawing/2014/main" id="{769E1403-4882-80B5-3958-53C44CA9E48C}"/>
              </a:ext>
            </a:extLst>
          </p:cNvPr>
          <p:cNvPicPr>
            <a:picLocks noChangeAspect="1"/>
          </p:cNvPicPr>
          <p:nvPr/>
        </p:nvPicPr>
        <p:blipFill>
          <a:blip r:embed="rId9"/>
          <a:stretch>
            <a:fillRect/>
          </a:stretch>
        </p:blipFill>
        <p:spPr>
          <a:xfrm>
            <a:off x="5135727" y="6174098"/>
            <a:ext cx="1920240" cy="14447"/>
          </a:xfrm>
          <a:prstGeom prst="rect">
            <a:avLst/>
          </a:prstGeom>
        </p:spPr>
      </p:pic>
      <p:sp>
        <p:nvSpPr>
          <p:cNvPr id="77" name="TextBox 76">
            <a:extLst>
              <a:ext uri="{FF2B5EF4-FFF2-40B4-BE49-F238E27FC236}">
                <a16:creationId xmlns:a16="http://schemas.microsoft.com/office/drawing/2014/main" id="{4C6401B1-A7A3-9728-581C-B619241B23F7}"/>
              </a:ext>
            </a:extLst>
          </p:cNvPr>
          <p:cNvSpPr txBox="1"/>
          <p:nvPr/>
        </p:nvSpPr>
        <p:spPr>
          <a:xfrm>
            <a:off x="566928" y="6419719"/>
            <a:ext cx="11057839" cy="184666"/>
          </a:xfrm>
          <a:prstGeom prst="rect">
            <a:avLst/>
          </a:prstGeom>
          <a:noFill/>
        </p:spPr>
        <p:txBody>
          <a:bodyPr wrap="square" lIns="0" tIns="0" rIns="0" bIns="0" anchor="ctr">
            <a:spAutoFit/>
          </a:bodyPr>
          <a:lstStyle/>
          <a:p>
            <a:pPr algn="ctr">
              <a:lnSpc>
                <a:spcPts val="1512"/>
              </a:lnSpc>
            </a:pPr>
            <a:r>
              <a:rPr lang="en-US" sz="1050" b="0" i="0" noProof="1">
                <a:solidFill>
                  <a:srgbClr val="7F97BA"/>
                </a:solidFill>
                <a:latin typeface="Nunito Sans"/>
              </a:rPr>
              <a:t>Et bien d’autres :  </a:t>
            </a:r>
            <a:r>
              <a:rPr lang="en-US" sz="1050" b="1" i="0" spc="40" noProof="1">
                <a:solidFill>
                  <a:srgbClr val="A8BEDC"/>
                </a:solidFill>
                <a:latin typeface="Nunito Sans"/>
              </a:rPr>
              <a:t>CLUB MED · LE MERIDIEN HOTEL · POMPIERS DE MONACO · SNCF FRET · SOCOMEC · SORBONNE · etc.</a:t>
            </a:r>
          </a:p>
        </p:txBody>
      </p:sp>
      <p:sp>
        <p:nvSpPr>
          <p:cNvPr id="78" name="Rectangle 77">
            <a:extLst>
              <a:ext uri="{FF2B5EF4-FFF2-40B4-BE49-F238E27FC236}">
                <a16:creationId xmlns:a16="http://schemas.microsoft.com/office/drawing/2014/main" id="{4D726B22-9957-77B6-406D-0809C2F1D826}"/>
              </a:ext>
            </a:extLst>
          </p:cNvPr>
          <p:cNvSpPr>
            <a:spLocks noGrp="1"/>
          </p:cNvSpPr>
          <p:nvPr/>
        </p:nvSpPr>
        <p:spPr>
          <a:xfrm>
            <a:off x="570700" y="3103743"/>
            <a:ext cx="2019565" cy="374593"/>
          </a:xfrm>
          <a:prstGeom prst="rect">
            <a:avLst/>
          </a:prstGeom>
          <a:solidFill>
            <a:srgbClr val="081D38"/>
          </a:solidFill>
          <a:ln w="0">
            <a:noFill/>
            <a:prstDash val="solid"/>
          </a:ln>
        </p:spPr>
        <p:txBody>
          <a:bodyPr anchor="ctr"/>
          <a:lstStyle/>
          <a:p>
            <a:pPr algn="ctr"/>
            <a:endParaRPr lang="en-US" sz="1000" b="1" noProof="1">
              <a:solidFill>
                <a:srgbClr val="00B4D8"/>
              </a:solidFill>
              <a:latin typeface="+mj-lt"/>
            </a:endParaRPr>
          </a:p>
        </p:txBody>
      </p:sp>
      <p:sp>
        <p:nvSpPr>
          <p:cNvPr id="79" name="Rectangle 78">
            <a:extLst>
              <a:ext uri="{FF2B5EF4-FFF2-40B4-BE49-F238E27FC236}">
                <a16:creationId xmlns:a16="http://schemas.microsoft.com/office/drawing/2014/main" id="{41F2F659-0C9A-EA75-F4F6-9ACD80C4D78C}"/>
              </a:ext>
            </a:extLst>
          </p:cNvPr>
          <p:cNvSpPr>
            <a:spLocks noGrp="1"/>
          </p:cNvSpPr>
          <p:nvPr/>
        </p:nvSpPr>
        <p:spPr>
          <a:xfrm>
            <a:off x="2834012" y="3103744"/>
            <a:ext cx="2012441" cy="374593"/>
          </a:xfrm>
          <a:prstGeom prst="rect">
            <a:avLst/>
          </a:prstGeom>
          <a:solidFill>
            <a:srgbClr val="081D38"/>
          </a:solidFill>
          <a:ln w="0">
            <a:noFill/>
            <a:prstDash val="solid"/>
          </a:ln>
        </p:spPr>
        <p:txBody>
          <a:bodyPr/>
          <a:lstStyle/>
          <a:p>
            <a:endParaRPr lang="en-US" noProof="1"/>
          </a:p>
        </p:txBody>
      </p:sp>
      <p:sp>
        <p:nvSpPr>
          <p:cNvPr id="80" name="Rectangle 79">
            <a:extLst>
              <a:ext uri="{FF2B5EF4-FFF2-40B4-BE49-F238E27FC236}">
                <a16:creationId xmlns:a16="http://schemas.microsoft.com/office/drawing/2014/main" id="{932FB8CA-96DE-ACA0-25F4-333B09FC8D04}"/>
              </a:ext>
            </a:extLst>
          </p:cNvPr>
          <p:cNvSpPr>
            <a:spLocks noGrp="1"/>
          </p:cNvSpPr>
          <p:nvPr/>
        </p:nvSpPr>
        <p:spPr>
          <a:xfrm>
            <a:off x="5088462" y="3105343"/>
            <a:ext cx="2014119" cy="376560"/>
          </a:xfrm>
          <a:prstGeom prst="rect">
            <a:avLst/>
          </a:prstGeom>
          <a:solidFill>
            <a:srgbClr val="081D38"/>
          </a:solidFill>
          <a:ln w="0">
            <a:noFill/>
            <a:prstDash val="solid"/>
          </a:ln>
        </p:spPr>
        <p:txBody>
          <a:bodyPr anchor="ctr"/>
          <a:lstStyle/>
          <a:p>
            <a:pPr algn="ctr"/>
            <a:endParaRPr lang="en-US" sz="1200" b="1" spc="267" noProof="1">
              <a:solidFill>
                <a:srgbClr val="00B4D8"/>
              </a:solidFill>
            </a:endParaRPr>
          </a:p>
        </p:txBody>
      </p:sp>
      <p:sp>
        <p:nvSpPr>
          <p:cNvPr id="81" name="Rectangle 80">
            <a:extLst>
              <a:ext uri="{FF2B5EF4-FFF2-40B4-BE49-F238E27FC236}">
                <a16:creationId xmlns:a16="http://schemas.microsoft.com/office/drawing/2014/main" id="{F1EF4AE4-D980-F791-0696-4D00CCD50CC9}"/>
              </a:ext>
            </a:extLst>
          </p:cNvPr>
          <p:cNvSpPr>
            <a:spLocks noGrp="1"/>
          </p:cNvSpPr>
          <p:nvPr/>
        </p:nvSpPr>
        <p:spPr>
          <a:xfrm>
            <a:off x="7355682" y="3105343"/>
            <a:ext cx="1997544" cy="376560"/>
          </a:xfrm>
          <a:prstGeom prst="rect">
            <a:avLst/>
          </a:prstGeom>
          <a:solidFill>
            <a:srgbClr val="081D38"/>
          </a:solidFill>
          <a:ln w="0">
            <a:noFill/>
            <a:prstDash val="solid"/>
          </a:ln>
        </p:spPr>
        <p:txBody>
          <a:bodyPr anchor="ctr"/>
          <a:lstStyle/>
          <a:p>
            <a:pPr algn="ctr"/>
            <a:endParaRPr lang="en-US" sz="1400" b="1" noProof="1">
              <a:solidFill>
                <a:schemeClr val="bg1"/>
              </a:solidFill>
              <a:latin typeface="Calibri"/>
            </a:endParaRPr>
          </a:p>
          <a:p>
            <a:endParaRPr lang="en-US" noProof="1"/>
          </a:p>
        </p:txBody>
      </p:sp>
      <p:sp>
        <p:nvSpPr>
          <p:cNvPr id="82" name="Rectangle 81">
            <a:extLst>
              <a:ext uri="{FF2B5EF4-FFF2-40B4-BE49-F238E27FC236}">
                <a16:creationId xmlns:a16="http://schemas.microsoft.com/office/drawing/2014/main" id="{302C9BE9-3BB3-63E8-EB22-BC5F637E40EC}"/>
              </a:ext>
            </a:extLst>
          </p:cNvPr>
          <p:cNvSpPr>
            <a:spLocks noGrp="1"/>
          </p:cNvSpPr>
          <p:nvPr/>
        </p:nvSpPr>
        <p:spPr>
          <a:xfrm>
            <a:off x="9601197" y="3105343"/>
            <a:ext cx="2020103" cy="376559"/>
          </a:xfrm>
          <a:prstGeom prst="rect">
            <a:avLst/>
          </a:prstGeom>
          <a:solidFill>
            <a:srgbClr val="081D38"/>
          </a:solidFill>
          <a:ln w="0">
            <a:noFill/>
            <a:prstDash val="solid"/>
          </a:ln>
        </p:spPr>
        <p:txBody>
          <a:bodyPr anchor="ctr"/>
          <a:lstStyle/>
          <a:p>
            <a:pPr algn="ctr"/>
            <a:endParaRPr lang="en-US" sz="1400" b="1" noProof="1">
              <a:latin typeface="Calibri"/>
            </a:endParaRPr>
          </a:p>
          <a:p>
            <a:endParaRPr lang="en-US" noProof="1"/>
          </a:p>
        </p:txBody>
      </p:sp>
      <p:sp>
        <p:nvSpPr>
          <p:cNvPr id="83" name="TextBox 82">
            <a:extLst>
              <a:ext uri="{FF2B5EF4-FFF2-40B4-BE49-F238E27FC236}">
                <a16:creationId xmlns:a16="http://schemas.microsoft.com/office/drawing/2014/main" id="{56E28BF5-9479-63E3-70C3-BF96E04913E9}"/>
              </a:ext>
            </a:extLst>
          </p:cNvPr>
          <p:cNvSpPr txBox="1"/>
          <p:nvPr/>
        </p:nvSpPr>
        <p:spPr>
          <a:xfrm>
            <a:off x="2876550" y="3109343"/>
            <a:ext cx="1914525" cy="3693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COLLECTIVITES &amp; SERVICES PUBLICS</a:t>
            </a:r>
          </a:p>
        </p:txBody>
      </p:sp>
      <p:sp>
        <p:nvSpPr>
          <p:cNvPr id="84" name="TextBox 83">
            <a:extLst>
              <a:ext uri="{FF2B5EF4-FFF2-40B4-BE49-F238E27FC236}">
                <a16:creationId xmlns:a16="http://schemas.microsoft.com/office/drawing/2014/main" id="{EE243544-25AE-9B0A-46AF-FE3C71C65A58}"/>
              </a:ext>
            </a:extLst>
          </p:cNvPr>
          <p:cNvSpPr txBox="1"/>
          <p:nvPr/>
        </p:nvSpPr>
        <p:spPr>
          <a:xfrm>
            <a:off x="5088462" y="3109006"/>
            <a:ext cx="2014120" cy="3693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LOISIRS &amp; DIVERTISSEMENT</a:t>
            </a:r>
          </a:p>
        </p:txBody>
      </p:sp>
      <p:sp>
        <p:nvSpPr>
          <p:cNvPr id="85" name="TextBox 84">
            <a:extLst>
              <a:ext uri="{FF2B5EF4-FFF2-40B4-BE49-F238E27FC236}">
                <a16:creationId xmlns:a16="http://schemas.microsoft.com/office/drawing/2014/main" id="{8344B48B-2374-F491-1BD4-5EEE1F00DF2F}"/>
              </a:ext>
            </a:extLst>
          </p:cNvPr>
          <p:cNvSpPr txBox="1"/>
          <p:nvPr/>
        </p:nvSpPr>
        <p:spPr>
          <a:xfrm>
            <a:off x="7355682" y="3110846"/>
            <a:ext cx="1997544" cy="3693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ENERGIE &amp; </a:t>
            </a:r>
          </a:p>
          <a:p>
            <a:pPr algn="ctr"/>
            <a:r>
              <a:rPr lang="en-US" sz="900" b="1" spc="267" noProof="1">
                <a:solidFill>
                  <a:schemeClr val="bg1"/>
                </a:solidFill>
                <a:latin typeface="Nunito Sans Bold" panose="00000800000000000000" pitchFamily="2" charset="0"/>
              </a:rPr>
              <a:t>SERVICES</a:t>
            </a:r>
          </a:p>
        </p:txBody>
      </p:sp>
      <p:sp>
        <p:nvSpPr>
          <p:cNvPr id="86" name="TextBox 85">
            <a:extLst>
              <a:ext uri="{FF2B5EF4-FFF2-40B4-BE49-F238E27FC236}">
                <a16:creationId xmlns:a16="http://schemas.microsoft.com/office/drawing/2014/main" id="{2C9AC249-A7BF-1737-1EEB-C0D4800FA8AA}"/>
              </a:ext>
            </a:extLst>
          </p:cNvPr>
          <p:cNvSpPr txBox="1"/>
          <p:nvPr/>
        </p:nvSpPr>
        <p:spPr>
          <a:xfrm>
            <a:off x="9615487" y="3170159"/>
            <a:ext cx="2005813" cy="2308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ENTREPRISES </a:t>
            </a:r>
          </a:p>
        </p:txBody>
      </p:sp>
      <p:sp>
        <p:nvSpPr>
          <p:cNvPr id="87" name="TextBox 86">
            <a:extLst>
              <a:ext uri="{FF2B5EF4-FFF2-40B4-BE49-F238E27FC236}">
                <a16:creationId xmlns:a16="http://schemas.microsoft.com/office/drawing/2014/main" id="{B0EE9301-AD5A-8CC7-2B24-A46549A03391}"/>
              </a:ext>
            </a:extLst>
          </p:cNvPr>
          <p:cNvSpPr txBox="1"/>
          <p:nvPr/>
        </p:nvSpPr>
        <p:spPr>
          <a:xfrm>
            <a:off x="570700" y="3166037"/>
            <a:ext cx="2019565" cy="230832"/>
          </a:xfrm>
          <a:prstGeom prst="rect">
            <a:avLst/>
          </a:prstGeom>
          <a:noFill/>
        </p:spPr>
        <p:txBody>
          <a:bodyPr wrap="square">
            <a:spAutoFit/>
          </a:bodyPr>
          <a:lstStyle/>
          <a:p>
            <a:pPr algn="ctr"/>
            <a:r>
              <a:rPr lang="en-US" sz="900" spc="267" noProof="1">
                <a:solidFill>
                  <a:schemeClr val="bg1"/>
                </a:solidFill>
                <a:latin typeface="Nunito Sans Bold" panose="00000800000000000000" pitchFamily="2" charset="0"/>
              </a:rPr>
              <a:t>RETAIL</a:t>
            </a:r>
            <a:endParaRPr lang="en-US" sz="900" noProof="1">
              <a:solidFill>
                <a:schemeClr val="bg1"/>
              </a:solidFill>
              <a:latin typeface="Nunito Sans Bold" panose="00000800000000000000" pitchFamily="2" charset="0"/>
            </a:endParaRPr>
          </a:p>
        </p:txBody>
      </p:sp>
      <p:pic>
        <p:nvPicPr>
          <p:cNvPr id="6" name="Picture 5" descr="A logo for a company">
            <a:extLst>
              <a:ext uri="{FF2B5EF4-FFF2-40B4-BE49-F238E27FC236}">
                <a16:creationId xmlns:a16="http://schemas.microsoft.com/office/drawing/2014/main" id="{D223A70E-B9E3-61CC-D936-5414FCBECCF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Tree>
    <p:extLst>
      <p:ext uri="{BB962C8B-B14F-4D97-AF65-F5344CB8AC3E}">
        <p14:creationId xmlns:p14="http://schemas.microsoft.com/office/powerpoint/2010/main" val="1578751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CCEE2-11C0-3A27-B53B-C1707230AD27}"/>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91F9FEC8-F963-C7D9-D64B-A173E9AEC05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A12A1868-5B41-3A45-BB5D-0AB72DCCD286}"/>
              </a:ext>
            </a:extLst>
          </p:cNvPr>
          <p:cNvSpPr>
            <a:spLocks noGrp="1"/>
          </p:cNvSpPr>
          <p:nvPr/>
        </p:nvSpPr>
        <p:spPr>
          <a:xfrm>
            <a:off x="609600" y="457200"/>
            <a:ext cx="8858250" cy="504825"/>
          </a:xfrm>
          <a:prstGeom prst="rect">
            <a:avLst/>
          </a:prstGeom>
          <a:noFill/>
          <a:ln w="0">
            <a:noFill/>
            <a:prstDash val="solid"/>
          </a:ln>
        </p:spPr>
        <p:txBody>
          <a:bodyPr anchor="ctr"/>
          <a:lstStyle/>
          <a:p>
            <a:pPr algn="l">
              <a:defRPr sz="2625" b="0">
                <a:solidFill>
                  <a:srgbClr val="FFFFFF"/>
                </a:solidFill>
                <a:latin typeface="Nunito Sans Black"/>
                <a:ea typeface="Nunito Sans Black"/>
                <a:cs typeface="Nunito Sans Black"/>
              </a:defRPr>
            </a:pPr>
            <a:r>
              <a:rPr lang="en-US" sz="2800" b="0" noProof="1">
                <a:solidFill>
                  <a:srgbClr val="FFFFFF"/>
                </a:solidFill>
                <a:latin typeface="Nunito Sans Black"/>
                <a:ea typeface="Nunito Sans Black"/>
                <a:cs typeface="Nunito Sans Black"/>
              </a:rPr>
              <a:t>5 projets iconiques</a:t>
            </a:r>
          </a:p>
        </p:txBody>
      </p:sp>
      <p:sp>
        <p:nvSpPr>
          <p:cNvPr id="3" name="Rectangle 2">
            <a:extLst>
              <a:ext uri="{FF2B5EF4-FFF2-40B4-BE49-F238E27FC236}">
                <a16:creationId xmlns:a16="http://schemas.microsoft.com/office/drawing/2014/main" id="{BB94B3B9-5796-5F55-22AE-7A2EEA088098}"/>
              </a:ext>
            </a:extLst>
          </p:cNvPr>
          <p:cNvSpPr>
            <a:spLocks noGrp="1"/>
          </p:cNvSpPr>
          <p:nvPr/>
        </p:nvSpPr>
        <p:spPr>
          <a:xfrm>
            <a:off x="609600" y="1057275"/>
            <a:ext cx="704850" cy="47625"/>
          </a:xfrm>
          <a:prstGeom prst="rect">
            <a:avLst/>
          </a:prstGeom>
          <a:solidFill>
            <a:srgbClr val="6FB0FF"/>
          </a:solidFill>
          <a:ln w="0">
            <a:solidFill>
              <a:srgbClr val="6FB0FF"/>
            </a:solidFill>
            <a:prstDash val="solid"/>
          </a:ln>
        </p:spPr>
        <p:txBody>
          <a:bodyPr/>
          <a:lstStyle/>
          <a:p>
            <a:endParaRPr lang="en-US" noProof="1"/>
          </a:p>
        </p:txBody>
      </p:sp>
      <p:sp>
        <p:nvSpPr>
          <p:cNvPr id="4" name="Rectangle 3">
            <a:extLst>
              <a:ext uri="{FF2B5EF4-FFF2-40B4-BE49-F238E27FC236}">
                <a16:creationId xmlns:a16="http://schemas.microsoft.com/office/drawing/2014/main" id="{68C45892-B328-4406-9218-09AA46F3E25F}"/>
              </a:ext>
            </a:extLst>
          </p:cNvPr>
          <p:cNvSpPr>
            <a:spLocks noGrp="1"/>
          </p:cNvSpPr>
          <p:nvPr/>
        </p:nvSpPr>
        <p:spPr>
          <a:xfrm>
            <a:off x="1524000" y="942975"/>
            <a:ext cx="7810500" cy="381000"/>
          </a:xfrm>
          <a:prstGeom prst="rect">
            <a:avLst/>
          </a:prstGeom>
          <a:noFill/>
          <a:ln w="0">
            <a:noFill/>
            <a:prstDash val="solid"/>
          </a:ln>
        </p:spPr>
        <p:txBody>
          <a:bodyPr anchor="ctr"/>
          <a:lstStyle/>
          <a:p>
            <a:pPr algn="l">
              <a:defRPr sz="1200" b="0">
                <a:solidFill>
                  <a:srgbClr val="C9D7E6"/>
                </a:solidFill>
                <a:latin typeface="Nunito Sans"/>
                <a:ea typeface="Nunito Sans"/>
                <a:cs typeface="Nunito Sans"/>
              </a:defRPr>
            </a:pPr>
            <a:r>
              <a:rPr lang="en-US" sz="1200" noProof="1">
                <a:solidFill>
                  <a:srgbClr val="C9D7E6"/>
                </a:solidFill>
                <a:latin typeface="Nunito Sans"/>
                <a:ea typeface="Nunito Sans"/>
                <a:cs typeface="Nunito Sans"/>
              </a:rPr>
              <a:t>Des</a:t>
            </a:r>
            <a:r>
              <a:rPr lang="en-US" sz="1200" b="0" noProof="1">
                <a:solidFill>
                  <a:srgbClr val="C9D7E6"/>
                </a:solidFill>
                <a:latin typeface="Nunito Sans"/>
                <a:ea typeface="Nunito Sans"/>
                <a:cs typeface="Nunito Sans"/>
              </a:rPr>
              <a:t> sites emblématiques.</a:t>
            </a:r>
          </a:p>
        </p:txBody>
      </p:sp>
      <p:sp>
        <p:nvSpPr>
          <p:cNvPr id="91" name="Rounded Rectangle 4">
            <a:extLst>
              <a:ext uri="{FF2B5EF4-FFF2-40B4-BE49-F238E27FC236}">
                <a16:creationId xmlns:a16="http://schemas.microsoft.com/office/drawing/2014/main" id="{818CE896-749D-FC56-FEA9-3FD5E8C3E16A}"/>
              </a:ext>
            </a:extLst>
          </p:cNvPr>
          <p:cNvSpPr/>
          <p:nvPr/>
        </p:nvSpPr>
        <p:spPr>
          <a:xfrm>
            <a:off x="566928"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92" name="Picture 91">
            <a:extLst>
              <a:ext uri="{FF2B5EF4-FFF2-40B4-BE49-F238E27FC236}">
                <a16:creationId xmlns:a16="http://schemas.microsoft.com/office/drawing/2014/main" id="{AB2C6F97-92BE-B0D6-E634-D01E499C730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2084" y="1781099"/>
            <a:ext cx="1813255" cy="1194739"/>
          </a:xfrm>
          <a:prstGeom prst="rect">
            <a:avLst/>
          </a:prstGeom>
        </p:spPr>
      </p:pic>
      <p:sp>
        <p:nvSpPr>
          <p:cNvPr id="93" name="TextBox 92">
            <a:extLst>
              <a:ext uri="{FF2B5EF4-FFF2-40B4-BE49-F238E27FC236}">
                <a16:creationId xmlns:a16="http://schemas.microsoft.com/office/drawing/2014/main" id="{EE6D076A-E1DC-6592-3F3F-47A7C7789FB4}"/>
              </a:ext>
            </a:extLst>
          </p:cNvPr>
          <p:cNvSpPr txBox="1"/>
          <p:nvPr/>
        </p:nvSpPr>
        <p:spPr>
          <a:xfrm>
            <a:off x="749808" y="3751643"/>
            <a:ext cx="1657807" cy="213520"/>
          </a:xfrm>
          <a:prstGeom prst="rect">
            <a:avLst/>
          </a:prstGeom>
          <a:noFill/>
        </p:spPr>
        <p:txBody>
          <a:bodyPr wrap="square" lIns="0" tIns="0" rIns="0" bIns="0" anchor="ctr">
            <a:spAutoFit/>
          </a:bodyPr>
          <a:lstStyle/>
          <a:p>
            <a:pPr algn="l">
              <a:lnSpc>
                <a:spcPts val="1716"/>
              </a:lnSpc>
            </a:pPr>
            <a:r>
              <a:rPr lang="en-US" sz="1300" b="1" i="0" noProof="1">
                <a:solidFill>
                  <a:srgbClr val="FFFFFF"/>
                </a:solidFill>
                <a:latin typeface="Nunito Sans Black"/>
              </a:rPr>
              <a:t>Parc des Princes</a:t>
            </a:r>
          </a:p>
        </p:txBody>
      </p:sp>
      <p:sp>
        <p:nvSpPr>
          <p:cNvPr id="94" name="TextBox 93">
            <a:extLst>
              <a:ext uri="{FF2B5EF4-FFF2-40B4-BE49-F238E27FC236}">
                <a16:creationId xmlns:a16="http://schemas.microsoft.com/office/drawing/2014/main" id="{CCEE9CD8-4A45-D532-E441-303920B601C0}"/>
              </a:ext>
            </a:extLst>
          </p:cNvPr>
          <p:cNvSpPr txBox="1"/>
          <p:nvPr/>
        </p:nvSpPr>
        <p:spPr>
          <a:xfrm>
            <a:off x="749808" y="4129417"/>
            <a:ext cx="1657807" cy="171201"/>
          </a:xfrm>
          <a:prstGeom prst="rect">
            <a:avLst/>
          </a:prstGeom>
          <a:noFill/>
        </p:spPr>
        <p:txBody>
          <a:bodyPr wrap="square" lIns="0" tIns="0" rIns="0" bIns="0" anchor="ctr">
            <a:spAutoFit/>
          </a:bodyPr>
          <a:lstStyle/>
          <a:p>
            <a:pPr algn="l">
              <a:lnSpc>
                <a:spcPts val="1368"/>
              </a:lnSpc>
            </a:pPr>
            <a:r>
              <a:rPr lang="en-US" sz="950" b="0" i="0" noProof="1">
                <a:solidFill>
                  <a:srgbClr val="7F97BA"/>
                </a:solidFill>
                <a:latin typeface="Nunito Sans"/>
              </a:rPr>
              <a:t>Paris, France</a:t>
            </a:r>
          </a:p>
        </p:txBody>
      </p:sp>
      <p:sp>
        <p:nvSpPr>
          <p:cNvPr id="95" name="TextBox 94">
            <a:extLst>
              <a:ext uri="{FF2B5EF4-FFF2-40B4-BE49-F238E27FC236}">
                <a16:creationId xmlns:a16="http://schemas.microsoft.com/office/drawing/2014/main" id="{1155F5C9-62A0-01B3-FA1D-2A74C1041137}"/>
              </a:ext>
            </a:extLst>
          </p:cNvPr>
          <p:cNvSpPr txBox="1"/>
          <p:nvPr/>
        </p:nvSpPr>
        <p:spPr>
          <a:xfrm>
            <a:off x="749808" y="4388755"/>
            <a:ext cx="1657807" cy="1248419"/>
          </a:xfrm>
          <a:prstGeom prst="rect">
            <a:avLst/>
          </a:prstGeom>
          <a:noFill/>
        </p:spPr>
        <p:txBody>
          <a:bodyPr wrap="square" lIns="0" tIns="0" rIns="0" bIns="0" anchor="t">
            <a:spAutoFit/>
          </a:bodyPr>
          <a:lstStyle/>
          <a:p>
            <a:pPr algn="l">
              <a:lnSpc>
                <a:spcPts val="1413"/>
              </a:lnSpc>
            </a:pPr>
            <a:r>
              <a:rPr lang="en-US" sz="950" b="0" i="0" noProof="1">
                <a:solidFill>
                  <a:srgbClr val="A8BEDC"/>
                </a:solidFill>
                <a:latin typeface="Nunito Sans"/>
              </a:rPr>
              <a:t>Expérience immersive pour les fans du PSG : 800 écrans HD synchronisés dans les espaces VIP, loges et coursives, contenu temps réel et intégration sponsors via ARYA Cloud.</a:t>
            </a:r>
          </a:p>
        </p:txBody>
      </p:sp>
      <p:sp>
        <p:nvSpPr>
          <p:cNvPr id="96" name="Rounded Rectangle 10">
            <a:extLst>
              <a:ext uri="{FF2B5EF4-FFF2-40B4-BE49-F238E27FC236}">
                <a16:creationId xmlns:a16="http://schemas.microsoft.com/office/drawing/2014/main" id="{BD07F7E3-5550-79D4-D319-9B585C7049A7}"/>
              </a:ext>
            </a:extLst>
          </p:cNvPr>
          <p:cNvSpPr/>
          <p:nvPr/>
        </p:nvSpPr>
        <p:spPr>
          <a:xfrm>
            <a:off x="2825496"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97" name="Picture 96">
            <a:extLst>
              <a:ext uri="{FF2B5EF4-FFF2-40B4-BE49-F238E27FC236}">
                <a16:creationId xmlns:a16="http://schemas.microsoft.com/office/drawing/2014/main" id="{E2835B52-719F-979B-AA83-093A2BC8A06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930652" y="1781099"/>
            <a:ext cx="1813255" cy="1194739"/>
          </a:xfrm>
          <a:prstGeom prst="rect">
            <a:avLst/>
          </a:prstGeom>
        </p:spPr>
      </p:pic>
      <p:sp>
        <p:nvSpPr>
          <p:cNvPr id="98" name="TextBox 97">
            <a:extLst>
              <a:ext uri="{FF2B5EF4-FFF2-40B4-BE49-F238E27FC236}">
                <a16:creationId xmlns:a16="http://schemas.microsoft.com/office/drawing/2014/main" id="{4153FBA8-7504-596E-DDFC-910B04DF9CC3}"/>
              </a:ext>
            </a:extLst>
          </p:cNvPr>
          <p:cNvSpPr txBox="1"/>
          <p:nvPr/>
        </p:nvSpPr>
        <p:spPr>
          <a:xfrm>
            <a:off x="3008376" y="3751643"/>
            <a:ext cx="1657807" cy="213520"/>
          </a:xfrm>
          <a:prstGeom prst="rect">
            <a:avLst/>
          </a:prstGeom>
          <a:noFill/>
        </p:spPr>
        <p:txBody>
          <a:bodyPr wrap="square" lIns="0" tIns="0" rIns="0" bIns="0" anchor="ctr">
            <a:spAutoFit/>
          </a:bodyPr>
          <a:lstStyle/>
          <a:p>
            <a:pPr algn="l">
              <a:lnSpc>
                <a:spcPts val="1716"/>
              </a:lnSpc>
            </a:pPr>
            <a:r>
              <a:rPr lang="en-US" sz="1300" b="1" i="0" noProof="1">
                <a:solidFill>
                  <a:srgbClr val="FFFFFF"/>
                </a:solidFill>
                <a:latin typeface="Nunito Sans Black"/>
              </a:rPr>
              <a:t>Forvis Mazars</a:t>
            </a:r>
          </a:p>
        </p:txBody>
      </p:sp>
      <p:sp>
        <p:nvSpPr>
          <p:cNvPr id="99" name="TextBox 98">
            <a:extLst>
              <a:ext uri="{FF2B5EF4-FFF2-40B4-BE49-F238E27FC236}">
                <a16:creationId xmlns:a16="http://schemas.microsoft.com/office/drawing/2014/main" id="{F2A56C75-D0DD-5452-1144-716BB527BF44}"/>
              </a:ext>
            </a:extLst>
          </p:cNvPr>
          <p:cNvSpPr txBox="1"/>
          <p:nvPr/>
        </p:nvSpPr>
        <p:spPr>
          <a:xfrm>
            <a:off x="3008376" y="4129417"/>
            <a:ext cx="1657807" cy="171201"/>
          </a:xfrm>
          <a:prstGeom prst="rect">
            <a:avLst/>
          </a:prstGeom>
          <a:noFill/>
        </p:spPr>
        <p:txBody>
          <a:bodyPr wrap="square" lIns="0" tIns="0" rIns="0" bIns="0" anchor="ctr">
            <a:spAutoFit/>
          </a:bodyPr>
          <a:lstStyle/>
          <a:p>
            <a:pPr>
              <a:lnSpc>
                <a:spcPts val="1368"/>
              </a:lnSpc>
            </a:pPr>
            <a:r>
              <a:rPr lang="en-US" sz="950" noProof="1">
                <a:solidFill>
                  <a:srgbClr val="7F97BA"/>
                </a:solidFill>
              </a:rPr>
              <a:t>Paris, France</a:t>
            </a:r>
          </a:p>
        </p:txBody>
      </p:sp>
      <p:sp>
        <p:nvSpPr>
          <p:cNvPr id="100" name="TextBox 99">
            <a:extLst>
              <a:ext uri="{FF2B5EF4-FFF2-40B4-BE49-F238E27FC236}">
                <a16:creationId xmlns:a16="http://schemas.microsoft.com/office/drawing/2014/main" id="{F200C9D2-B77F-CE14-5C29-99EA8FD1801C}"/>
              </a:ext>
            </a:extLst>
          </p:cNvPr>
          <p:cNvSpPr txBox="1"/>
          <p:nvPr/>
        </p:nvSpPr>
        <p:spPr>
          <a:xfrm>
            <a:off x="3008376" y="4388755"/>
            <a:ext cx="1657807" cy="1068882"/>
          </a:xfrm>
          <a:prstGeom prst="rect">
            <a:avLst/>
          </a:prstGeom>
          <a:noFill/>
        </p:spPr>
        <p:txBody>
          <a:bodyPr wrap="square" lIns="0" tIns="0" rIns="0" bIns="0" anchor="t">
            <a:spAutoFit/>
          </a:bodyPr>
          <a:lstStyle/>
          <a:p>
            <a:pPr>
              <a:lnSpc>
                <a:spcPts val="1413"/>
              </a:lnSpc>
            </a:pPr>
            <a:r>
              <a:rPr lang="en-US" sz="950" noProof="1">
                <a:solidFill>
                  <a:srgbClr val="A8BEDC"/>
                </a:solidFill>
              </a:rPr>
              <a:t>Communication interne digitale pour un leader de l’audit : écrans d’accueil, fléchage interactif et diffusion RH en temps réel via ARYA Cloud.</a:t>
            </a:r>
          </a:p>
        </p:txBody>
      </p:sp>
      <p:sp>
        <p:nvSpPr>
          <p:cNvPr id="101" name="Rounded Rectangle 16">
            <a:extLst>
              <a:ext uri="{FF2B5EF4-FFF2-40B4-BE49-F238E27FC236}">
                <a16:creationId xmlns:a16="http://schemas.microsoft.com/office/drawing/2014/main" id="{E3AA3D6A-0882-4C09-7579-394593D53E0E}"/>
              </a:ext>
            </a:extLst>
          </p:cNvPr>
          <p:cNvSpPr/>
          <p:nvPr/>
        </p:nvSpPr>
        <p:spPr>
          <a:xfrm>
            <a:off x="5084064"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102" name="Picture 101">
            <a:extLst>
              <a:ext uri="{FF2B5EF4-FFF2-40B4-BE49-F238E27FC236}">
                <a16:creationId xmlns:a16="http://schemas.microsoft.com/office/drawing/2014/main" id="{5607AE50-8B6F-6F33-CD09-63209287696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213223" y="1774965"/>
            <a:ext cx="1765248" cy="1207008"/>
          </a:xfrm>
          <a:prstGeom prst="rect">
            <a:avLst/>
          </a:prstGeom>
        </p:spPr>
      </p:pic>
      <p:sp>
        <p:nvSpPr>
          <p:cNvPr id="103" name="TextBox 102">
            <a:extLst>
              <a:ext uri="{FF2B5EF4-FFF2-40B4-BE49-F238E27FC236}">
                <a16:creationId xmlns:a16="http://schemas.microsoft.com/office/drawing/2014/main" id="{53FB506F-CB39-CE03-2553-C890D5E2C6F0}"/>
              </a:ext>
            </a:extLst>
          </p:cNvPr>
          <p:cNvSpPr txBox="1"/>
          <p:nvPr/>
        </p:nvSpPr>
        <p:spPr>
          <a:xfrm>
            <a:off x="5266944" y="3751643"/>
            <a:ext cx="1657807" cy="213520"/>
          </a:xfrm>
          <a:prstGeom prst="rect">
            <a:avLst/>
          </a:prstGeom>
          <a:noFill/>
        </p:spPr>
        <p:txBody>
          <a:bodyPr wrap="square" lIns="0" tIns="0" rIns="0" bIns="0" anchor="ctr">
            <a:spAutoFit/>
          </a:bodyPr>
          <a:lstStyle/>
          <a:p>
            <a:pPr>
              <a:lnSpc>
                <a:spcPts val="1716"/>
              </a:lnSpc>
            </a:pPr>
            <a:r>
              <a:rPr lang="en-US" sz="1300" b="1" noProof="1">
                <a:solidFill>
                  <a:srgbClr val="FFFFFF"/>
                </a:solidFill>
                <a:latin typeface="Nunito Sans Black"/>
              </a:rPr>
              <a:t>Palais des Festivals</a:t>
            </a:r>
          </a:p>
        </p:txBody>
      </p:sp>
      <p:sp>
        <p:nvSpPr>
          <p:cNvPr id="104" name="TextBox 103">
            <a:extLst>
              <a:ext uri="{FF2B5EF4-FFF2-40B4-BE49-F238E27FC236}">
                <a16:creationId xmlns:a16="http://schemas.microsoft.com/office/drawing/2014/main" id="{DFFF3A9F-DCED-12F4-60FF-934E2D4EC4A7}"/>
              </a:ext>
            </a:extLst>
          </p:cNvPr>
          <p:cNvSpPr txBox="1"/>
          <p:nvPr/>
        </p:nvSpPr>
        <p:spPr>
          <a:xfrm>
            <a:off x="5266944" y="4129417"/>
            <a:ext cx="1657807" cy="171201"/>
          </a:xfrm>
          <a:prstGeom prst="rect">
            <a:avLst/>
          </a:prstGeom>
          <a:noFill/>
        </p:spPr>
        <p:txBody>
          <a:bodyPr wrap="square" lIns="0" tIns="0" rIns="0" bIns="0" anchor="ctr">
            <a:spAutoFit/>
          </a:bodyPr>
          <a:lstStyle/>
          <a:p>
            <a:pPr>
              <a:lnSpc>
                <a:spcPts val="1368"/>
              </a:lnSpc>
            </a:pPr>
            <a:r>
              <a:rPr lang="en-US" sz="950" noProof="1">
                <a:solidFill>
                  <a:srgbClr val="7F97BA"/>
                </a:solidFill>
              </a:rPr>
              <a:t>Cannes, France</a:t>
            </a:r>
          </a:p>
        </p:txBody>
      </p:sp>
      <p:sp>
        <p:nvSpPr>
          <p:cNvPr id="105" name="TextBox 104">
            <a:extLst>
              <a:ext uri="{FF2B5EF4-FFF2-40B4-BE49-F238E27FC236}">
                <a16:creationId xmlns:a16="http://schemas.microsoft.com/office/drawing/2014/main" id="{4D648891-1F9F-88CB-577B-6576DE533662}"/>
              </a:ext>
            </a:extLst>
          </p:cNvPr>
          <p:cNvSpPr txBox="1"/>
          <p:nvPr/>
        </p:nvSpPr>
        <p:spPr>
          <a:xfrm>
            <a:off x="5266944" y="4388755"/>
            <a:ext cx="1657807" cy="1068882"/>
          </a:xfrm>
          <a:prstGeom prst="rect">
            <a:avLst/>
          </a:prstGeom>
          <a:noFill/>
        </p:spPr>
        <p:txBody>
          <a:bodyPr wrap="square" lIns="0" tIns="0" rIns="0" bIns="0" anchor="t">
            <a:spAutoFit/>
          </a:bodyPr>
          <a:lstStyle/>
          <a:p>
            <a:pPr>
              <a:lnSpc>
                <a:spcPts val="1413"/>
              </a:lnSpc>
            </a:pPr>
            <a:r>
              <a:rPr lang="fr-FR" sz="950" noProof="1">
                <a:solidFill>
                  <a:srgbClr val="A8BEDC"/>
                </a:solidFill>
              </a:rPr>
              <a:t>Temple du cinéma et des congrès : signalisation événementielle LED multi-format, fléchage interactif multi-langues et bascule rapide entre événements.</a:t>
            </a:r>
          </a:p>
        </p:txBody>
      </p:sp>
      <p:sp>
        <p:nvSpPr>
          <p:cNvPr id="106" name="Rounded Rectangle 22">
            <a:extLst>
              <a:ext uri="{FF2B5EF4-FFF2-40B4-BE49-F238E27FC236}">
                <a16:creationId xmlns:a16="http://schemas.microsoft.com/office/drawing/2014/main" id="{57470182-B67B-BB37-CD8F-A94C49ED2015}"/>
              </a:ext>
            </a:extLst>
          </p:cNvPr>
          <p:cNvSpPr/>
          <p:nvPr/>
        </p:nvSpPr>
        <p:spPr>
          <a:xfrm>
            <a:off x="7342631"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107" name="Picture 106">
            <a:extLst>
              <a:ext uri="{FF2B5EF4-FFF2-40B4-BE49-F238E27FC236}">
                <a16:creationId xmlns:a16="http://schemas.microsoft.com/office/drawing/2014/main" id="{3CF3B52B-0602-FC88-7866-FF8541D2C53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447788" y="1782163"/>
            <a:ext cx="1813255" cy="1192611"/>
          </a:xfrm>
          <a:prstGeom prst="rect">
            <a:avLst/>
          </a:prstGeom>
        </p:spPr>
      </p:pic>
      <p:sp>
        <p:nvSpPr>
          <p:cNvPr id="108" name="TextBox 107">
            <a:extLst>
              <a:ext uri="{FF2B5EF4-FFF2-40B4-BE49-F238E27FC236}">
                <a16:creationId xmlns:a16="http://schemas.microsoft.com/office/drawing/2014/main" id="{AFB28C79-76FA-3210-DE1C-5C96D3554973}"/>
              </a:ext>
            </a:extLst>
          </p:cNvPr>
          <p:cNvSpPr txBox="1"/>
          <p:nvPr/>
        </p:nvSpPr>
        <p:spPr>
          <a:xfrm>
            <a:off x="7525511" y="3751643"/>
            <a:ext cx="1657807" cy="213520"/>
          </a:xfrm>
          <a:prstGeom prst="rect">
            <a:avLst/>
          </a:prstGeom>
          <a:noFill/>
        </p:spPr>
        <p:txBody>
          <a:bodyPr wrap="square" lIns="0" tIns="0" rIns="0" bIns="0" anchor="ctr">
            <a:spAutoFit/>
          </a:bodyPr>
          <a:lstStyle/>
          <a:p>
            <a:pPr>
              <a:lnSpc>
                <a:spcPts val="1716"/>
              </a:lnSpc>
            </a:pPr>
            <a:r>
              <a:rPr lang="en-US" sz="1300" b="1" noProof="1">
                <a:solidFill>
                  <a:srgbClr val="FFFFFF"/>
                </a:solidFill>
                <a:latin typeface="Nunito Sans Black"/>
              </a:rPr>
              <a:t>Grimaldi Forum</a:t>
            </a:r>
          </a:p>
        </p:txBody>
      </p:sp>
      <p:sp>
        <p:nvSpPr>
          <p:cNvPr id="109" name="TextBox 108">
            <a:extLst>
              <a:ext uri="{FF2B5EF4-FFF2-40B4-BE49-F238E27FC236}">
                <a16:creationId xmlns:a16="http://schemas.microsoft.com/office/drawing/2014/main" id="{22886CAF-E4F9-5C94-C6A4-77A606518127}"/>
              </a:ext>
            </a:extLst>
          </p:cNvPr>
          <p:cNvSpPr txBox="1"/>
          <p:nvPr/>
        </p:nvSpPr>
        <p:spPr>
          <a:xfrm>
            <a:off x="7525511" y="4129417"/>
            <a:ext cx="1657807" cy="171201"/>
          </a:xfrm>
          <a:prstGeom prst="rect">
            <a:avLst/>
          </a:prstGeom>
          <a:noFill/>
        </p:spPr>
        <p:txBody>
          <a:bodyPr wrap="square" lIns="0" tIns="0" rIns="0" bIns="0" anchor="ctr">
            <a:spAutoFit/>
          </a:bodyPr>
          <a:lstStyle/>
          <a:p>
            <a:pPr>
              <a:lnSpc>
                <a:spcPts val="1368"/>
              </a:lnSpc>
            </a:pPr>
            <a:r>
              <a:rPr lang="en-US" sz="950" noProof="1">
                <a:solidFill>
                  <a:srgbClr val="7F97BA"/>
                </a:solidFill>
              </a:rPr>
              <a:t>Monaco</a:t>
            </a:r>
          </a:p>
        </p:txBody>
      </p:sp>
      <p:sp>
        <p:nvSpPr>
          <p:cNvPr id="110" name="TextBox 109">
            <a:extLst>
              <a:ext uri="{FF2B5EF4-FFF2-40B4-BE49-F238E27FC236}">
                <a16:creationId xmlns:a16="http://schemas.microsoft.com/office/drawing/2014/main" id="{7748BCBE-9E33-98AF-021E-E5254DC0C711}"/>
              </a:ext>
            </a:extLst>
          </p:cNvPr>
          <p:cNvSpPr txBox="1"/>
          <p:nvPr/>
        </p:nvSpPr>
        <p:spPr>
          <a:xfrm>
            <a:off x="7525511" y="4388755"/>
            <a:ext cx="1657807" cy="889346"/>
          </a:xfrm>
          <a:prstGeom prst="rect">
            <a:avLst/>
          </a:prstGeom>
          <a:noFill/>
        </p:spPr>
        <p:txBody>
          <a:bodyPr wrap="square" lIns="0" tIns="0" rIns="0" bIns="0" anchor="t">
            <a:spAutoFit/>
          </a:bodyPr>
          <a:lstStyle/>
          <a:p>
            <a:pPr>
              <a:lnSpc>
                <a:spcPts val="1413"/>
              </a:lnSpc>
            </a:pPr>
            <a:r>
              <a:rPr lang="en-US" sz="950" noProof="1">
                <a:solidFill>
                  <a:srgbClr val="A8BEDC"/>
                </a:solidFill>
              </a:rPr>
              <a:t>Centre de congrès premium : fléchage interactif, murs LED grand format et contenu contextuel adapté aux événements programmés.</a:t>
            </a:r>
          </a:p>
        </p:txBody>
      </p:sp>
      <p:sp>
        <p:nvSpPr>
          <p:cNvPr id="111" name="Rounded Rectangle 28">
            <a:extLst>
              <a:ext uri="{FF2B5EF4-FFF2-40B4-BE49-F238E27FC236}">
                <a16:creationId xmlns:a16="http://schemas.microsoft.com/office/drawing/2014/main" id="{77E606C0-146A-2A5C-1965-FBFEFD8FD2A2}"/>
              </a:ext>
            </a:extLst>
          </p:cNvPr>
          <p:cNvSpPr/>
          <p:nvPr/>
        </p:nvSpPr>
        <p:spPr>
          <a:xfrm>
            <a:off x="9601200" y="1669808"/>
            <a:ext cx="2023567" cy="4107179"/>
          </a:xfrm>
          <a:prstGeom prst="roundRect">
            <a:avLst>
              <a:gd name="adj" fmla="val 5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p>
        </p:txBody>
      </p:sp>
      <p:pic>
        <p:nvPicPr>
          <p:cNvPr id="112" name="Picture 111">
            <a:extLst>
              <a:ext uri="{FF2B5EF4-FFF2-40B4-BE49-F238E27FC236}">
                <a16:creationId xmlns:a16="http://schemas.microsoft.com/office/drawing/2014/main" id="{33000462-62A4-385A-51B4-F3DE9D57180D}"/>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9734021" y="1774965"/>
            <a:ext cx="1757924" cy="1207008"/>
          </a:xfrm>
          <a:prstGeom prst="rect">
            <a:avLst/>
          </a:prstGeom>
        </p:spPr>
      </p:pic>
      <p:sp>
        <p:nvSpPr>
          <p:cNvPr id="113" name="TextBox 112">
            <a:extLst>
              <a:ext uri="{FF2B5EF4-FFF2-40B4-BE49-F238E27FC236}">
                <a16:creationId xmlns:a16="http://schemas.microsoft.com/office/drawing/2014/main" id="{34A83331-657C-3F8E-5D13-B7AC7B349F1A}"/>
              </a:ext>
            </a:extLst>
          </p:cNvPr>
          <p:cNvSpPr txBox="1"/>
          <p:nvPr/>
        </p:nvSpPr>
        <p:spPr>
          <a:xfrm>
            <a:off x="9784080" y="3751643"/>
            <a:ext cx="1657807" cy="213520"/>
          </a:xfrm>
          <a:prstGeom prst="rect">
            <a:avLst/>
          </a:prstGeom>
          <a:noFill/>
        </p:spPr>
        <p:txBody>
          <a:bodyPr wrap="square" lIns="0" tIns="0" rIns="0" bIns="0" anchor="ctr">
            <a:spAutoFit/>
          </a:bodyPr>
          <a:lstStyle/>
          <a:p>
            <a:pPr>
              <a:lnSpc>
                <a:spcPts val="1716"/>
              </a:lnSpc>
            </a:pPr>
            <a:r>
              <a:rPr lang="en-US" sz="1300" b="1" noProof="1">
                <a:solidFill>
                  <a:srgbClr val="FFFFFF"/>
                </a:solidFill>
                <a:latin typeface="Nunito Sans Black"/>
              </a:rPr>
              <a:t>AGCO</a:t>
            </a:r>
          </a:p>
        </p:txBody>
      </p:sp>
      <p:sp>
        <p:nvSpPr>
          <p:cNvPr id="114" name="TextBox 113">
            <a:extLst>
              <a:ext uri="{FF2B5EF4-FFF2-40B4-BE49-F238E27FC236}">
                <a16:creationId xmlns:a16="http://schemas.microsoft.com/office/drawing/2014/main" id="{E43682EE-11F5-02BD-9C43-E66B9DBCB2F6}"/>
              </a:ext>
            </a:extLst>
          </p:cNvPr>
          <p:cNvSpPr txBox="1"/>
          <p:nvPr/>
        </p:nvSpPr>
        <p:spPr>
          <a:xfrm>
            <a:off x="9784080" y="4129417"/>
            <a:ext cx="1657807" cy="171201"/>
          </a:xfrm>
          <a:prstGeom prst="rect">
            <a:avLst/>
          </a:prstGeom>
          <a:noFill/>
        </p:spPr>
        <p:txBody>
          <a:bodyPr wrap="square" lIns="0" tIns="0" rIns="0" bIns="0" anchor="ctr">
            <a:spAutoFit/>
          </a:bodyPr>
          <a:lstStyle/>
          <a:p>
            <a:pPr>
              <a:lnSpc>
                <a:spcPts val="1368"/>
              </a:lnSpc>
            </a:pPr>
            <a:r>
              <a:rPr lang="en-US" sz="950" noProof="1">
                <a:solidFill>
                  <a:srgbClr val="7F97BA"/>
                </a:solidFill>
              </a:rPr>
              <a:t>Beauvais, France</a:t>
            </a:r>
          </a:p>
        </p:txBody>
      </p:sp>
      <p:sp>
        <p:nvSpPr>
          <p:cNvPr id="115" name="TextBox 114">
            <a:extLst>
              <a:ext uri="{FF2B5EF4-FFF2-40B4-BE49-F238E27FC236}">
                <a16:creationId xmlns:a16="http://schemas.microsoft.com/office/drawing/2014/main" id="{2ECC6A08-4856-5C9F-3573-ECB79128CF66}"/>
              </a:ext>
            </a:extLst>
          </p:cNvPr>
          <p:cNvSpPr txBox="1"/>
          <p:nvPr/>
        </p:nvSpPr>
        <p:spPr>
          <a:xfrm>
            <a:off x="9784080" y="4388755"/>
            <a:ext cx="1657807" cy="1068882"/>
          </a:xfrm>
          <a:prstGeom prst="rect">
            <a:avLst/>
          </a:prstGeom>
          <a:noFill/>
        </p:spPr>
        <p:txBody>
          <a:bodyPr wrap="square" lIns="0" tIns="0" rIns="0" bIns="0" anchor="t">
            <a:spAutoFit/>
          </a:bodyPr>
          <a:lstStyle/>
          <a:p>
            <a:pPr>
              <a:lnSpc>
                <a:spcPts val="1413"/>
              </a:lnSpc>
            </a:pPr>
            <a:r>
              <a:rPr lang="en-US" sz="950" noProof="1">
                <a:solidFill>
                  <a:srgbClr val="A8BEDC"/>
                </a:solidFill>
              </a:rPr>
              <a:t>Communication interne pour 1 300+ collaborateurs en production : 50+ players ARYA Enterprise, mises à jour automatisées et architecture scalable.</a:t>
            </a:r>
          </a:p>
        </p:txBody>
      </p:sp>
      <p:pic>
        <p:nvPicPr>
          <p:cNvPr id="116" name="Séparateur tricolore" descr="tricolore.png">
            <a:extLst>
              <a:ext uri="{FF2B5EF4-FFF2-40B4-BE49-F238E27FC236}">
                <a16:creationId xmlns:a16="http://schemas.microsoft.com/office/drawing/2014/main" id="{9BA2CEA2-B928-33CA-7334-0CF793A91D7C}"/>
              </a:ext>
            </a:extLst>
          </p:cNvPr>
          <p:cNvPicPr>
            <a:picLocks noChangeAspect="1"/>
          </p:cNvPicPr>
          <p:nvPr/>
        </p:nvPicPr>
        <p:blipFill>
          <a:blip r:embed="rId9"/>
          <a:stretch>
            <a:fillRect/>
          </a:stretch>
        </p:blipFill>
        <p:spPr>
          <a:xfrm>
            <a:off x="5135727" y="6174098"/>
            <a:ext cx="1920240" cy="14447"/>
          </a:xfrm>
          <a:prstGeom prst="rect">
            <a:avLst/>
          </a:prstGeom>
        </p:spPr>
      </p:pic>
      <p:sp>
        <p:nvSpPr>
          <p:cNvPr id="117" name="TextBox 116">
            <a:extLst>
              <a:ext uri="{FF2B5EF4-FFF2-40B4-BE49-F238E27FC236}">
                <a16:creationId xmlns:a16="http://schemas.microsoft.com/office/drawing/2014/main" id="{B0011BCF-A51E-899C-B381-76B08F295F4F}"/>
              </a:ext>
            </a:extLst>
          </p:cNvPr>
          <p:cNvSpPr txBox="1"/>
          <p:nvPr/>
        </p:nvSpPr>
        <p:spPr>
          <a:xfrm>
            <a:off x="566928" y="6419719"/>
            <a:ext cx="11057839" cy="184666"/>
          </a:xfrm>
          <a:prstGeom prst="rect">
            <a:avLst/>
          </a:prstGeom>
          <a:noFill/>
        </p:spPr>
        <p:txBody>
          <a:bodyPr wrap="square" lIns="0" tIns="0" rIns="0" bIns="0" anchor="ctr">
            <a:spAutoFit/>
          </a:bodyPr>
          <a:lstStyle/>
          <a:p>
            <a:pPr algn="ctr">
              <a:lnSpc>
                <a:spcPts val="1512"/>
              </a:lnSpc>
            </a:pPr>
            <a:r>
              <a:rPr lang="en-US" sz="1050" noProof="1">
                <a:solidFill>
                  <a:srgbClr val="7F97BA"/>
                </a:solidFill>
              </a:rPr>
              <a:t>Et bien d’autres :  </a:t>
            </a:r>
            <a:r>
              <a:rPr lang="en-US" sz="1050" b="1" spc="40" noProof="1">
                <a:solidFill>
                  <a:srgbClr val="A8BEDC"/>
                </a:solidFill>
              </a:rPr>
              <a:t>HUBLOT · LIDO · LVMH · TAG HEUER · WORLDLINE · ZENITH · etc.</a:t>
            </a:r>
          </a:p>
        </p:txBody>
      </p:sp>
      <p:sp>
        <p:nvSpPr>
          <p:cNvPr id="118" name="Rectangle 117">
            <a:extLst>
              <a:ext uri="{FF2B5EF4-FFF2-40B4-BE49-F238E27FC236}">
                <a16:creationId xmlns:a16="http://schemas.microsoft.com/office/drawing/2014/main" id="{5514C18C-7F6E-78AD-0893-7C0FC5AE54F6}"/>
              </a:ext>
            </a:extLst>
          </p:cNvPr>
          <p:cNvSpPr>
            <a:spLocks noGrp="1"/>
          </p:cNvSpPr>
          <p:nvPr/>
        </p:nvSpPr>
        <p:spPr>
          <a:xfrm>
            <a:off x="570700" y="3103743"/>
            <a:ext cx="2019565" cy="374593"/>
          </a:xfrm>
          <a:prstGeom prst="rect">
            <a:avLst/>
          </a:prstGeom>
          <a:solidFill>
            <a:srgbClr val="081D38"/>
          </a:solidFill>
          <a:ln w="0">
            <a:noFill/>
            <a:prstDash val="solid"/>
          </a:ln>
        </p:spPr>
        <p:txBody>
          <a:bodyPr anchor="ctr"/>
          <a:lstStyle/>
          <a:p>
            <a:pPr algn="ctr"/>
            <a:endParaRPr lang="en-US" sz="1000" b="1" noProof="1">
              <a:solidFill>
                <a:srgbClr val="00B4D8"/>
              </a:solidFill>
              <a:latin typeface="+mj-lt"/>
            </a:endParaRPr>
          </a:p>
        </p:txBody>
      </p:sp>
      <p:sp>
        <p:nvSpPr>
          <p:cNvPr id="119" name="Rectangle 118">
            <a:extLst>
              <a:ext uri="{FF2B5EF4-FFF2-40B4-BE49-F238E27FC236}">
                <a16:creationId xmlns:a16="http://schemas.microsoft.com/office/drawing/2014/main" id="{49A29B61-7311-4231-26F8-D9C00E21B832}"/>
              </a:ext>
            </a:extLst>
          </p:cNvPr>
          <p:cNvSpPr>
            <a:spLocks noGrp="1"/>
          </p:cNvSpPr>
          <p:nvPr/>
        </p:nvSpPr>
        <p:spPr>
          <a:xfrm>
            <a:off x="2834012" y="3103744"/>
            <a:ext cx="2012441" cy="374593"/>
          </a:xfrm>
          <a:prstGeom prst="rect">
            <a:avLst/>
          </a:prstGeom>
          <a:solidFill>
            <a:srgbClr val="081D38"/>
          </a:solidFill>
          <a:ln w="0">
            <a:noFill/>
            <a:prstDash val="solid"/>
          </a:ln>
        </p:spPr>
        <p:txBody>
          <a:bodyPr/>
          <a:lstStyle/>
          <a:p>
            <a:endParaRPr lang="en-US" noProof="1"/>
          </a:p>
        </p:txBody>
      </p:sp>
      <p:sp>
        <p:nvSpPr>
          <p:cNvPr id="120" name="Rectangle 119">
            <a:extLst>
              <a:ext uri="{FF2B5EF4-FFF2-40B4-BE49-F238E27FC236}">
                <a16:creationId xmlns:a16="http://schemas.microsoft.com/office/drawing/2014/main" id="{257C07CD-4C63-7747-E595-2D9B3A2BB3AD}"/>
              </a:ext>
            </a:extLst>
          </p:cNvPr>
          <p:cNvSpPr>
            <a:spLocks noGrp="1"/>
          </p:cNvSpPr>
          <p:nvPr/>
        </p:nvSpPr>
        <p:spPr>
          <a:xfrm>
            <a:off x="5088462" y="3105343"/>
            <a:ext cx="2014119" cy="376560"/>
          </a:xfrm>
          <a:prstGeom prst="rect">
            <a:avLst/>
          </a:prstGeom>
          <a:solidFill>
            <a:srgbClr val="081D38"/>
          </a:solidFill>
          <a:ln w="0">
            <a:noFill/>
            <a:prstDash val="solid"/>
          </a:ln>
        </p:spPr>
        <p:txBody>
          <a:bodyPr anchor="ctr"/>
          <a:lstStyle/>
          <a:p>
            <a:pPr algn="ctr"/>
            <a:endParaRPr lang="en-US" sz="1200" b="1" spc="267" noProof="1">
              <a:solidFill>
                <a:srgbClr val="00B4D8"/>
              </a:solidFill>
            </a:endParaRPr>
          </a:p>
        </p:txBody>
      </p:sp>
      <p:sp>
        <p:nvSpPr>
          <p:cNvPr id="121" name="Rectangle 120">
            <a:extLst>
              <a:ext uri="{FF2B5EF4-FFF2-40B4-BE49-F238E27FC236}">
                <a16:creationId xmlns:a16="http://schemas.microsoft.com/office/drawing/2014/main" id="{842F97A0-6060-35A5-96D8-04B3A77F3861}"/>
              </a:ext>
            </a:extLst>
          </p:cNvPr>
          <p:cNvSpPr>
            <a:spLocks noGrp="1"/>
          </p:cNvSpPr>
          <p:nvPr/>
        </p:nvSpPr>
        <p:spPr>
          <a:xfrm>
            <a:off x="7355682" y="3105343"/>
            <a:ext cx="1997544" cy="376560"/>
          </a:xfrm>
          <a:prstGeom prst="rect">
            <a:avLst/>
          </a:prstGeom>
          <a:solidFill>
            <a:srgbClr val="081D38"/>
          </a:solidFill>
          <a:ln w="0">
            <a:noFill/>
            <a:prstDash val="solid"/>
          </a:ln>
        </p:spPr>
        <p:txBody>
          <a:bodyPr anchor="ctr"/>
          <a:lstStyle/>
          <a:p>
            <a:pPr algn="ctr"/>
            <a:endParaRPr lang="en-US" sz="1400" b="1" noProof="1">
              <a:solidFill>
                <a:schemeClr val="bg1"/>
              </a:solidFill>
              <a:latin typeface="Calibri"/>
            </a:endParaRPr>
          </a:p>
          <a:p>
            <a:endParaRPr lang="en-US" noProof="1"/>
          </a:p>
        </p:txBody>
      </p:sp>
      <p:sp>
        <p:nvSpPr>
          <p:cNvPr id="122" name="Rectangle 121">
            <a:extLst>
              <a:ext uri="{FF2B5EF4-FFF2-40B4-BE49-F238E27FC236}">
                <a16:creationId xmlns:a16="http://schemas.microsoft.com/office/drawing/2014/main" id="{E74E98F8-5F17-FC95-D52C-499C82E5C8C9}"/>
              </a:ext>
            </a:extLst>
          </p:cNvPr>
          <p:cNvSpPr>
            <a:spLocks noGrp="1"/>
          </p:cNvSpPr>
          <p:nvPr/>
        </p:nvSpPr>
        <p:spPr>
          <a:xfrm>
            <a:off x="9601197" y="3105343"/>
            <a:ext cx="2020103" cy="376559"/>
          </a:xfrm>
          <a:prstGeom prst="rect">
            <a:avLst/>
          </a:prstGeom>
          <a:solidFill>
            <a:srgbClr val="081D38"/>
          </a:solidFill>
          <a:ln w="0">
            <a:noFill/>
            <a:prstDash val="solid"/>
          </a:ln>
        </p:spPr>
        <p:txBody>
          <a:bodyPr anchor="ctr"/>
          <a:lstStyle/>
          <a:p>
            <a:pPr algn="ctr"/>
            <a:endParaRPr lang="en-US" sz="1400" b="1" noProof="1">
              <a:latin typeface="Calibri"/>
            </a:endParaRPr>
          </a:p>
          <a:p>
            <a:endParaRPr lang="en-US" noProof="1"/>
          </a:p>
        </p:txBody>
      </p:sp>
      <p:sp>
        <p:nvSpPr>
          <p:cNvPr id="123" name="TextBox 122">
            <a:extLst>
              <a:ext uri="{FF2B5EF4-FFF2-40B4-BE49-F238E27FC236}">
                <a16:creationId xmlns:a16="http://schemas.microsoft.com/office/drawing/2014/main" id="{57D82F84-5B40-B918-CDDD-2D526896839B}"/>
              </a:ext>
            </a:extLst>
          </p:cNvPr>
          <p:cNvSpPr txBox="1"/>
          <p:nvPr/>
        </p:nvSpPr>
        <p:spPr>
          <a:xfrm>
            <a:off x="2893026" y="3173351"/>
            <a:ext cx="1914525" cy="2308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ENTREPRISES</a:t>
            </a:r>
          </a:p>
        </p:txBody>
      </p:sp>
      <p:sp>
        <p:nvSpPr>
          <p:cNvPr id="124" name="TextBox 123">
            <a:extLst>
              <a:ext uri="{FF2B5EF4-FFF2-40B4-BE49-F238E27FC236}">
                <a16:creationId xmlns:a16="http://schemas.microsoft.com/office/drawing/2014/main" id="{2E3C56F9-78F3-1189-8CA1-4B2B12A58E23}"/>
              </a:ext>
            </a:extLst>
          </p:cNvPr>
          <p:cNvSpPr txBox="1"/>
          <p:nvPr/>
        </p:nvSpPr>
        <p:spPr>
          <a:xfrm>
            <a:off x="5121414" y="3109006"/>
            <a:ext cx="2014120" cy="3693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EVENEMENTIEL &amp; CULTURE</a:t>
            </a:r>
          </a:p>
        </p:txBody>
      </p:sp>
      <p:sp>
        <p:nvSpPr>
          <p:cNvPr id="125" name="TextBox 124">
            <a:extLst>
              <a:ext uri="{FF2B5EF4-FFF2-40B4-BE49-F238E27FC236}">
                <a16:creationId xmlns:a16="http://schemas.microsoft.com/office/drawing/2014/main" id="{9AD0CF9E-F3F5-4A32-6BA3-68062C24BC38}"/>
              </a:ext>
            </a:extLst>
          </p:cNvPr>
          <p:cNvSpPr txBox="1"/>
          <p:nvPr/>
        </p:nvSpPr>
        <p:spPr>
          <a:xfrm>
            <a:off x="7372158" y="3110846"/>
            <a:ext cx="1997544" cy="3693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EVENEMENTIEL &amp; CULTURE</a:t>
            </a:r>
          </a:p>
        </p:txBody>
      </p:sp>
      <p:sp>
        <p:nvSpPr>
          <p:cNvPr id="126" name="TextBox 125">
            <a:extLst>
              <a:ext uri="{FF2B5EF4-FFF2-40B4-BE49-F238E27FC236}">
                <a16:creationId xmlns:a16="http://schemas.microsoft.com/office/drawing/2014/main" id="{98507B28-AC0F-8C8B-AB77-F50DCB74E6FC}"/>
              </a:ext>
            </a:extLst>
          </p:cNvPr>
          <p:cNvSpPr txBox="1"/>
          <p:nvPr/>
        </p:nvSpPr>
        <p:spPr>
          <a:xfrm>
            <a:off x="9631963" y="3124439"/>
            <a:ext cx="2005813" cy="3693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INDUSTRIE &amp; PRODUCTION</a:t>
            </a:r>
          </a:p>
        </p:txBody>
      </p:sp>
      <p:sp>
        <p:nvSpPr>
          <p:cNvPr id="133" name="TextBox 132">
            <a:extLst>
              <a:ext uri="{FF2B5EF4-FFF2-40B4-BE49-F238E27FC236}">
                <a16:creationId xmlns:a16="http://schemas.microsoft.com/office/drawing/2014/main" id="{E5AD30D5-5139-002F-F3ED-8EC04643F222}"/>
              </a:ext>
            </a:extLst>
          </p:cNvPr>
          <p:cNvSpPr txBox="1"/>
          <p:nvPr/>
        </p:nvSpPr>
        <p:spPr>
          <a:xfrm>
            <a:off x="601137" y="3109006"/>
            <a:ext cx="2014120" cy="369332"/>
          </a:xfrm>
          <a:prstGeom prst="rect">
            <a:avLst/>
          </a:prstGeom>
          <a:noFill/>
        </p:spPr>
        <p:txBody>
          <a:bodyPr wrap="square">
            <a:spAutoFit/>
          </a:bodyPr>
          <a:lstStyle/>
          <a:p>
            <a:pPr algn="ctr"/>
            <a:r>
              <a:rPr lang="en-US" sz="900" b="1" spc="267" noProof="1">
                <a:solidFill>
                  <a:schemeClr val="bg1"/>
                </a:solidFill>
                <a:latin typeface="Nunito Sans Bold" panose="00000800000000000000" pitchFamily="2" charset="0"/>
              </a:rPr>
              <a:t>SPORT &amp; DIVERTISSEMENT</a:t>
            </a:r>
          </a:p>
        </p:txBody>
      </p:sp>
      <p:pic>
        <p:nvPicPr>
          <p:cNvPr id="6" name="Picture 5" descr="A logo for a company">
            <a:extLst>
              <a:ext uri="{FF2B5EF4-FFF2-40B4-BE49-F238E27FC236}">
                <a16:creationId xmlns:a16="http://schemas.microsoft.com/office/drawing/2014/main" id="{3E7800EC-6547-42D9-BC3A-E5CF92E5E77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75144" y="0"/>
            <a:ext cx="1516856" cy="604838"/>
          </a:xfrm>
          <a:prstGeom prst="rect">
            <a:avLst/>
          </a:prstGeom>
        </p:spPr>
      </p:pic>
    </p:spTree>
    <p:extLst>
      <p:ext uri="{BB962C8B-B14F-4D97-AF65-F5344CB8AC3E}">
        <p14:creationId xmlns:p14="http://schemas.microsoft.com/office/powerpoint/2010/main" val="372074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73152"/>
          </a:xfrm>
          <a:prstGeom prst="rect">
            <a:avLst/>
          </a:prstGeom>
          <a:solidFill>
            <a:srgbClr val="6FB0FF"/>
          </a:solidFill>
          <a:ln/>
        </p:spPr>
        <p:txBody>
          <a:bodyPr/>
          <a:lstStyle/>
          <a:p>
            <a:endParaRPr lang="en-US" sz="2400" noProof="1"/>
          </a:p>
        </p:txBody>
      </p:sp>
      <p:pic>
        <p:nvPicPr>
          <p:cNvPr id="3" name="Image 0" descr="/agent/turn1/workspace/images/professional-photograph-of-parc-des-princes-footba_2026-05-22T08-19-53_image_DAS_0.jpg"/>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Lst>
          </a:blip>
          <a:srcRect/>
          <a:stretch/>
        </p:blipFill>
        <p:spPr>
          <a:xfrm>
            <a:off x="0" y="73152"/>
            <a:ext cx="5242560" cy="6784848"/>
          </a:xfrm>
          <a:prstGeom prst="rect">
            <a:avLst/>
          </a:prstGeom>
        </p:spPr>
      </p:pic>
      <p:sp>
        <p:nvSpPr>
          <p:cNvPr id="7" name="Text 4"/>
          <p:cNvSpPr/>
          <p:nvPr/>
        </p:nvSpPr>
        <p:spPr>
          <a:xfrm>
            <a:off x="5730240" y="426720"/>
            <a:ext cx="5974080" cy="853440"/>
          </a:xfrm>
          <a:prstGeom prst="rect">
            <a:avLst/>
          </a:prstGeom>
          <a:noFill/>
          <a:ln/>
        </p:spPr>
        <p:txBody>
          <a:bodyPr wrap="square" lIns="0" tIns="0" rIns="0" bIns="0" rtlCol="0" anchor="ctr"/>
          <a:lstStyle/>
          <a:p>
            <a:r>
              <a:rPr lang="en-US" sz="4000" b="1" noProof="1">
                <a:solidFill>
                  <a:srgbClr val="FFFFFF"/>
                </a:solidFill>
                <a:latin typeface="+mj-lt"/>
                <a:ea typeface="Trebuchet MS" pitchFamily="34" charset="-122"/>
                <a:cs typeface="Trebuchet MS" pitchFamily="34" charset="-120"/>
              </a:rPr>
              <a:t>Parc des Princes</a:t>
            </a:r>
            <a:endParaRPr lang="en-US" sz="4000" noProof="1">
              <a:latin typeface="+mj-lt"/>
            </a:endParaRPr>
          </a:p>
        </p:txBody>
      </p:sp>
      <p:sp>
        <p:nvSpPr>
          <p:cNvPr id="25" name="Rounded Rectangle 22">
            <a:extLst>
              <a:ext uri="{FF2B5EF4-FFF2-40B4-BE49-F238E27FC236}">
                <a16:creationId xmlns:a16="http://schemas.microsoft.com/office/drawing/2014/main" id="{75FF3479-2FA6-4775-3717-B2E1B623D10C}"/>
              </a:ext>
            </a:extLst>
          </p:cNvPr>
          <p:cNvSpPr/>
          <p:nvPr/>
        </p:nvSpPr>
        <p:spPr>
          <a:xfrm>
            <a:off x="5730240" y="1433241"/>
            <a:ext cx="5974080" cy="933216"/>
          </a:xfrm>
          <a:prstGeom prst="roundRect">
            <a:avLst>
              <a:gd name="adj" fmla="val 8793"/>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11" name="Text 7"/>
          <p:cNvSpPr/>
          <p:nvPr/>
        </p:nvSpPr>
        <p:spPr>
          <a:xfrm>
            <a:off x="5980176" y="1437241"/>
            <a:ext cx="5312664" cy="390144"/>
          </a:xfrm>
          <a:prstGeom prst="rect">
            <a:avLst/>
          </a:prstGeom>
          <a:noFill/>
          <a:ln/>
        </p:spPr>
        <p:txBody>
          <a:bodyPr wrap="square" lIns="0" tIns="0" rIns="0" bIns="0" rtlCol="0" anchor="ctr"/>
          <a:lstStyle/>
          <a:p>
            <a:r>
              <a:rPr lang="en-US" b="1" noProof="1">
                <a:solidFill>
                  <a:srgbClr val="6FB0FF"/>
                </a:solidFill>
                <a:latin typeface="+mj-lt"/>
                <a:ea typeface="Trebuchet MS" pitchFamily="34" charset="-122"/>
                <a:cs typeface="Trebuchet MS" pitchFamily="34" charset="-120"/>
              </a:rPr>
              <a:t>Affichage dynamique multi-environnement</a:t>
            </a:r>
            <a:endParaRPr lang="en-US" noProof="1">
              <a:solidFill>
                <a:srgbClr val="6FB0FF"/>
              </a:solidFill>
              <a:latin typeface="+mj-lt"/>
            </a:endParaRPr>
          </a:p>
        </p:txBody>
      </p:sp>
      <p:sp>
        <p:nvSpPr>
          <p:cNvPr id="12" name="Text 8"/>
          <p:cNvSpPr/>
          <p:nvPr/>
        </p:nvSpPr>
        <p:spPr>
          <a:xfrm>
            <a:off x="5980176" y="1885241"/>
            <a:ext cx="5312664" cy="365760"/>
          </a:xfrm>
          <a:prstGeom prst="rect">
            <a:avLst/>
          </a:prstGeom>
          <a:noFill/>
          <a:ln/>
        </p:spPr>
        <p:txBody>
          <a:bodyPr wrap="square" lIns="0" tIns="0" rIns="0" bIns="0" rtlCol="0" anchor="ctr"/>
          <a:lstStyle/>
          <a:p>
            <a:r>
              <a:rPr lang="en-US" sz="1400" noProof="1">
                <a:solidFill>
                  <a:srgbClr val="F1F5F9"/>
                </a:solidFill>
                <a:ea typeface="Calibri" pitchFamily="34" charset="-122"/>
                <a:cs typeface="Calibri" pitchFamily="34" charset="-120"/>
              </a:rPr>
              <a:t>Ecrans haute définition dans les espaces VIP, loges et coursives du stade. Synchronisation totale des espaces d’affichage : 800 écrans.</a:t>
            </a:r>
            <a:endParaRPr lang="en-US" sz="1400" noProof="1"/>
          </a:p>
        </p:txBody>
      </p:sp>
      <p:sp>
        <p:nvSpPr>
          <p:cNvPr id="36" name="Rounded Rectangle 36"/>
          <p:cNvSpPr/>
          <p:nvPr/>
        </p:nvSpPr>
        <p:spPr>
          <a:xfrm>
            <a:off x="5730240" y="2444181"/>
            <a:ext cx="5974080" cy="933216"/>
          </a:xfrm>
          <a:prstGeom prst="roundRect">
            <a:avLst>
              <a:gd name="adj" fmla="val 8793"/>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37" name="Text 18"/>
          <p:cNvSpPr/>
          <p:nvPr/>
        </p:nvSpPr>
        <p:spPr>
          <a:xfrm>
            <a:off x="5980176" y="2448181"/>
            <a:ext cx="4754880" cy="390144"/>
          </a:xfrm>
          <a:prstGeom prst="rect">
            <a:avLst/>
          </a:prstGeom>
          <a:noFill/>
          <a:ln/>
        </p:spPr>
        <p:txBody>
          <a:bodyPr wrap="square" lIns="0" tIns="0" rIns="0" bIns="0" rtlCol="0" anchor="ctr"/>
          <a:lstStyle/>
          <a:p>
            <a:r>
              <a:rPr lang="fr-FR" b="1" noProof="1">
                <a:solidFill>
                  <a:srgbClr val="6FB0FF"/>
                </a:solidFill>
                <a:latin typeface="+mj-lt"/>
              </a:rPr>
              <a:t>IPTV et diffusion en direct</a:t>
            </a:r>
          </a:p>
        </p:txBody>
      </p:sp>
      <p:sp>
        <p:nvSpPr>
          <p:cNvPr id="38" name="Text 19"/>
          <p:cNvSpPr/>
          <p:nvPr/>
        </p:nvSpPr>
        <p:spPr>
          <a:xfrm>
            <a:off x="5980176" y="2896181"/>
            <a:ext cx="5312664" cy="365760"/>
          </a:xfrm>
          <a:prstGeom prst="rect">
            <a:avLst/>
          </a:prstGeom>
          <a:noFill/>
          <a:ln/>
        </p:spPr>
        <p:txBody>
          <a:bodyPr wrap="square" lIns="0" tIns="0" rIns="0" bIns="0" rtlCol="0" anchor="ctr"/>
          <a:lstStyle/>
          <a:p>
            <a:r>
              <a:rPr lang="fr-FR" sz="1400" noProof="1">
                <a:solidFill>
                  <a:srgbClr val="F1F5F9"/>
                </a:solidFill>
                <a:ea typeface="Calibri" pitchFamily="34" charset="-122"/>
                <a:cs typeface="Calibri" pitchFamily="34" charset="-120"/>
              </a:rPr>
              <a:t>Retransmission du match via IPTV sur les écrans des salons VIP, intégrée aux contenus d’affichage dynamique.</a:t>
            </a:r>
            <a:endParaRPr lang="en-US" sz="1400" noProof="1"/>
          </a:p>
        </p:txBody>
      </p:sp>
      <p:sp>
        <p:nvSpPr>
          <p:cNvPr id="29" name="Rounded Rectangle 22">
            <a:extLst>
              <a:ext uri="{FF2B5EF4-FFF2-40B4-BE49-F238E27FC236}">
                <a16:creationId xmlns:a16="http://schemas.microsoft.com/office/drawing/2014/main" id="{24D90664-AB99-BD34-A308-BC2B16C873C6}"/>
              </a:ext>
            </a:extLst>
          </p:cNvPr>
          <p:cNvSpPr/>
          <p:nvPr/>
        </p:nvSpPr>
        <p:spPr>
          <a:xfrm>
            <a:off x="5730240" y="5477002"/>
            <a:ext cx="5974080" cy="933216"/>
          </a:xfrm>
          <a:prstGeom prst="roundRect">
            <a:avLst>
              <a:gd name="adj" fmla="val 8793"/>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31" name="Rounded Rectangle 22">
            <a:extLst>
              <a:ext uri="{FF2B5EF4-FFF2-40B4-BE49-F238E27FC236}">
                <a16:creationId xmlns:a16="http://schemas.microsoft.com/office/drawing/2014/main" id="{FE692B35-0428-CF9A-D719-2253A4C1913E}"/>
              </a:ext>
            </a:extLst>
          </p:cNvPr>
          <p:cNvSpPr/>
          <p:nvPr/>
        </p:nvSpPr>
        <p:spPr>
          <a:xfrm>
            <a:off x="5730240" y="3455121"/>
            <a:ext cx="5974080" cy="933216"/>
          </a:xfrm>
          <a:prstGeom prst="roundRect">
            <a:avLst>
              <a:gd name="adj" fmla="val 8793"/>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33" name="Rounded Rectangle 22">
            <a:extLst>
              <a:ext uri="{FF2B5EF4-FFF2-40B4-BE49-F238E27FC236}">
                <a16:creationId xmlns:a16="http://schemas.microsoft.com/office/drawing/2014/main" id="{EEE8419C-BAFF-D98A-F1C0-FE2C74BAB313}"/>
              </a:ext>
            </a:extLst>
          </p:cNvPr>
          <p:cNvSpPr/>
          <p:nvPr/>
        </p:nvSpPr>
        <p:spPr>
          <a:xfrm>
            <a:off x="5730240" y="4466061"/>
            <a:ext cx="5974080" cy="933216"/>
          </a:xfrm>
          <a:prstGeom prst="roundRect">
            <a:avLst>
              <a:gd name="adj" fmla="val 8793"/>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15" name="Text 10"/>
          <p:cNvSpPr/>
          <p:nvPr/>
        </p:nvSpPr>
        <p:spPr>
          <a:xfrm>
            <a:off x="5980176" y="3459121"/>
            <a:ext cx="4754880" cy="390144"/>
          </a:xfrm>
          <a:prstGeom prst="rect">
            <a:avLst/>
          </a:prstGeom>
          <a:noFill/>
          <a:ln/>
        </p:spPr>
        <p:txBody>
          <a:bodyPr wrap="square" lIns="0" tIns="0" rIns="0" bIns="0" rtlCol="0" anchor="ctr"/>
          <a:lstStyle/>
          <a:p>
            <a:r>
              <a:rPr lang="en-US" b="1" noProof="1">
                <a:solidFill>
                  <a:srgbClr val="6FB0FF"/>
                </a:solidFill>
                <a:latin typeface="+mj-lt"/>
              </a:rPr>
              <a:t>Expérience spectateur</a:t>
            </a:r>
          </a:p>
        </p:txBody>
      </p:sp>
      <p:sp>
        <p:nvSpPr>
          <p:cNvPr id="16" name="Text 11"/>
          <p:cNvSpPr/>
          <p:nvPr/>
        </p:nvSpPr>
        <p:spPr>
          <a:xfrm>
            <a:off x="5980176" y="3907121"/>
            <a:ext cx="5084064" cy="365760"/>
          </a:xfrm>
          <a:prstGeom prst="rect">
            <a:avLst/>
          </a:prstGeom>
          <a:noFill/>
          <a:ln/>
        </p:spPr>
        <p:txBody>
          <a:bodyPr wrap="square" lIns="0" tIns="0" rIns="0" bIns="0" rtlCol="0" anchor="ctr"/>
          <a:lstStyle/>
          <a:p>
            <a:r>
              <a:rPr lang="en-US" sz="1400" noProof="1">
                <a:solidFill>
                  <a:srgbClr val="F1F5F9"/>
                </a:solidFill>
                <a:ea typeface="Calibri" pitchFamily="34" charset="-122"/>
                <a:cs typeface="Calibri" pitchFamily="34" charset="-120"/>
              </a:rPr>
              <a:t>Contenu en temps réel : scores, replays, animations, information de sécurité, données publiques gouvernementales.</a:t>
            </a:r>
            <a:endParaRPr lang="en-US" sz="1400" noProof="1"/>
          </a:p>
        </p:txBody>
      </p:sp>
      <p:sp>
        <p:nvSpPr>
          <p:cNvPr id="19" name="Text 13"/>
          <p:cNvSpPr/>
          <p:nvPr/>
        </p:nvSpPr>
        <p:spPr>
          <a:xfrm>
            <a:off x="5980176" y="4470061"/>
            <a:ext cx="4754880" cy="390144"/>
          </a:xfrm>
          <a:prstGeom prst="rect">
            <a:avLst/>
          </a:prstGeom>
          <a:noFill/>
          <a:ln/>
        </p:spPr>
        <p:txBody>
          <a:bodyPr wrap="square" lIns="0" tIns="0" rIns="0" bIns="0" rtlCol="0" anchor="ctr"/>
          <a:lstStyle/>
          <a:p>
            <a:r>
              <a:rPr lang="en-US" b="1" noProof="1">
                <a:solidFill>
                  <a:srgbClr val="6FB0FF"/>
                </a:solidFill>
                <a:latin typeface="+mj-lt"/>
              </a:rPr>
              <a:t>Gestion centralisée</a:t>
            </a:r>
          </a:p>
        </p:txBody>
      </p:sp>
      <p:sp>
        <p:nvSpPr>
          <p:cNvPr id="20" name="Text 14"/>
          <p:cNvSpPr/>
          <p:nvPr/>
        </p:nvSpPr>
        <p:spPr>
          <a:xfrm>
            <a:off x="5980176" y="4918061"/>
            <a:ext cx="4754880" cy="365760"/>
          </a:xfrm>
          <a:prstGeom prst="rect">
            <a:avLst/>
          </a:prstGeom>
          <a:noFill/>
          <a:ln/>
        </p:spPr>
        <p:txBody>
          <a:bodyPr wrap="square" lIns="0" tIns="0" rIns="0" bIns="0" rtlCol="0" anchor="ctr"/>
          <a:lstStyle/>
          <a:p>
            <a:r>
              <a:rPr lang="en-US" sz="1400" noProof="1">
                <a:solidFill>
                  <a:srgbClr val="F1F5F9"/>
                </a:solidFill>
                <a:ea typeface="Calibri" pitchFamily="34" charset="-122"/>
                <a:cs typeface="Calibri" pitchFamily="34" charset="-120"/>
              </a:rPr>
              <a:t>Pilotage de l'ensemble des écrans depuis SpinetiX ARYA Cloud, plugin Q-SYS et widgets.</a:t>
            </a:r>
            <a:endParaRPr lang="en-US" sz="1400" noProof="1"/>
          </a:p>
        </p:txBody>
      </p:sp>
      <p:sp>
        <p:nvSpPr>
          <p:cNvPr id="23" name="Text 16"/>
          <p:cNvSpPr/>
          <p:nvPr/>
        </p:nvSpPr>
        <p:spPr>
          <a:xfrm>
            <a:off x="5980176" y="5481002"/>
            <a:ext cx="4754880" cy="390144"/>
          </a:xfrm>
          <a:prstGeom prst="rect">
            <a:avLst/>
          </a:prstGeom>
          <a:noFill/>
          <a:ln/>
        </p:spPr>
        <p:txBody>
          <a:bodyPr wrap="square" lIns="0" tIns="0" rIns="0" bIns="0" rtlCol="0" anchor="ctr"/>
          <a:lstStyle/>
          <a:p>
            <a:r>
              <a:rPr lang="en-US" b="1" noProof="1">
                <a:solidFill>
                  <a:srgbClr val="6FB0FF"/>
                </a:solidFill>
                <a:latin typeface="+mj-lt"/>
              </a:rPr>
              <a:t>Monétisation digitale</a:t>
            </a:r>
          </a:p>
        </p:txBody>
      </p:sp>
      <p:sp>
        <p:nvSpPr>
          <p:cNvPr id="24" name="Text 17"/>
          <p:cNvSpPr/>
          <p:nvPr/>
        </p:nvSpPr>
        <p:spPr>
          <a:xfrm>
            <a:off x="5980176" y="5929002"/>
            <a:ext cx="4754880" cy="365760"/>
          </a:xfrm>
          <a:prstGeom prst="rect">
            <a:avLst/>
          </a:prstGeom>
          <a:noFill/>
          <a:ln/>
        </p:spPr>
        <p:txBody>
          <a:bodyPr wrap="square" lIns="0" tIns="0" rIns="0" bIns="0" rtlCol="0" anchor="ctr"/>
          <a:lstStyle/>
          <a:p>
            <a:r>
              <a:rPr lang="en-US" sz="1400" noProof="1">
                <a:solidFill>
                  <a:srgbClr val="F1F5F9"/>
                </a:solidFill>
                <a:ea typeface="Calibri" pitchFamily="34" charset="-122"/>
                <a:cs typeface="Calibri" pitchFamily="34" charset="-120"/>
              </a:rPr>
              <a:t>Intégration des contenus sponsors et partenaires sur les supports d'affichage</a:t>
            </a:r>
            <a:endParaRPr lang="en-US" sz="1400" noProof="1"/>
          </a:p>
        </p:txBody>
      </p:sp>
      <p:pic>
        <p:nvPicPr>
          <p:cNvPr id="35" name="Picture 34">
            <a:extLst>
              <a:ext uri="{FF2B5EF4-FFF2-40B4-BE49-F238E27FC236}">
                <a16:creationId xmlns:a16="http://schemas.microsoft.com/office/drawing/2014/main" id="{592AFA6B-7C1D-3336-0907-26180698B694}"/>
              </a:ext>
            </a:extLst>
          </p:cNvPr>
          <p:cNvPicPr>
            <a:picLocks noChangeAspect="1"/>
          </p:cNvPicPr>
          <p:nvPr/>
        </p:nvPicPr>
        <p:blipFill>
          <a:blip r:embed="rId5">
            <a:extLst>
              <a:ext uri="{BEBA8EAE-BF5A-486C-A8C5-ECC9F3942E4B}">
                <a14:imgProps xmlns:a14="http://schemas.microsoft.com/office/drawing/2010/main">
                  <a14:imgLayer r:embed="rId6">
                    <a14:imgEffect>
                      <a14:artisticBlur radius="1"/>
                    </a14:imgEffect>
                    <a14:imgEffect>
                      <a14:brightnessContrast bright="-40000" contrast="20000"/>
                    </a14:imgEffect>
                  </a14:imgLayer>
                </a14:imgProps>
              </a:ext>
              <a:ext uri="{28A0092B-C50C-407E-A947-70E740481C1C}">
                <a14:useLocalDpi xmlns:a14="http://schemas.microsoft.com/office/drawing/2010/main" val="0"/>
              </a:ext>
            </a:extLst>
          </a:blip>
          <a:srcRect l="22842" r="26264"/>
          <a:stretch>
            <a:fillRect/>
          </a:stretch>
        </p:blipFill>
        <p:spPr>
          <a:xfrm>
            <a:off x="0" y="81113"/>
            <a:ext cx="5242560" cy="6771939"/>
          </a:xfrm>
          <a:prstGeom prst="rect">
            <a:avLst/>
          </a:prstGeom>
        </p:spPr>
      </p:pic>
      <p:sp>
        <p:nvSpPr>
          <p:cNvPr id="5" name="Text 2"/>
          <p:cNvSpPr/>
          <p:nvPr/>
        </p:nvSpPr>
        <p:spPr>
          <a:xfrm>
            <a:off x="365760" y="5730240"/>
            <a:ext cx="4511040" cy="426720"/>
          </a:xfrm>
          <a:prstGeom prst="rect">
            <a:avLst/>
          </a:prstGeom>
          <a:noFill/>
          <a:ln/>
          <a:effectLst>
            <a:outerShdw blurRad="50800" dist="38100" dir="2700000" algn="tl" rotWithShape="0">
              <a:prstClr val="black">
                <a:alpha val="40000"/>
              </a:prstClr>
            </a:outerShdw>
          </a:effectLst>
        </p:spPr>
        <p:txBody>
          <a:bodyPr wrap="square" lIns="0" tIns="0" rIns="0" bIns="0" rtlCol="0" anchor="ctr"/>
          <a:lstStyle/>
          <a:p>
            <a:r>
              <a:rPr lang="en-US" sz="1333" b="1" kern="0" spc="400" noProof="1">
                <a:solidFill>
                  <a:srgbClr val="F7F9FC"/>
                </a:solidFill>
                <a:latin typeface="+mj-lt"/>
                <a:ea typeface="Calibri" pitchFamily="34" charset="-122"/>
                <a:cs typeface="Calibri" pitchFamily="34" charset="-120"/>
              </a:rPr>
              <a:t>SPORT &amp; DIVERTISSEMENT</a:t>
            </a:r>
          </a:p>
        </p:txBody>
      </p:sp>
      <p:sp>
        <p:nvSpPr>
          <p:cNvPr id="6" name="Text 3"/>
          <p:cNvSpPr/>
          <p:nvPr/>
        </p:nvSpPr>
        <p:spPr>
          <a:xfrm>
            <a:off x="365760" y="6156960"/>
            <a:ext cx="4511040" cy="365760"/>
          </a:xfrm>
          <a:prstGeom prst="rect">
            <a:avLst/>
          </a:prstGeom>
          <a:noFill/>
          <a:ln/>
          <a:effectLst>
            <a:outerShdw blurRad="50800" dist="38100" dir="2700000" algn="tl" rotWithShape="0">
              <a:prstClr val="black">
                <a:alpha val="40000"/>
              </a:prstClr>
            </a:outerShdw>
          </a:effectLst>
        </p:spPr>
        <p:txBody>
          <a:bodyPr wrap="square" lIns="0" tIns="0" rIns="0" bIns="0" rtlCol="0" anchor="ctr"/>
          <a:lstStyle/>
          <a:p>
            <a:r>
              <a:rPr lang="en-US" sz="1200" noProof="1">
                <a:solidFill>
                  <a:srgbClr val="F1F5F9"/>
                </a:solidFill>
                <a:ea typeface="Calibri" pitchFamily="34" charset="-122"/>
                <a:cs typeface="Calibri" pitchFamily="34" charset="-120"/>
              </a:rPr>
              <a:t>Paris</a:t>
            </a:r>
            <a:endParaRPr lang="en-US" sz="1200" noProof="1"/>
          </a:p>
        </p:txBody>
      </p:sp>
      <p:sp>
        <p:nvSpPr>
          <p:cNvPr id="8" name="Text 5"/>
          <p:cNvSpPr/>
          <p:nvPr/>
        </p:nvSpPr>
        <p:spPr>
          <a:xfrm>
            <a:off x="365760" y="1024128"/>
            <a:ext cx="4188460" cy="548640"/>
          </a:xfrm>
          <a:prstGeom prst="rect">
            <a:avLst/>
          </a:prstGeom>
          <a:noFill/>
          <a:ln/>
          <a:effectLst>
            <a:outerShdw blurRad="50800" dist="38100" dir="2700000" algn="tl" rotWithShape="0">
              <a:prstClr val="black">
                <a:alpha val="40000"/>
              </a:prstClr>
            </a:outerShdw>
          </a:effectLst>
        </p:spPr>
        <p:txBody>
          <a:bodyPr wrap="square" lIns="0" tIns="0" rIns="0" bIns="0" rtlCol="0" anchor="ctr"/>
          <a:lstStyle/>
          <a:p>
            <a:r>
              <a:rPr lang="fr-FR" sz="2400" kern="0" spc="400" noProof="1">
                <a:solidFill>
                  <a:schemeClr val="bg1"/>
                </a:solidFill>
                <a:latin typeface="+mj-lt"/>
                <a:ea typeface="Calibri" pitchFamily="34" charset="-122"/>
                <a:cs typeface="Calibri" pitchFamily="34" charset="-120"/>
              </a:rPr>
              <a:t>EXPERIENCE IMMERSIVE POUR LES FANS DU PSG</a:t>
            </a:r>
            <a:endParaRPr lang="en-US" sz="2400" kern="0" spc="400" noProof="1">
              <a:solidFill>
                <a:schemeClr val="bg1"/>
              </a:solidFill>
              <a:latin typeface="+mj-lt"/>
              <a:ea typeface="Calibri" pitchFamily="34" charset="-122"/>
              <a:cs typeface="Calibri" pitchFamily="34" charset="-12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A673A-E0AC-5C13-8AAF-61DB3BF5CC2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6930740-2F54-FFA5-4173-52518F40C14F}"/>
              </a:ext>
            </a:extLst>
          </p:cNvPr>
          <p:cNvSpPr/>
          <p:nvPr/>
        </p:nvSpPr>
        <p:spPr>
          <a:xfrm>
            <a:off x="0" y="0"/>
            <a:ext cx="12192000" cy="73152"/>
          </a:xfrm>
          <a:prstGeom prst="rect">
            <a:avLst/>
          </a:prstGeom>
          <a:solidFill>
            <a:srgbClr val="6FB0FF"/>
          </a:solidFill>
          <a:ln/>
        </p:spPr>
        <p:txBody>
          <a:bodyPr/>
          <a:lstStyle/>
          <a:p>
            <a:endParaRPr lang="en-US" sz="2400" noProof="1"/>
          </a:p>
        </p:txBody>
      </p:sp>
      <p:pic>
        <p:nvPicPr>
          <p:cNvPr id="3" name="Image 0" descr="/agent/turn1/workspace/images/professional-photograph-of-parc-des-princes-footba_2026-05-22T08-19-53_image_DAS_0.jpg">
            <a:extLst>
              <a:ext uri="{FF2B5EF4-FFF2-40B4-BE49-F238E27FC236}">
                <a16:creationId xmlns:a16="http://schemas.microsoft.com/office/drawing/2014/main" id="{2D0507EA-D77F-A898-CD39-B41754A4B50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Lst>
          </a:blip>
          <a:srcRect/>
          <a:stretch/>
        </p:blipFill>
        <p:spPr>
          <a:xfrm>
            <a:off x="0" y="73152"/>
            <a:ext cx="5242560" cy="6784848"/>
          </a:xfrm>
          <a:prstGeom prst="rect">
            <a:avLst/>
          </a:prstGeom>
        </p:spPr>
      </p:pic>
      <p:sp>
        <p:nvSpPr>
          <p:cNvPr id="7" name="Text 4">
            <a:extLst>
              <a:ext uri="{FF2B5EF4-FFF2-40B4-BE49-F238E27FC236}">
                <a16:creationId xmlns:a16="http://schemas.microsoft.com/office/drawing/2014/main" id="{8CF7B80D-F308-B91F-426B-B51124B05FF9}"/>
              </a:ext>
            </a:extLst>
          </p:cNvPr>
          <p:cNvSpPr/>
          <p:nvPr/>
        </p:nvSpPr>
        <p:spPr>
          <a:xfrm>
            <a:off x="5730240" y="426720"/>
            <a:ext cx="5974080" cy="853440"/>
          </a:xfrm>
          <a:prstGeom prst="rect">
            <a:avLst/>
          </a:prstGeom>
          <a:noFill/>
          <a:ln/>
        </p:spPr>
        <p:txBody>
          <a:bodyPr wrap="square" lIns="0" tIns="0" rIns="0" bIns="0" rtlCol="0" anchor="ctr"/>
          <a:lstStyle/>
          <a:p>
            <a:r>
              <a:rPr lang="en-US" sz="4000" b="1" noProof="1">
                <a:solidFill>
                  <a:srgbClr val="FFFFFF"/>
                </a:solidFill>
                <a:latin typeface="+mj-lt"/>
                <a:ea typeface="Trebuchet MS" pitchFamily="34" charset="-122"/>
                <a:cs typeface="Trebuchet MS" pitchFamily="34" charset="-120"/>
              </a:rPr>
              <a:t>Forvis Mazars</a:t>
            </a:r>
            <a:endParaRPr lang="en-US" sz="4000" noProof="1">
              <a:latin typeface="+mj-lt"/>
            </a:endParaRPr>
          </a:p>
        </p:txBody>
      </p:sp>
      <p:sp>
        <p:nvSpPr>
          <p:cNvPr id="25" name="Rounded Rectangle 22">
            <a:extLst>
              <a:ext uri="{FF2B5EF4-FFF2-40B4-BE49-F238E27FC236}">
                <a16:creationId xmlns:a16="http://schemas.microsoft.com/office/drawing/2014/main" id="{1D0526BE-73E7-6CD5-2D57-0385560808C6}"/>
              </a:ext>
            </a:extLst>
          </p:cNvPr>
          <p:cNvSpPr/>
          <p:nvPr/>
        </p:nvSpPr>
        <p:spPr>
          <a:xfrm>
            <a:off x="5730240" y="1433241"/>
            <a:ext cx="5974080" cy="1172296"/>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11" name="Text 7">
            <a:extLst>
              <a:ext uri="{FF2B5EF4-FFF2-40B4-BE49-F238E27FC236}">
                <a16:creationId xmlns:a16="http://schemas.microsoft.com/office/drawing/2014/main" id="{B749F2D9-DCB4-3DCD-299C-F15F162326E4}"/>
              </a:ext>
            </a:extLst>
          </p:cNvPr>
          <p:cNvSpPr/>
          <p:nvPr/>
        </p:nvSpPr>
        <p:spPr>
          <a:xfrm>
            <a:off x="5980176" y="1608542"/>
            <a:ext cx="5312664" cy="390144"/>
          </a:xfrm>
          <a:prstGeom prst="rect">
            <a:avLst/>
          </a:prstGeom>
          <a:noFill/>
          <a:ln/>
        </p:spPr>
        <p:txBody>
          <a:bodyPr wrap="square" lIns="0" tIns="0" rIns="0" bIns="0" rtlCol="0" anchor="ctr"/>
          <a:lstStyle/>
          <a:p>
            <a:r>
              <a:rPr lang="en-US" b="1" noProof="1">
                <a:solidFill>
                  <a:srgbClr val="6FB0FF"/>
                </a:solidFill>
                <a:latin typeface="+mj-lt"/>
                <a:ea typeface="Trebuchet MS" pitchFamily="34" charset="-122"/>
                <a:cs typeface="Trebuchet MS" pitchFamily="34" charset="-120"/>
              </a:rPr>
              <a:t>Ecrans d'accueil &amp; lobbies</a:t>
            </a:r>
          </a:p>
        </p:txBody>
      </p:sp>
      <p:sp>
        <p:nvSpPr>
          <p:cNvPr id="12" name="Text 8">
            <a:extLst>
              <a:ext uri="{FF2B5EF4-FFF2-40B4-BE49-F238E27FC236}">
                <a16:creationId xmlns:a16="http://schemas.microsoft.com/office/drawing/2014/main" id="{81DA092D-4DCF-7E2B-33E9-B647B7DF2F25}"/>
              </a:ext>
            </a:extLst>
          </p:cNvPr>
          <p:cNvSpPr/>
          <p:nvPr/>
        </p:nvSpPr>
        <p:spPr>
          <a:xfrm>
            <a:off x="5980176" y="2074886"/>
            <a:ext cx="5175504" cy="365760"/>
          </a:xfrm>
          <a:prstGeom prst="rect">
            <a:avLst/>
          </a:prstGeom>
          <a:noFill/>
          <a:ln/>
        </p:spPr>
        <p:txBody>
          <a:bodyPr wrap="square" lIns="0" tIns="0" rIns="0" bIns="0" rtlCol="0" anchor="ctr"/>
          <a:lstStyle/>
          <a:p>
            <a:r>
              <a:rPr lang="fr-FR" sz="1400" noProof="1">
                <a:solidFill>
                  <a:srgbClr val="F1F5F9"/>
                </a:solidFill>
                <a:ea typeface="Calibri" pitchFamily="34" charset="-122"/>
                <a:cs typeface="Calibri" pitchFamily="34" charset="-120"/>
              </a:rPr>
              <a:t>Affichage dynamique dans les halls avec fléchage interactif, disponibilités des espaces. </a:t>
            </a:r>
            <a:endParaRPr lang="en-US" sz="1400" noProof="1"/>
          </a:p>
        </p:txBody>
      </p:sp>
      <p:sp>
        <p:nvSpPr>
          <p:cNvPr id="29" name="Rounded Rectangle 22">
            <a:extLst>
              <a:ext uri="{FF2B5EF4-FFF2-40B4-BE49-F238E27FC236}">
                <a16:creationId xmlns:a16="http://schemas.microsoft.com/office/drawing/2014/main" id="{C4B35C6B-681D-F4CB-5F6A-9419D0EB7F70}"/>
              </a:ext>
            </a:extLst>
          </p:cNvPr>
          <p:cNvSpPr/>
          <p:nvPr/>
        </p:nvSpPr>
        <p:spPr>
          <a:xfrm>
            <a:off x="5730240" y="5237922"/>
            <a:ext cx="5974080" cy="1172296"/>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31" name="Rounded Rectangle 22">
            <a:extLst>
              <a:ext uri="{FF2B5EF4-FFF2-40B4-BE49-F238E27FC236}">
                <a16:creationId xmlns:a16="http://schemas.microsoft.com/office/drawing/2014/main" id="{C9267730-5E1B-23BB-7015-EB3D087DACB7}"/>
              </a:ext>
            </a:extLst>
          </p:cNvPr>
          <p:cNvSpPr/>
          <p:nvPr/>
        </p:nvSpPr>
        <p:spPr>
          <a:xfrm>
            <a:off x="5730240" y="2701468"/>
            <a:ext cx="5974080" cy="1172296"/>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33" name="Rounded Rectangle 22">
            <a:extLst>
              <a:ext uri="{FF2B5EF4-FFF2-40B4-BE49-F238E27FC236}">
                <a16:creationId xmlns:a16="http://schemas.microsoft.com/office/drawing/2014/main" id="{624010DF-5E56-C4EF-08CA-ED3190110D5B}"/>
              </a:ext>
            </a:extLst>
          </p:cNvPr>
          <p:cNvSpPr/>
          <p:nvPr/>
        </p:nvSpPr>
        <p:spPr>
          <a:xfrm>
            <a:off x="5730240" y="3969695"/>
            <a:ext cx="5974080" cy="1172296"/>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15" name="Text 10">
            <a:extLst>
              <a:ext uri="{FF2B5EF4-FFF2-40B4-BE49-F238E27FC236}">
                <a16:creationId xmlns:a16="http://schemas.microsoft.com/office/drawing/2014/main" id="{1DFDC549-E75B-9A5F-F9AC-F8E63C30790C}"/>
              </a:ext>
            </a:extLst>
          </p:cNvPr>
          <p:cNvSpPr/>
          <p:nvPr/>
        </p:nvSpPr>
        <p:spPr>
          <a:xfrm>
            <a:off x="5980176" y="2882361"/>
            <a:ext cx="4754880" cy="390144"/>
          </a:xfrm>
          <a:prstGeom prst="rect">
            <a:avLst/>
          </a:prstGeom>
          <a:noFill/>
          <a:ln/>
        </p:spPr>
        <p:txBody>
          <a:bodyPr wrap="square" lIns="0" tIns="0" rIns="0" bIns="0" rtlCol="0" anchor="ctr"/>
          <a:lstStyle/>
          <a:p>
            <a:r>
              <a:rPr lang="en-US" b="1" noProof="1">
                <a:solidFill>
                  <a:srgbClr val="6FB0FF"/>
                </a:solidFill>
                <a:latin typeface="+mj-lt"/>
              </a:rPr>
              <a:t>Plateforme cloud SpinetiX ARYA</a:t>
            </a:r>
          </a:p>
        </p:txBody>
      </p:sp>
      <p:sp>
        <p:nvSpPr>
          <p:cNvPr id="16" name="Text 11">
            <a:extLst>
              <a:ext uri="{FF2B5EF4-FFF2-40B4-BE49-F238E27FC236}">
                <a16:creationId xmlns:a16="http://schemas.microsoft.com/office/drawing/2014/main" id="{602CBEB7-B17B-36C0-C463-B3D0D83E6947}"/>
              </a:ext>
            </a:extLst>
          </p:cNvPr>
          <p:cNvSpPr/>
          <p:nvPr/>
        </p:nvSpPr>
        <p:spPr>
          <a:xfrm>
            <a:off x="5980176" y="3336636"/>
            <a:ext cx="4754880" cy="365760"/>
          </a:xfrm>
          <a:prstGeom prst="rect">
            <a:avLst/>
          </a:prstGeom>
          <a:noFill/>
          <a:ln/>
        </p:spPr>
        <p:txBody>
          <a:bodyPr wrap="square" lIns="0" tIns="0" rIns="0" bIns="0" rtlCol="0" anchor="ctr"/>
          <a:lstStyle/>
          <a:p>
            <a:r>
              <a:rPr lang="fr-FR" sz="1400" noProof="1">
                <a:solidFill>
                  <a:srgbClr val="F1F5F9"/>
                </a:solidFill>
                <a:ea typeface="Calibri" pitchFamily="34" charset="-122"/>
                <a:cs typeface="Calibri" pitchFamily="34" charset="-120"/>
              </a:rPr>
              <a:t>Gestion centralisée du contenu multi-espace via la solution ARYA cloud, widget et API SpinetiX</a:t>
            </a:r>
          </a:p>
        </p:txBody>
      </p:sp>
      <p:sp>
        <p:nvSpPr>
          <p:cNvPr id="19" name="Text 13">
            <a:extLst>
              <a:ext uri="{FF2B5EF4-FFF2-40B4-BE49-F238E27FC236}">
                <a16:creationId xmlns:a16="http://schemas.microsoft.com/office/drawing/2014/main" id="{42C7870D-98E7-50CE-9E04-BFACACA07A55}"/>
              </a:ext>
            </a:extLst>
          </p:cNvPr>
          <p:cNvSpPr/>
          <p:nvPr/>
        </p:nvSpPr>
        <p:spPr>
          <a:xfrm>
            <a:off x="5980176" y="4135891"/>
            <a:ext cx="4754880" cy="390144"/>
          </a:xfrm>
          <a:prstGeom prst="rect">
            <a:avLst/>
          </a:prstGeom>
          <a:noFill/>
          <a:ln/>
        </p:spPr>
        <p:txBody>
          <a:bodyPr wrap="square" lIns="0" tIns="0" rIns="0" bIns="0" rtlCol="0" anchor="ctr"/>
          <a:lstStyle/>
          <a:p>
            <a:r>
              <a:rPr lang="en-US" b="1" noProof="1">
                <a:solidFill>
                  <a:srgbClr val="6FB0FF"/>
                </a:solidFill>
                <a:latin typeface="+mj-lt"/>
              </a:rPr>
              <a:t>Communication collaborateurs</a:t>
            </a:r>
          </a:p>
        </p:txBody>
      </p:sp>
      <p:sp>
        <p:nvSpPr>
          <p:cNvPr id="20" name="Text 14">
            <a:extLst>
              <a:ext uri="{FF2B5EF4-FFF2-40B4-BE49-F238E27FC236}">
                <a16:creationId xmlns:a16="http://schemas.microsoft.com/office/drawing/2014/main" id="{29B41F1C-25FA-AD4C-3799-60C631C7CE77}"/>
              </a:ext>
            </a:extLst>
          </p:cNvPr>
          <p:cNvSpPr/>
          <p:nvPr/>
        </p:nvSpPr>
        <p:spPr>
          <a:xfrm>
            <a:off x="5980176" y="4579075"/>
            <a:ext cx="4754880" cy="365760"/>
          </a:xfrm>
          <a:prstGeom prst="rect">
            <a:avLst/>
          </a:prstGeom>
          <a:noFill/>
          <a:ln/>
        </p:spPr>
        <p:txBody>
          <a:bodyPr wrap="square" lIns="0" tIns="0" rIns="0" bIns="0" rtlCol="0" anchor="ctr"/>
          <a:lstStyle/>
          <a:p>
            <a:r>
              <a:rPr lang="fr-FR" sz="1400" noProof="1">
                <a:solidFill>
                  <a:srgbClr val="F1F5F9"/>
                </a:solidFill>
                <a:ea typeface="Calibri" pitchFamily="34" charset="-122"/>
                <a:cs typeface="Calibri" pitchFamily="34" charset="-120"/>
              </a:rPr>
              <a:t>Diffusion d'informations RH, actualités internes en temps réel et automatisées (sans action humaine)</a:t>
            </a:r>
          </a:p>
        </p:txBody>
      </p:sp>
      <p:sp>
        <p:nvSpPr>
          <p:cNvPr id="23" name="Text 16">
            <a:extLst>
              <a:ext uri="{FF2B5EF4-FFF2-40B4-BE49-F238E27FC236}">
                <a16:creationId xmlns:a16="http://schemas.microsoft.com/office/drawing/2014/main" id="{2BBBAB80-741B-5FB3-A409-63B7295AE4D2}"/>
              </a:ext>
            </a:extLst>
          </p:cNvPr>
          <p:cNvSpPr/>
          <p:nvPr/>
        </p:nvSpPr>
        <p:spPr>
          <a:xfrm>
            <a:off x="5980176" y="5398662"/>
            <a:ext cx="4754880" cy="390144"/>
          </a:xfrm>
          <a:prstGeom prst="rect">
            <a:avLst/>
          </a:prstGeom>
          <a:noFill/>
          <a:ln/>
        </p:spPr>
        <p:txBody>
          <a:bodyPr wrap="square" lIns="0" tIns="0" rIns="0" bIns="0" rtlCol="0" anchor="ctr"/>
          <a:lstStyle/>
          <a:p>
            <a:r>
              <a:rPr lang="en-US" b="1" noProof="1">
                <a:solidFill>
                  <a:srgbClr val="6FB0FF"/>
                </a:solidFill>
                <a:latin typeface="+mj-lt"/>
              </a:rPr>
              <a:t>Monétisation digitale</a:t>
            </a:r>
          </a:p>
        </p:txBody>
      </p:sp>
      <p:sp>
        <p:nvSpPr>
          <p:cNvPr id="24" name="Text 17">
            <a:extLst>
              <a:ext uri="{FF2B5EF4-FFF2-40B4-BE49-F238E27FC236}">
                <a16:creationId xmlns:a16="http://schemas.microsoft.com/office/drawing/2014/main" id="{EFDABE87-8D83-B2E7-5586-4D4CFF63FD09}"/>
              </a:ext>
            </a:extLst>
          </p:cNvPr>
          <p:cNvSpPr/>
          <p:nvPr/>
        </p:nvSpPr>
        <p:spPr>
          <a:xfrm>
            <a:off x="5980176" y="5819368"/>
            <a:ext cx="4754880" cy="365760"/>
          </a:xfrm>
          <a:prstGeom prst="rect">
            <a:avLst/>
          </a:prstGeom>
          <a:noFill/>
          <a:ln/>
        </p:spPr>
        <p:txBody>
          <a:bodyPr wrap="square" lIns="0" tIns="0" rIns="0" bIns="0" rtlCol="0" anchor="ctr"/>
          <a:lstStyle/>
          <a:p>
            <a:r>
              <a:rPr lang="fr-FR" sz="1400" noProof="1">
                <a:solidFill>
                  <a:srgbClr val="F1F5F9"/>
                </a:solidFill>
                <a:ea typeface="Calibri" pitchFamily="34" charset="-122"/>
                <a:cs typeface="Calibri" pitchFamily="34" charset="-120"/>
              </a:rPr>
              <a:t>Mise en avant de l'identité visuelle et des valeurs de l'entreprise</a:t>
            </a:r>
          </a:p>
        </p:txBody>
      </p:sp>
      <p:pic>
        <p:nvPicPr>
          <p:cNvPr id="35" name="Picture 34">
            <a:extLst>
              <a:ext uri="{FF2B5EF4-FFF2-40B4-BE49-F238E27FC236}">
                <a16:creationId xmlns:a16="http://schemas.microsoft.com/office/drawing/2014/main" id="{0B4D1A2B-B054-2537-B98C-5B6A1DEEC09F}"/>
              </a:ext>
            </a:extLst>
          </p:cNvPr>
          <p:cNvPicPr>
            <a:picLocks noChangeAspect="1"/>
          </p:cNvPicPr>
          <p:nvPr/>
        </p:nvPicPr>
        <p:blipFill>
          <a:blip r:embed="rId5">
            <a:extLst>
              <a:ext uri="{BEBA8EAE-BF5A-486C-A8C5-ECC9F3942E4B}">
                <a14:imgProps xmlns:a14="http://schemas.microsoft.com/office/drawing/2010/main">
                  <a14:imgLayer r:embed="rId6">
                    <a14:imgEffect>
                      <a14:artisticBlur radius="1"/>
                    </a14:imgEffect>
                    <a14:imgEffect>
                      <a14:brightnessContrast bright="-40000" contrast="20000"/>
                    </a14:imgEffect>
                  </a14:imgLayer>
                </a14:imgProps>
              </a:ext>
              <a:ext uri="{28A0092B-C50C-407E-A947-70E740481C1C}">
                <a14:useLocalDpi xmlns:a14="http://schemas.microsoft.com/office/drawing/2010/main" val="0"/>
              </a:ext>
            </a:extLst>
          </a:blip>
          <a:srcRect l="21127" t="2865" r="35873" b="12973"/>
          <a:stretch>
            <a:fillRect/>
          </a:stretch>
        </p:blipFill>
        <p:spPr>
          <a:xfrm>
            <a:off x="0" y="74555"/>
            <a:ext cx="5242560" cy="6784848"/>
          </a:xfrm>
          <a:prstGeom prst="rect">
            <a:avLst/>
          </a:prstGeom>
        </p:spPr>
      </p:pic>
      <p:sp>
        <p:nvSpPr>
          <p:cNvPr id="5" name="Text 2">
            <a:extLst>
              <a:ext uri="{FF2B5EF4-FFF2-40B4-BE49-F238E27FC236}">
                <a16:creationId xmlns:a16="http://schemas.microsoft.com/office/drawing/2014/main" id="{1D558793-9CAE-B6DC-3C65-C3D6E8D29EEB}"/>
              </a:ext>
            </a:extLst>
          </p:cNvPr>
          <p:cNvSpPr/>
          <p:nvPr/>
        </p:nvSpPr>
        <p:spPr>
          <a:xfrm>
            <a:off x="365760" y="5730240"/>
            <a:ext cx="4511040" cy="426720"/>
          </a:xfrm>
          <a:prstGeom prst="rect">
            <a:avLst/>
          </a:prstGeom>
          <a:noFill/>
          <a:ln/>
          <a:effectLst>
            <a:outerShdw blurRad="50800" dist="38100" dir="2700000" algn="tl" rotWithShape="0">
              <a:prstClr val="black">
                <a:alpha val="40000"/>
              </a:prstClr>
            </a:outerShdw>
          </a:effectLst>
        </p:spPr>
        <p:txBody>
          <a:bodyPr wrap="square" lIns="0" tIns="0" rIns="0" bIns="0" rtlCol="0" anchor="ctr"/>
          <a:lstStyle/>
          <a:p>
            <a:r>
              <a:rPr lang="en-US" sz="1333" b="1" kern="0" spc="400" noProof="1">
                <a:solidFill>
                  <a:schemeClr val="bg1"/>
                </a:solidFill>
                <a:latin typeface="+mj-lt"/>
                <a:ea typeface="Calibri" pitchFamily="34" charset="-122"/>
                <a:cs typeface="Calibri" pitchFamily="34" charset="-120"/>
              </a:rPr>
              <a:t>ENTREPRISES</a:t>
            </a:r>
          </a:p>
        </p:txBody>
      </p:sp>
      <p:sp>
        <p:nvSpPr>
          <p:cNvPr id="6" name="Text 3">
            <a:extLst>
              <a:ext uri="{FF2B5EF4-FFF2-40B4-BE49-F238E27FC236}">
                <a16:creationId xmlns:a16="http://schemas.microsoft.com/office/drawing/2014/main" id="{77A0ABCA-C59A-713A-23D6-FCE323A94A8B}"/>
              </a:ext>
            </a:extLst>
          </p:cNvPr>
          <p:cNvSpPr/>
          <p:nvPr/>
        </p:nvSpPr>
        <p:spPr>
          <a:xfrm>
            <a:off x="365760" y="6156960"/>
            <a:ext cx="4511040" cy="365760"/>
          </a:xfrm>
          <a:prstGeom prst="rect">
            <a:avLst/>
          </a:prstGeom>
          <a:noFill/>
          <a:ln/>
          <a:effectLst>
            <a:outerShdw blurRad="50800" dist="38100" dir="2700000" algn="tl" rotWithShape="0">
              <a:prstClr val="black">
                <a:alpha val="40000"/>
              </a:prstClr>
            </a:outerShdw>
          </a:effectLst>
        </p:spPr>
        <p:txBody>
          <a:bodyPr wrap="square" lIns="0" tIns="0" rIns="0" bIns="0" rtlCol="0" anchor="ctr"/>
          <a:lstStyle/>
          <a:p>
            <a:r>
              <a:rPr lang="en-US" sz="1200" noProof="1">
                <a:solidFill>
                  <a:srgbClr val="F1F5F9"/>
                </a:solidFill>
                <a:ea typeface="Calibri" pitchFamily="34" charset="-122"/>
                <a:cs typeface="Calibri" pitchFamily="34" charset="-120"/>
              </a:rPr>
              <a:t>Paris</a:t>
            </a:r>
            <a:endParaRPr lang="en-US" sz="1200" noProof="1"/>
          </a:p>
        </p:txBody>
      </p:sp>
      <p:sp>
        <p:nvSpPr>
          <p:cNvPr id="8" name="Text 5">
            <a:extLst>
              <a:ext uri="{FF2B5EF4-FFF2-40B4-BE49-F238E27FC236}">
                <a16:creationId xmlns:a16="http://schemas.microsoft.com/office/drawing/2014/main" id="{42B3EC1B-3352-30FA-8043-699678FC3EFB}"/>
              </a:ext>
            </a:extLst>
          </p:cNvPr>
          <p:cNvSpPr/>
          <p:nvPr/>
        </p:nvSpPr>
        <p:spPr>
          <a:xfrm>
            <a:off x="365760" y="1024128"/>
            <a:ext cx="4188460" cy="548640"/>
          </a:xfrm>
          <a:prstGeom prst="rect">
            <a:avLst/>
          </a:prstGeom>
          <a:noFill/>
          <a:ln/>
          <a:effectLst>
            <a:outerShdw blurRad="50800" dist="38100" dir="2700000" algn="tl" rotWithShape="0">
              <a:prstClr val="black">
                <a:alpha val="40000"/>
              </a:prstClr>
            </a:outerShdw>
          </a:effectLst>
        </p:spPr>
        <p:txBody>
          <a:bodyPr wrap="square" lIns="0" tIns="0" rIns="0" bIns="0" rtlCol="0" anchor="ctr"/>
          <a:lstStyle/>
          <a:p>
            <a:r>
              <a:rPr lang="fr-FR" sz="2400" kern="0" spc="400" noProof="1">
                <a:solidFill>
                  <a:schemeClr val="bg1"/>
                </a:solidFill>
                <a:latin typeface="+mj-lt"/>
                <a:ea typeface="Calibri" pitchFamily="34" charset="-122"/>
                <a:cs typeface="Calibri" pitchFamily="34" charset="-120"/>
              </a:rPr>
              <a:t>COMMUNICATION INTERNE POUR UN LEADER DE L'AUDIT</a:t>
            </a:r>
            <a:endParaRPr lang="en-US" sz="2400" kern="0" spc="400" noProof="1">
              <a:solidFill>
                <a:schemeClr val="bg1"/>
              </a:solidFill>
              <a:latin typeface="+mj-lt"/>
              <a:ea typeface="Calibri" pitchFamily="34" charset="-122"/>
              <a:cs typeface="Calibri" pitchFamily="34" charset="-120"/>
            </a:endParaRPr>
          </a:p>
        </p:txBody>
      </p:sp>
    </p:spTree>
    <p:extLst>
      <p:ext uri="{BB962C8B-B14F-4D97-AF65-F5344CB8AC3E}">
        <p14:creationId xmlns:p14="http://schemas.microsoft.com/office/powerpoint/2010/main" val="1515154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2572B-D3E7-10C6-1967-EDD19CE0146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F570284-218B-6A36-6FD3-B52FAD2334D0}"/>
              </a:ext>
            </a:extLst>
          </p:cNvPr>
          <p:cNvSpPr/>
          <p:nvPr/>
        </p:nvSpPr>
        <p:spPr>
          <a:xfrm>
            <a:off x="0" y="0"/>
            <a:ext cx="12192000" cy="73152"/>
          </a:xfrm>
          <a:prstGeom prst="rect">
            <a:avLst/>
          </a:prstGeom>
          <a:solidFill>
            <a:srgbClr val="6FB0FF"/>
          </a:solidFill>
          <a:ln/>
        </p:spPr>
        <p:txBody>
          <a:bodyPr/>
          <a:lstStyle/>
          <a:p>
            <a:endParaRPr lang="en-US" sz="2400" noProof="1">
              <a:latin typeface="+mj-lt"/>
            </a:endParaRPr>
          </a:p>
        </p:txBody>
      </p:sp>
      <p:pic>
        <p:nvPicPr>
          <p:cNvPr id="3" name="Image 0" descr="/agent/turn1/workspace/images/professional-photograph-of-parc-des-princes-footba_2026-05-22T08-19-53_image_DAS_0.jpg">
            <a:extLst>
              <a:ext uri="{FF2B5EF4-FFF2-40B4-BE49-F238E27FC236}">
                <a16:creationId xmlns:a16="http://schemas.microsoft.com/office/drawing/2014/main" id="{55F6A3DA-D272-2589-E175-5A02A41530B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Lst>
          </a:blip>
          <a:srcRect/>
          <a:stretch/>
        </p:blipFill>
        <p:spPr>
          <a:xfrm>
            <a:off x="0" y="73152"/>
            <a:ext cx="5242560" cy="6784848"/>
          </a:xfrm>
          <a:prstGeom prst="rect">
            <a:avLst/>
          </a:prstGeom>
        </p:spPr>
      </p:pic>
      <p:sp>
        <p:nvSpPr>
          <p:cNvPr id="7" name="Text 4">
            <a:extLst>
              <a:ext uri="{FF2B5EF4-FFF2-40B4-BE49-F238E27FC236}">
                <a16:creationId xmlns:a16="http://schemas.microsoft.com/office/drawing/2014/main" id="{1D58652B-0401-C130-7930-742890268A67}"/>
              </a:ext>
            </a:extLst>
          </p:cNvPr>
          <p:cNvSpPr/>
          <p:nvPr/>
        </p:nvSpPr>
        <p:spPr>
          <a:xfrm>
            <a:off x="5730240" y="426720"/>
            <a:ext cx="5974080" cy="853440"/>
          </a:xfrm>
          <a:prstGeom prst="rect">
            <a:avLst/>
          </a:prstGeom>
          <a:noFill/>
          <a:ln/>
        </p:spPr>
        <p:txBody>
          <a:bodyPr wrap="square" lIns="0" tIns="0" rIns="0" bIns="0" rtlCol="0" anchor="ctr"/>
          <a:lstStyle/>
          <a:p>
            <a:r>
              <a:rPr lang="en-US" sz="4000" b="1" noProof="1">
                <a:solidFill>
                  <a:srgbClr val="FFFFFF"/>
                </a:solidFill>
                <a:latin typeface="+mj-lt"/>
                <a:ea typeface="Trebuchet MS" pitchFamily="34" charset="-122"/>
                <a:cs typeface="Trebuchet MS" pitchFamily="34" charset="-120"/>
              </a:rPr>
              <a:t>Palais des Festivals</a:t>
            </a:r>
          </a:p>
        </p:txBody>
      </p:sp>
      <p:sp>
        <p:nvSpPr>
          <p:cNvPr id="25" name="Rounded Rectangle 22">
            <a:extLst>
              <a:ext uri="{FF2B5EF4-FFF2-40B4-BE49-F238E27FC236}">
                <a16:creationId xmlns:a16="http://schemas.microsoft.com/office/drawing/2014/main" id="{3EA602A9-F182-0F69-A3A4-D8D14B9202F0}"/>
              </a:ext>
            </a:extLst>
          </p:cNvPr>
          <p:cNvSpPr/>
          <p:nvPr/>
        </p:nvSpPr>
        <p:spPr>
          <a:xfrm>
            <a:off x="5730240" y="1433241"/>
            <a:ext cx="5974080" cy="1172296"/>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11" name="Text 7">
            <a:extLst>
              <a:ext uri="{FF2B5EF4-FFF2-40B4-BE49-F238E27FC236}">
                <a16:creationId xmlns:a16="http://schemas.microsoft.com/office/drawing/2014/main" id="{3C28C701-AF24-123A-5888-65B1BD8A37A7}"/>
              </a:ext>
            </a:extLst>
          </p:cNvPr>
          <p:cNvSpPr/>
          <p:nvPr/>
        </p:nvSpPr>
        <p:spPr>
          <a:xfrm>
            <a:off x="5980176" y="1608542"/>
            <a:ext cx="5312664" cy="390144"/>
          </a:xfrm>
          <a:prstGeom prst="rect">
            <a:avLst/>
          </a:prstGeom>
          <a:noFill/>
          <a:ln/>
        </p:spPr>
        <p:txBody>
          <a:bodyPr wrap="square" lIns="0" tIns="0" rIns="0" bIns="0" rtlCol="0" anchor="ctr"/>
          <a:lstStyle/>
          <a:p>
            <a:r>
              <a:rPr lang="en-US" b="1" noProof="1">
                <a:solidFill>
                  <a:srgbClr val="6FB0FF"/>
                </a:solidFill>
                <a:latin typeface="+mj-lt"/>
                <a:ea typeface="Trebuchet MS" pitchFamily="34" charset="-122"/>
                <a:cs typeface="Trebuchet MS" pitchFamily="34" charset="-120"/>
              </a:rPr>
              <a:t>Affichage événementiel</a:t>
            </a:r>
          </a:p>
        </p:txBody>
      </p:sp>
      <p:sp>
        <p:nvSpPr>
          <p:cNvPr id="12" name="Text 8">
            <a:extLst>
              <a:ext uri="{FF2B5EF4-FFF2-40B4-BE49-F238E27FC236}">
                <a16:creationId xmlns:a16="http://schemas.microsoft.com/office/drawing/2014/main" id="{23CCF482-CA50-5827-042E-FADBEF162AA4}"/>
              </a:ext>
            </a:extLst>
          </p:cNvPr>
          <p:cNvSpPr/>
          <p:nvPr/>
        </p:nvSpPr>
        <p:spPr>
          <a:xfrm>
            <a:off x="5980176" y="2074886"/>
            <a:ext cx="5175504" cy="365760"/>
          </a:xfrm>
          <a:prstGeom prst="rect">
            <a:avLst/>
          </a:prstGeom>
          <a:noFill/>
          <a:ln/>
        </p:spPr>
        <p:txBody>
          <a:bodyPr wrap="square" lIns="0" tIns="0" rIns="0" bIns="0" rtlCol="0" anchor="ctr"/>
          <a:lstStyle/>
          <a:p>
            <a:r>
              <a:rPr lang="fr-FR" sz="1400" noProof="1">
                <a:solidFill>
                  <a:srgbClr val="F1F5F9"/>
                </a:solidFill>
                <a:ea typeface="Calibri" pitchFamily="34" charset="-122"/>
                <a:cs typeface="Calibri" pitchFamily="34" charset="-120"/>
              </a:rPr>
              <a:t>Ecrans dynamiques pour les festivals, congrès et salons internationaux. Multi-formats d’affichage (LED custom)</a:t>
            </a:r>
          </a:p>
        </p:txBody>
      </p:sp>
      <p:sp>
        <p:nvSpPr>
          <p:cNvPr id="29" name="Rounded Rectangle 22">
            <a:extLst>
              <a:ext uri="{FF2B5EF4-FFF2-40B4-BE49-F238E27FC236}">
                <a16:creationId xmlns:a16="http://schemas.microsoft.com/office/drawing/2014/main" id="{1A8A6B90-A0F9-806D-6F16-D91B3E0F4B40}"/>
              </a:ext>
            </a:extLst>
          </p:cNvPr>
          <p:cNvSpPr/>
          <p:nvPr/>
        </p:nvSpPr>
        <p:spPr>
          <a:xfrm>
            <a:off x="5730240" y="5237922"/>
            <a:ext cx="5974080" cy="1172296"/>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31" name="Rounded Rectangle 22">
            <a:extLst>
              <a:ext uri="{FF2B5EF4-FFF2-40B4-BE49-F238E27FC236}">
                <a16:creationId xmlns:a16="http://schemas.microsoft.com/office/drawing/2014/main" id="{CCF69306-CC11-36E9-334E-601105923B0E}"/>
              </a:ext>
            </a:extLst>
          </p:cNvPr>
          <p:cNvSpPr/>
          <p:nvPr/>
        </p:nvSpPr>
        <p:spPr>
          <a:xfrm>
            <a:off x="5730240" y="2701468"/>
            <a:ext cx="5974080" cy="1172296"/>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33" name="Rounded Rectangle 22">
            <a:extLst>
              <a:ext uri="{FF2B5EF4-FFF2-40B4-BE49-F238E27FC236}">
                <a16:creationId xmlns:a16="http://schemas.microsoft.com/office/drawing/2014/main" id="{A3DCCE3A-4316-1F9F-F7A0-63E972C73A28}"/>
              </a:ext>
            </a:extLst>
          </p:cNvPr>
          <p:cNvSpPr/>
          <p:nvPr/>
        </p:nvSpPr>
        <p:spPr>
          <a:xfrm>
            <a:off x="5730240" y="3969695"/>
            <a:ext cx="5974080" cy="1172296"/>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15" name="Text 10">
            <a:extLst>
              <a:ext uri="{FF2B5EF4-FFF2-40B4-BE49-F238E27FC236}">
                <a16:creationId xmlns:a16="http://schemas.microsoft.com/office/drawing/2014/main" id="{9E7122B4-E6A5-D4F9-D959-2BDCDA55FDDF}"/>
              </a:ext>
            </a:extLst>
          </p:cNvPr>
          <p:cNvSpPr/>
          <p:nvPr/>
        </p:nvSpPr>
        <p:spPr>
          <a:xfrm>
            <a:off x="5980176" y="2882361"/>
            <a:ext cx="4754880" cy="390144"/>
          </a:xfrm>
          <a:prstGeom prst="rect">
            <a:avLst/>
          </a:prstGeom>
          <a:noFill/>
          <a:ln/>
        </p:spPr>
        <p:txBody>
          <a:bodyPr wrap="square" lIns="0" tIns="0" rIns="0" bIns="0" rtlCol="0" anchor="ctr"/>
          <a:lstStyle/>
          <a:p>
            <a:r>
              <a:rPr lang="en-US" b="1" noProof="1">
                <a:solidFill>
                  <a:srgbClr val="6FB0FF"/>
                </a:solidFill>
                <a:latin typeface="+mj-lt"/>
              </a:rPr>
              <a:t>Orientation visiteurs</a:t>
            </a:r>
          </a:p>
        </p:txBody>
      </p:sp>
      <p:sp>
        <p:nvSpPr>
          <p:cNvPr id="16" name="Text 11">
            <a:extLst>
              <a:ext uri="{FF2B5EF4-FFF2-40B4-BE49-F238E27FC236}">
                <a16:creationId xmlns:a16="http://schemas.microsoft.com/office/drawing/2014/main" id="{7C87B62A-755B-918B-3588-BEF9D3DE195C}"/>
              </a:ext>
            </a:extLst>
          </p:cNvPr>
          <p:cNvSpPr/>
          <p:nvPr/>
        </p:nvSpPr>
        <p:spPr>
          <a:xfrm>
            <a:off x="5980176" y="3336636"/>
            <a:ext cx="4754880" cy="365760"/>
          </a:xfrm>
          <a:prstGeom prst="rect">
            <a:avLst/>
          </a:prstGeom>
          <a:noFill/>
          <a:ln/>
        </p:spPr>
        <p:txBody>
          <a:bodyPr wrap="square" lIns="0" tIns="0" rIns="0" bIns="0" rtlCol="0" anchor="ctr"/>
          <a:lstStyle/>
          <a:p>
            <a:r>
              <a:rPr lang="fr-FR" sz="1400" noProof="1">
                <a:solidFill>
                  <a:srgbClr val="F1F5F9"/>
                </a:solidFill>
                <a:ea typeface="Calibri" pitchFamily="34" charset="-122"/>
                <a:cs typeface="Calibri" pitchFamily="34" charset="-120"/>
              </a:rPr>
              <a:t>Système de fléchage interactif multi-langues pour un public international. </a:t>
            </a:r>
          </a:p>
        </p:txBody>
      </p:sp>
      <p:sp>
        <p:nvSpPr>
          <p:cNvPr id="19" name="Text 13">
            <a:extLst>
              <a:ext uri="{FF2B5EF4-FFF2-40B4-BE49-F238E27FC236}">
                <a16:creationId xmlns:a16="http://schemas.microsoft.com/office/drawing/2014/main" id="{7B2A39A8-D736-B6DE-E094-443D302BEB96}"/>
              </a:ext>
            </a:extLst>
          </p:cNvPr>
          <p:cNvSpPr/>
          <p:nvPr/>
        </p:nvSpPr>
        <p:spPr>
          <a:xfrm>
            <a:off x="5980176" y="4135891"/>
            <a:ext cx="4754880" cy="390144"/>
          </a:xfrm>
          <a:prstGeom prst="rect">
            <a:avLst/>
          </a:prstGeom>
          <a:noFill/>
          <a:ln/>
        </p:spPr>
        <p:txBody>
          <a:bodyPr wrap="square" lIns="0" tIns="0" rIns="0" bIns="0" rtlCol="0" anchor="ctr"/>
          <a:lstStyle/>
          <a:p>
            <a:r>
              <a:rPr lang="en-US" b="1" noProof="1">
                <a:solidFill>
                  <a:srgbClr val="6FB0FF"/>
                </a:solidFill>
                <a:latin typeface="+mj-lt"/>
              </a:rPr>
              <a:t>Gestion multi-événements</a:t>
            </a:r>
          </a:p>
        </p:txBody>
      </p:sp>
      <p:sp>
        <p:nvSpPr>
          <p:cNvPr id="20" name="Text 14">
            <a:extLst>
              <a:ext uri="{FF2B5EF4-FFF2-40B4-BE49-F238E27FC236}">
                <a16:creationId xmlns:a16="http://schemas.microsoft.com/office/drawing/2014/main" id="{227C0DE3-30E7-DCE8-5E64-70AAE5B90D85}"/>
              </a:ext>
            </a:extLst>
          </p:cNvPr>
          <p:cNvSpPr/>
          <p:nvPr/>
        </p:nvSpPr>
        <p:spPr>
          <a:xfrm>
            <a:off x="5980176" y="4579075"/>
            <a:ext cx="4754880" cy="365760"/>
          </a:xfrm>
          <a:prstGeom prst="rect">
            <a:avLst/>
          </a:prstGeom>
          <a:noFill/>
          <a:ln/>
        </p:spPr>
        <p:txBody>
          <a:bodyPr wrap="square" lIns="0" tIns="0" rIns="0" bIns="0" rtlCol="0" anchor="ctr"/>
          <a:lstStyle/>
          <a:p>
            <a:r>
              <a:rPr lang="fr-FR" sz="1400" noProof="1">
                <a:solidFill>
                  <a:srgbClr val="F1F5F9"/>
                </a:solidFill>
                <a:ea typeface="Calibri" pitchFamily="34" charset="-122"/>
                <a:cs typeface="Calibri" pitchFamily="34" charset="-120"/>
              </a:rPr>
              <a:t>Changement rapide des contenus entre chaque événement via SpinetiX ARYA</a:t>
            </a:r>
          </a:p>
        </p:txBody>
      </p:sp>
      <p:sp>
        <p:nvSpPr>
          <p:cNvPr id="23" name="Text 16">
            <a:extLst>
              <a:ext uri="{FF2B5EF4-FFF2-40B4-BE49-F238E27FC236}">
                <a16:creationId xmlns:a16="http://schemas.microsoft.com/office/drawing/2014/main" id="{E063B4F9-DA1F-4330-BEC8-45ACC958ACD9}"/>
              </a:ext>
            </a:extLst>
          </p:cNvPr>
          <p:cNvSpPr/>
          <p:nvPr/>
        </p:nvSpPr>
        <p:spPr>
          <a:xfrm>
            <a:off x="5980176" y="5398662"/>
            <a:ext cx="4754880" cy="390144"/>
          </a:xfrm>
          <a:prstGeom prst="rect">
            <a:avLst/>
          </a:prstGeom>
          <a:noFill/>
          <a:ln/>
        </p:spPr>
        <p:txBody>
          <a:bodyPr wrap="square" lIns="0" tIns="0" rIns="0" bIns="0" rtlCol="0" anchor="ctr"/>
          <a:lstStyle/>
          <a:p>
            <a:r>
              <a:rPr lang="en-US" b="1" noProof="1">
                <a:solidFill>
                  <a:srgbClr val="6FB0FF"/>
                </a:solidFill>
                <a:latin typeface="+mj-lt"/>
              </a:rPr>
              <a:t>Mise en scène prestigieuse</a:t>
            </a:r>
          </a:p>
        </p:txBody>
      </p:sp>
      <p:sp>
        <p:nvSpPr>
          <p:cNvPr id="24" name="Text 17">
            <a:extLst>
              <a:ext uri="{FF2B5EF4-FFF2-40B4-BE49-F238E27FC236}">
                <a16:creationId xmlns:a16="http://schemas.microsoft.com/office/drawing/2014/main" id="{54F55B00-B9D0-4157-A2D1-C0F4475CD765}"/>
              </a:ext>
            </a:extLst>
          </p:cNvPr>
          <p:cNvSpPr/>
          <p:nvPr/>
        </p:nvSpPr>
        <p:spPr>
          <a:xfrm>
            <a:off x="5980176" y="5819368"/>
            <a:ext cx="4754880" cy="365760"/>
          </a:xfrm>
          <a:prstGeom prst="rect">
            <a:avLst/>
          </a:prstGeom>
          <a:noFill/>
          <a:ln/>
        </p:spPr>
        <p:txBody>
          <a:bodyPr wrap="square" lIns="0" tIns="0" rIns="0" bIns="0" rtlCol="0" anchor="ctr"/>
          <a:lstStyle/>
          <a:p>
            <a:r>
              <a:rPr lang="fr-FR" sz="1400" noProof="1">
                <a:solidFill>
                  <a:srgbClr val="F1F5F9"/>
                </a:solidFill>
                <a:ea typeface="Calibri" pitchFamily="34" charset="-122"/>
                <a:cs typeface="Calibri" pitchFamily="34" charset="-120"/>
              </a:rPr>
              <a:t>Affichage grand format sur les espaces iconiques du Palais</a:t>
            </a:r>
          </a:p>
        </p:txBody>
      </p:sp>
      <p:pic>
        <p:nvPicPr>
          <p:cNvPr id="35" name="Picture 34">
            <a:extLst>
              <a:ext uri="{FF2B5EF4-FFF2-40B4-BE49-F238E27FC236}">
                <a16:creationId xmlns:a16="http://schemas.microsoft.com/office/drawing/2014/main" id="{3B252BFE-AE82-FDEB-C432-F979B700B10D}"/>
              </a:ext>
            </a:extLst>
          </p:cNvPr>
          <p:cNvPicPr>
            <a:picLocks noChangeAspect="1"/>
          </p:cNvPicPr>
          <p:nvPr/>
        </p:nvPicPr>
        <p:blipFill>
          <a:blip r:embed="rId5">
            <a:extLst>
              <a:ext uri="{BEBA8EAE-BF5A-486C-A8C5-ECC9F3942E4B}">
                <a14:imgProps xmlns:a14="http://schemas.microsoft.com/office/drawing/2010/main">
                  <a14:imgLayer r:embed="rId6">
                    <a14:imgEffect>
                      <a14:artisticBlur radius="1"/>
                    </a14:imgEffect>
                    <a14:imgEffect>
                      <a14:brightnessContrast bright="-40000" contrast="20000"/>
                    </a14:imgEffect>
                  </a14:imgLayer>
                </a14:imgProps>
              </a:ext>
              <a:ext uri="{28A0092B-C50C-407E-A947-70E740481C1C}">
                <a14:useLocalDpi xmlns:a14="http://schemas.microsoft.com/office/drawing/2010/main" val="0"/>
              </a:ext>
            </a:extLst>
          </a:blip>
          <a:srcRect l="25934" t="21" r="21332" b="-21"/>
          <a:stretch>
            <a:fillRect/>
          </a:stretch>
        </p:blipFill>
        <p:spPr>
          <a:xfrm>
            <a:off x="0" y="74555"/>
            <a:ext cx="5242560" cy="6784848"/>
          </a:xfrm>
          <a:prstGeom prst="rect">
            <a:avLst/>
          </a:prstGeom>
        </p:spPr>
      </p:pic>
      <p:sp>
        <p:nvSpPr>
          <p:cNvPr id="5" name="Text 2">
            <a:extLst>
              <a:ext uri="{FF2B5EF4-FFF2-40B4-BE49-F238E27FC236}">
                <a16:creationId xmlns:a16="http://schemas.microsoft.com/office/drawing/2014/main" id="{18C120F9-8B6B-F757-3A7D-D4545AE7A6D7}"/>
              </a:ext>
            </a:extLst>
          </p:cNvPr>
          <p:cNvSpPr/>
          <p:nvPr/>
        </p:nvSpPr>
        <p:spPr>
          <a:xfrm>
            <a:off x="365760" y="5730240"/>
            <a:ext cx="4511040" cy="426720"/>
          </a:xfrm>
          <a:prstGeom prst="rect">
            <a:avLst/>
          </a:prstGeom>
          <a:noFill/>
          <a:ln/>
          <a:effectLst>
            <a:outerShdw blurRad="50800" dist="38100" dir="2700000" algn="tl" rotWithShape="0">
              <a:prstClr val="black">
                <a:alpha val="40000"/>
              </a:prstClr>
            </a:outerShdw>
          </a:effectLst>
        </p:spPr>
        <p:txBody>
          <a:bodyPr wrap="square" lIns="0" tIns="0" rIns="0" bIns="0" rtlCol="0" anchor="ctr"/>
          <a:lstStyle/>
          <a:p>
            <a:r>
              <a:rPr lang="en-US" sz="1333" b="1" kern="0" spc="400" noProof="1">
                <a:solidFill>
                  <a:srgbClr val="F7F9FC"/>
                </a:solidFill>
                <a:latin typeface="+mj-lt"/>
                <a:ea typeface="Calibri" pitchFamily="34" charset="-122"/>
                <a:cs typeface="Calibri" pitchFamily="34" charset="-120"/>
              </a:rPr>
              <a:t>EVENEMENTIEL &amp; CULTURE</a:t>
            </a:r>
          </a:p>
        </p:txBody>
      </p:sp>
      <p:sp>
        <p:nvSpPr>
          <p:cNvPr id="6" name="Text 3">
            <a:extLst>
              <a:ext uri="{FF2B5EF4-FFF2-40B4-BE49-F238E27FC236}">
                <a16:creationId xmlns:a16="http://schemas.microsoft.com/office/drawing/2014/main" id="{F1FD8FBF-CE85-5A59-3E17-146BAEC28B64}"/>
              </a:ext>
            </a:extLst>
          </p:cNvPr>
          <p:cNvSpPr/>
          <p:nvPr/>
        </p:nvSpPr>
        <p:spPr>
          <a:xfrm>
            <a:off x="365760" y="6156960"/>
            <a:ext cx="4511040" cy="365760"/>
          </a:xfrm>
          <a:prstGeom prst="rect">
            <a:avLst/>
          </a:prstGeom>
          <a:noFill/>
          <a:ln/>
          <a:effectLst>
            <a:outerShdw blurRad="50800" dist="38100" dir="2700000" algn="tl" rotWithShape="0">
              <a:prstClr val="black">
                <a:alpha val="40000"/>
              </a:prstClr>
            </a:outerShdw>
          </a:effectLst>
        </p:spPr>
        <p:txBody>
          <a:bodyPr wrap="square" lIns="0" tIns="0" rIns="0" bIns="0" rtlCol="0" anchor="ctr"/>
          <a:lstStyle/>
          <a:p>
            <a:r>
              <a:rPr lang="en-US" sz="1200" noProof="1">
                <a:solidFill>
                  <a:srgbClr val="F1F5F9"/>
                </a:solidFill>
                <a:ea typeface="Calibri" pitchFamily="34" charset="-122"/>
                <a:cs typeface="Calibri" pitchFamily="34" charset="-120"/>
              </a:rPr>
              <a:t>Cannes</a:t>
            </a:r>
          </a:p>
        </p:txBody>
      </p:sp>
      <p:sp>
        <p:nvSpPr>
          <p:cNvPr id="8" name="Text 5">
            <a:extLst>
              <a:ext uri="{FF2B5EF4-FFF2-40B4-BE49-F238E27FC236}">
                <a16:creationId xmlns:a16="http://schemas.microsoft.com/office/drawing/2014/main" id="{6E170483-C2C2-B428-4092-C4FD5A36D1BF}"/>
              </a:ext>
            </a:extLst>
          </p:cNvPr>
          <p:cNvSpPr/>
          <p:nvPr/>
        </p:nvSpPr>
        <p:spPr>
          <a:xfrm>
            <a:off x="365760" y="1024128"/>
            <a:ext cx="4188460" cy="548640"/>
          </a:xfrm>
          <a:prstGeom prst="rect">
            <a:avLst/>
          </a:prstGeom>
          <a:noFill/>
          <a:ln/>
          <a:effectLst>
            <a:outerShdw blurRad="50800" dist="38100" dir="2700000" algn="tl" rotWithShape="0">
              <a:prstClr val="black">
                <a:alpha val="40000"/>
              </a:prstClr>
            </a:outerShdw>
          </a:effectLst>
        </p:spPr>
        <p:txBody>
          <a:bodyPr wrap="square" lIns="0" tIns="0" rIns="0" bIns="0" rtlCol="0" anchor="ctr"/>
          <a:lstStyle/>
          <a:p>
            <a:r>
              <a:rPr lang="fr-FR" sz="2400" kern="0" spc="400" noProof="1">
                <a:solidFill>
                  <a:schemeClr val="bg1"/>
                </a:solidFill>
                <a:latin typeface="+mj-lt"/>
                <a:ea typeface="Calibri" pitchFamily="34" charset="-122"/>
                <a:cs typeface="Calibri" pitchFamily="34" charset="-120"/>
              </a:rPr>
              <a:t>AFFICHAGE DYNAMIQUE POUR LE TEMPLE DU CINEMA ET DES CONGRES</a:t>
            </a:r>
          </a:p>
        </p:txBody>
      </p:sp>
    </p:spTree>
    <p:extLst>
      <p:ext uri="{BB962C8B-B14F-4D97-AF65-F5344CB8AC3E}">
        <p14:creationId xmlns:p14="http://schemas.microsoft.com/office/powerpoint/2010/main" val="2591641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A0F5D-4509-E76A-BB2C-F6ECD46AA4F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C353D43-8F46-0FAE-3459-CC3EB1DAF28F}"/>
              </a:ext>
            </a:extLst>
          </p:cNvPr>
          <p:cNvSpPr/>
          <p:nvPr/>
        </p:nvSpPr>
        <p:spPr>
          <a:xfrm>
            <a:off x="0" y="0"/>
            <a:ext cx="12192000" cy="73152"/>
          </a:xfrm>
          <a:prstGeom prst="rect">
            <a:avLst/>
          </a:prstGeom>
          <a:solidFill>
            <a:srgbClr val="6FB0FF"/>
          </a:solidFill>
          <a:ln/>
        </p:spPr>
        <p:txBody>
          <a:bodyPr/>
          <a:lstStyle/>
          <a:p>
            <a:endParaRPr lang="en-US" sz="2400" noProof="1">
              <a:latin typeface="+mj-lt"/>
            </a:endParaRPr>
          </a:p>
        </p:txBody>
      </p:sp>
      <p:pic>
        <p:nvPicPr>
          <p:cNvPr id="3" name="Image 0" descr="/agent/turn1/workspace/images/professional-photograph-of-parc-des-princes-footba_2026-05-22T08-19-53_image_DAS_0.jpg">
            <a:extLst>
              <a:ext uri="{FF2B5EF4-FFF2-40B4-BE49-F238E27FC236}">
                <a16:creationId xmlns:a16="http://schemas.microsoft.com/office/drawing/2014/main" id="{927FB45C-09CB-A6EA-7A86-427FAD60E798}"/>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Lst>
          </a:blip>
          <a:srcRect/>
          <a:stretch/>
        </p:blipFill>
        <p:spPr>
          <a:xfrm>
            <a:off x="0" y="73152"/>
            <a:ext cx="5242560" cy="6784848"/>
          </a:xfrm>
          <a:prstGeom prst="rect">
            <a:avLst/>
          </a:prstGeom>
        </p:spPr>
      </p:pic>
      <p:sp>
        <p:nvSpPr>
          <p:cNvPr id="7" name="Text 4">
            <a:extLst>
              <a:ext uri="{FF2B5EF4-FFF2-40B4-BE49-F238E27FC236}">
                <a16:creationId xmlns:a16="http://schemas.microsoft.com/office/drawing/2014/main" id="{3F7CE849-CBC3-4ABE-4C74-D6C1EBF87661}"/>
              </a:ext>
            </a:extLst>
          </p:cNvPr>
          <p:cNvSpPr/>
          <p:nvPr/>
        </p:nvSpPr>
        <p:spPr>
          <a:xfrm>
            <a:off x="5730240" y="426720"/>
            <a:ext cx="5974080" cy="853440"/>
          </a:xfrm>
          <a:prstGeom prst="rect">
            <a:avLst/>
          </a:prstGeom>
          <a:noFill/>
          <a:ln/>
        </p:spPr>
        <p:txBody>
          <a:bodyPr wrap="square" lIns="0" tIns="0" rIns="0" bIns="0" rtlCol="0" anchor="ctr"/>
          <a:lstStyle/>
          <a:p>
            <a:r>
              <a:rPr lang="en-US" sz="4000" b="1" noProof="1">
                <a:solidFill>
                  <a:srgbClr val="FFFFFF"/>
                </a:solidFill>
                <a:latin typeface="+mj-lt"/>
                <a:ea typeface="Trebuchet MS" pitchFamily="34" charset="-122"/>
                <a:cs typeface="Trebuchet MS" pitchFamily="34" charset="-120"/>
              </a:rPr>
              <a:t>Grimaldi Forum</a:t>
            </a:r>
          </a:p>
        </p:txBody>
      </p:sp>
      <p:sp>
        <p:nvSpPr>
          <p:cNvPr id="25" name="Rounded Rectangle 22">
            <a:extLst>
              <a:ext uri="{FF2B5EF4-FFF2-40B4-BE49-F238E27FC236}">
                <a16:creationId xmlns:a16="http://schemas.microsoft.com/office/drawing/2014/main" id="{2DCC6A11-21F2-4EAD-6663-367AE74BF3C4}"/>
              </a:ext>
            </a:extLst>
          </p:cNvPr>
          <p:cNvSpPr/>
          <p:nvPr/>
        </p:nvSpPr>
        <p:spPr>
          <a:xfrm>
            <a:off x="5730240" y="1433241"/>
            <a:ext cx="5974080" cy="1172296"/>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11" name="Text 7">
            <a:extLst>
              <a:ext uri="{FF2B5EF4-FFF2-40B4-BE49-F238E27FC236}">
                <a16:creationId xmlns:a16="http://schemas.microsoft.com/office/drawing/2014/main" id="{AD9C8A66-B855-870A-047C-1348020C3811}"/>
              </a:ext>
            </a:extLst>
          </p:cNvPr>
          <p:cNvSpPr/>
          <p:nvPr/>
        </p:nvSpPr>
        <p:spPr>
          <a:xfrm>
            <a:off x="5980176" y="1608542"/>
            <a:ext cx="5312664" cy="390144"/>
          </a:xfrm>
          <a:prstGeom prst="rect">
            <a:avLst/>
          </a:prstGeom>
          <a:noFill/>
          <a:ln/>
        </p:spPr>
        <p:txBody>
          <a:bodyPr wrap="square" lIns="0" tIns="0" rIns="0" bIns="0" rtlCol="0" anchor="ctr"/>
          <a:lstStyle/>
          <a:p>
            <a:r>
              <a:rPr lang="en-US" b="1" noProof="1">
                <a:solidFill>
                  <a:srgbClr val="6FB0FF"/>
                </a:solidFill>
                <a:latin typeface="+mj-lt"/>
                <a:ea typeface="Trebuchet MS" pitchFamily="34" charset="-122"/>
                <a:cs typeface="Trebuchet MS" pitchFamily="34" charset="-120"/>
              </a:rPr>
              <a:t>Fléchage interactif</a:t>
            </a:r>
          </a:p>
        </p:txBody>
      </p:sp>
      <p:sp>
        <p:nvSpPr>
          <p:cNvPr id="12" name="Text 8">
            <a:extLst>
              <a:ext uri="{FF2B5EF4-FFF2-40B4-BE49-F238E27FC236}">
                <a16:creationId xmlns:a16="http://schemas.microsoft.com/office/drawing/2014/main" id="{6FAE8023-D24A-CF68-F88F-6F4C79B7B1AF}"/>
              </a:ext>
            </a:extLst>
          </p:cNvPr>
          <p:cNvSpPr/>
          <p:nvPr/>
        </p:nvSpPr>
        <p:spPr>
          <a:xfrm>
            <a:off x="5980176" y="2074886"/>
            <a:ext cx="5175504" cy="365760"/>
          </a:xfrm>
          <a:prstGeom prst="rect">
            <a:avLst/>
          </a:prstGeom>
          <a:noFill/>
          <a:ln/>
        </p:spPr>
        <p:txBody>
          <a:bodyPr wrap="square" lIns="0" tIns="0" rIns="0" bIns="0" rtlCol="0" anchor="ctr"/>
          <a:lstStyle/>
          <a:p>
            <a:r>
              <a:rPr lang="fr-FR" sz="1400" noProof="1">
                <a:solidFill>
                  <a:srgbClr val="F1F5F9"/>
                </a:solidFill>
                <a:ea typeface="Calibri" pitchFamily="34" charset="-122"/>
                <a:cs typeface="Calibri" pitchFamily="34" charset="-120"/>
              </a:rPr>
              <a:t>Orientation des visiteurs via des bornes et écrans directionnels intelligents</a:t>
            </a:r>
          </a:p>
        </p:txBody>
      </p:sp>
      <p:sp>
        <p:nvSpPr>
          <p:cNvPr id="29" name="Rounded Rectangle 22">
            <a:extLst>
              <a:ext uri="{FF2B5EF4-FFF2-40B4-BE49-F238E27FC236}">
                <a16:creationId xmlns:a16="http://schemas.microsoft.com/office/drawing/2014/main" id="{F0DB0FE9-E56F-4544-166A-D52C57681341}"/>
              </a:ext>
            </a:extLst>
          </p:cNvPr>
          <p:cNvSpPr/>
          <p:nvPr/>
        </p:nvSpPr>
        <p:spPr>
          <a:xfrm>
            <a:off x="5730240" y="5237922"/>
            <a:ext cx="5974080" cy="1172296"/>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31" name="Rounded Rectangle 22">
            <a:extLst>
              <a:ext uri="{FF2B5EF4-FFF2-40B4-BE49-F238E27FC236}">
                <a16:creationId xmlns:a16="http://schemas.microsoft.com/office/drawing/2014/main" id="{6ED18DE5-4310-6499-6D9F-9DC804A3C648}"/>
              </a:ext>
            </a:extLst>
          </p:cNvPr>
          <p:cNvSpPr/>
          <p:nvPr/>
        </p:nvSpPr>
        <p:spPr>
          <a:xfrm>
            <a:off x="5730240" y="2701468"/>
            <a:ext cx="5974080" cy="1172296"/>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33" name="Rounded Rectangle 22">
            <a:extLst>
              <a:ext uri="{FF2B5EF4-FFF2-40B4-BE49-F238E27FC236}">
                <a16:creationId xmlns:a16="http://schemas.microsoft.com/office/drawing/2014/main" id="{ADC24810-EDC4-8914-05B4-D0F76C306466}"/>
              </a:ext>
            </a:extLst>
          </p:cNvPr>
          <p:cNvSpPr/>
          <p:nvPr/>
        </p:nvSpPr>
        <p:spPr>
          <a:xfrm>
            <a:off x="5730240" y="3969695"/>
            <a:ext cx="5974080" cy="1172296"/>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15" name="Text 10">
            <a:extLst>
              <a:ext uri="{FF2B5EF4-FFF2-40B4-BE49-F238E27FC236}">
                <a16:creationId xmlns:a16="http://schemas.microsoft.com/office/drawing/2014/main" id="{E9A47E88-5DE4-0121-508E-57DDB5AD7F90}"/>
              </a:ext>
            </a:extLst>
          </p:cNvPr>
          <p:cNvSpPr/>
          <p:nvPr/>
        </p:nvSpPr>
        <p:spPr>
          <a:xfrm>
            <a:off x="5980176" y="2882361"/>
            <a:ext cx="4754880" cy="390144"/>
          </a:xfrm>
          <a:prstGeom prst="rect">
            <a:avLst/>
          </a:prstGeom>
          <a:noFill/>
          <a:ln/>
        </p:spPr>
        <p:txBody>
          <a:bodyPr wrap="square" lIns="0" tIns="0" rIns="0" bIns="0" rtlCol="0" anchor="ctr"/>
          <a:lstStyle/>
          <a:p>
            <a:r>
              <a:rPr lang="en-US" b="1" noProof="1">
                <a:solidFill>
                  <a:srgbClr val="6FB0FF"/>
                </a:solidFill>
                <a:latin typeface="+mj-lt"/>
              </a:rPr>
              <a:t>Murs d'images LED</a:t>
            </a:r>
          </a:p>
        </p:txBody>
      </p:sp>
      <p:sp>
        <p:nvSpPr>
          <p:cNvPr id="16" name="Text 11">
            <a:extLst>
              <a:ext uri="{FF2B5EF4-FFF2-40B4-BE49-F238E27FC236}">
                <a16:creationId xmlns:a16="http://schemas.microsoft.com/office/drawing/2014/main" id="{A6B21AFC-9FDA-30C8-2A80-8C0066B6E1C2}"/>
              </a:ext>
            </a:extLst>
          </p:cNvPr>
          <p:cNvSpPr/>
          <p:nvPr/>
        </p:nvSpPr>
        <p:spPr>
          <a:xfrm>
            <a:off x="5980176" y="3336636"/>
            <a:ext cx="4754880" cy="365760"/>
          </a:xfrm>
          <a:prstGeom prst="rect">
            <a:avLst/>
          </a:prstGeom>
          <a:noFill/>
          <a:ln/>
        </p:spPr>
        <p:txBody>
          <a:bodyPr wrap="square" lIns="0" tIns="0" rIns="0" bIns="0" rtlCol="0" anchor="ctr"/>
          <a:lstStyle/>
          <a:p>
            <a:r>
              <a:rPr lang="fr-FR" sz="1400" noProof="1">
                <a:solidFill>
                  <a:srgbClr val="F1F5F9"/>
                </a:solidFill>
                <a:ea typeface="Calibri" pitchFamily="34" charset="-122"/>
                <a:cs typeface="Calibri" pitchFamily="34" charset="-120"/>
              </a:rPr>
              <a:t>Installations grand format pour les événements, congrès et expositions</a:t>
            </a:r>
          </a:p>
        </p:txBody>
      </p:sp>
      <p:sp>
        <p:nvSpPr>
          <p:cNvPr id="19" name="Text 13">
            <a:extLst>
              <a:ext uri="{FF2B5EF4-FFF2-40B4-BE49-F238E27FC236}">
                <a16:creationId xmlns:a16="http://schemas.microsoft.com/office/drawing/2014/main" id="{2548ACBC-FF86-26D3-1500-B9D8A8C4233E}"/>
              </a:ext>
            </a:extLst>
          </p:cNvPr>
          <p:cNvSpPr/>
          <p:nvPr/>
        </p:nvSpPr>
        <p:spPr>
          <a:xfrm>
            <a:off x="5980176" y="4135891"/>
            <a:ext cx="4754880" cy="390144"/>
          </a:xfrm>
          <a:prstGeom prst="rect">
            <a:avLst/>
          </a:prstGeom>
          <a:noFill/>
          <a:ln/>
        </p:spPr>
        <p:txBody>
          <a:bodyPr wrap="square" lIns="0" tIns="0" rIns="0" bIns="0" rtlCol="0" anchor="ctr"/>
          <a:lstStyle/>
          <a:p>
            <a:r>
              <a:rPr lang="en-US" b="1" noProof="1">
                <a:solidFill>
                  <a:srgbClr val="6FB0FF"/>
                </a:solidFill>
                <a:latin typeface="+mj-lt"/>
              </a:rPr>
              <a:t>Contenu contextuel</a:t>
            </a:r>
          </a:p>
        </p:txBody>
      </p:sp>
      <p:sp>
        <p:nvSpPr>
          <p:cNvPr id="20" name="Text 14">
            <a:extLst>
              <a:ext uri="{FF2B5EF4-FFF2-40B4-BE49-F238E27FC236}">
                <a16:creationId xmlns:a16="http://schemas.microsoft.com/office/drawing/2014/main" id="{69DF1905-603A-2727-779F-3BACA44CB835}"/>
              </a:ext>
            </a:extLst>
          </p:cNvPr>
          <p:cNvSpPr/>
          <p:nvPr/>
        </p:nvSpPr>
        <p:spPr>
          <a:xfrm>
            <a:off x="5980176" y="4579075"/>
            <a:ext cx="4754880" cy="365760"/>
          </a:xfrm>
          <a:prstGeom prst="rect">
            <a:avLst/>
          </a:prstGeom>
          <a:noFill/>
          <a:ln/>
        </p:spPr>
        <p:txBody>
          <a:bodyPr wrap="square" lIns="0" tIns="0" rIns="0" bIns="0" rtlCol="0" anchor="ctr"/>
          <a:lstStyle/>
          <a:p>
            <a:r>
              <a:rPr lang="fr-FR" sz="1400" noProof="1">
                <a:solidFill>
                  <a:srgbClr val="F1F5F9"/>
                </a:solidFill>
                <a:ea typeface="Calibri" pitchFamily="34" charset="-122"/>
                <a:cs typeface="Calibri" pitchFamily="34" charset="-120"/>
              </a:rPr>
              <a:t>Adaptation automatique de l'affichage selon les événements programmés</a:t>
            </a:r>
          </a:p>
        </p:txBody>
      </p:sp>
      <p:sp>
        <p:nvSpPr>
          <p:cNvPr id="23" name="Text 16">
            <a:extLst>
              <a:ext uri="{FF2B5EF4-FFF2-40B4-BE49-F238E27FC236}">
                <a16:creationId xmlns:a16="http://schemas.microsoft.com/office/drawing/2014/main" id="{403F85E5-AA80-9E17-F788-2F24D818461D}"/>
              </a:ext>
            </a:extLst>
          </p:cNvPr>
          <p:cNvSpPr/>
          <p:nvPr/>
        </p:nvSpPr>
        <p:spPr>
          <a:xfrm>
            <a:off x="5980176" y="5398662"/>
            <a:ext cx="4754880" cy="390144"/>
          </a:xfrm>
          <a:prstGeom prst="rect">
            <a:avLst/>
          </a:prstGeom>
          <a:noFill/>
          <a:ln/>
        </p:spPr>
        <p:txBody>
          <a:bodyPr wrap="square" lIns="0" tIns="0" rIns="0" bIns="0" rtlCol="0" anchor="ctr"/>
          <a:lstStyle/>
          <a:p>
            <a:r>
              <a:rPr lang="en-US" b="1" noProof="1">
                <a:solidFill>
                  <a:srgbClr val="6FB0FF"/>
                </a:solidFill>
                <a:latin typeface="+mj-lt"/>
              </a:rPr>
              <a:t>Intégration architecturale</a:t>
            </a:r>
          </a:p>
        </p:txBody>
      </p:sp>
      <p:sp>
        <p:nvSpPr>
          <p:cNvPr id="24" name="Text 17">
            <a:extLst>
              <a:ext uri="{FF2B5EF4-FFF2-40B4-BE49-F238E27FC236}">
                <a16:creationId xmlns:a16="http://schemas.microsoft.com/office/drawing/2014/main" id="{F1E54652-CFE4-4D0D-4D97-F7D78C4A84C7}"/>
              </a:ext>
            </a:extLst>
          </p:cNvPr>
          <p:cNvSpPr/>
          <p:nvPr/>
        </p:nvSpPr>
        <p:spPr>
          <a:xfrm>
            <a:off x="5980176" y="5819368"/>
            <a:ext cx="4754880" cy="365760"/>
          </a:xfrm>
          <a:prstGeom prst="rect">
            <a:avLst/>
          </a:prstGeom>
          <a:noFill/>
          <a:ln/>
        </p:spPr>
        <p:txBody>
          <a:bodyPr wrap="square" lIns="0" tIns="0" rIns="0" bIns="0" rtlCol="0" anchor="ctr"/>
          <a:lstStyle/>
          <a:p>
            <a:r>
              <a:rPr lang="fr-FR" sz="1400" noProof="1">
                <a:solidFill>
                  <a:srgbClr val="F1F5F9"/>
                </a:solidFill>
                <a:ea typeface="Calibri" pitchFamily="34" charset="-122"/>
                <a:cs typeface="Calibri" pitchFamily="34" charset="-120"/>
              </a:rPr>
              <a:t>Solutions d'affichage intégrées au design premium du bâtiment</a:t>
            </a:r>
          </a:p>
        </p:txBody>
      </p:sp>
      <p:pic>
        <p:nvPicPr>
          <p:cNvPr id="35" name="Picture 34">
            <a:extLst>
              <a:ext uri="{FF2B5EF4-FFF2-40B4-BE49-F238E27FC236}">
                <a16:creationId xmlns:a16="http://schemas.microsoft.com/office/drawing/2014/main" id="{6FC2DFAE-DBFF-322D-F88A-D2E8C7FD5F4D}"/>
              </a:ext>
            </a:extLst>
          </p:cNvPr>
          <p:cNvPicPr>
            <a:picLocks noChangeAspect="1"/>
          </p:cNvPicPr>
          <p:nvPr/>
        </p:nvPicPr>
        <p:blipFill>
          <a:blip r:embed="rId5">
            <a:extLst>
              <a:ext uri="{BEBA8EAE-BF5A-486C-A8C5-ECC9F3942E4B}">
                <a14:imgProps xmlns:a14="http://schemas.microsoft.com/office/drawing/2010/main">
                  <a14:imgLayer r:embed="rId6">
                    <a14:imgEffect>
                      <a14:artisticBlur radius="1"/>
                    </a14:imgEffect>
                    <a14:imgEffect>
                      <a14:brightnessContrast bright="-40000" contrast="20000"/>
                    </a14:imgEffect>
                  </a14:imgLayer>
                </a14:imgProps>
              </a:ext>
              <a:ext uri="{28A0092B-C50C-407E-A947-70E740481C1C}">
                <a14:useLocalDpi xmlns:a14="http://schemas.microsoft.com/office/drawing/2010/main" val="0"/>
              </a:ext>
            </a:extLst>
          </a:blip>
          <a:srcRect l="24527" r="24527"/>
          <a:stretch/>
        </p:blipFill>
        <p:spPr>
          <a:xfrm>
            <a:off x="0" y="74555"/>
            <a:ext cx="5242560" cy="6784848"/>
          </a:xfrm>
          <a:prstGeom prst="rect">
            <a:avLst/>
          </a:prstGeom>
        </p:spPr>
      </p:pic>
      <p:sp>
        <p:nvSpPr>
          <p:cNvPr id="5" name="Text 2">
            <a:extLst>
              <a:ext uri="{FF2B5EF4-FFF2-40B4-BE49-F238E27FC236}">
                <a16:creationId xmlns:a16="http://schemas.microsoft.com/office/drawing/2014/main" id="{6ACF01C6-CA42-7018-9AA9-E99B714764DA}"/>
              </a:ext>
            </a:extLst>
          </p:cNvPr>
          <p:cNvSpPr/>
          <p:nvPr/>
        </p:nvSpPr>
        <p:spPr>
          <a:xfrm>
            <a:off x="365760" y="5730240"/>
            <a:ext cx="4511040" cy="426720"/>
          </a:xfrm>
          <a:prstGeom prst="rect">
            <a:avLst/>
          </a:prstGeom>
          <a:noFill/>
          <a:ln/>
          <a:effectLst>
            <a:outerShdw blurRad="50800" dist="38100" dir="2700000" algn="tl" rotWithShape="0">
              <a:prstClr val="black">
                <a:alpha val="40000"/>
              </a:prstClr>
            </a:outerShdw>
          </a:effectLst>
        </p:spPr>
        <p:txBody>
          <a:bodyPr wrap="square" lIns="0" tIns="0" rIns="0" bIns="0" rtlCol="0" anchor="ctr"/>
          <a:lstStyle/>
          <a:p>
            <a:r>
              <a:rPr lang="en-US" sz="1333" b="1" kern="0" spc="400" noProof="1">
                <a:solidFill>
                  <a:srgbClr val="F7F9FC"/>
                </a:solidFill>
                <a:latin typeface="+mj-lt"/>
                <a:ea typeface="Calibri" pitchFamily="34" charset="-122"/>
                <a:cs typeface="Calibri" pitchFamily="34" charset="-120"/>
              </a:rPr>
              <a:t>EVENEMENTIEL &amp; CULTURE</a:t>
            </a:r>
          </a:p>
        </p:txBody>
      </p:sp>
      <p:sp>
        <p:nvSpPr>
          <p:cNvPr id="6" name="Text 3">
            <a:extLst>
              <a:ext uri="{FF2B5EF4-FFF2-40B4-BE49-F238E27FC236}">
                <a16:creationId xmlns:a16="http://schemas.microsoft.com/office/drawing/2014/main" id="{3A16FA6E-8E19-4B40-5BB7-8067AB2502F5}"/>
              </a:ext>
            </a:extLst>
          </p:cNvPr>
          <p:cNvSpPr/>
          <p:nvPr/>
        </p:nvSpPr>
        <p:spPr>
          <a:xfrm>
            <a:off x="365760" y="6156960"/>
            <a:ext cx="4511040" cy="365760"/>
          </a:xfrm>
          <a:prstGeom prst="rect">
            <a:avLst/>
          </a:prstGeom>
          <a:noFill/>
          <a:ln/>
          <a:effectLst>
            <a:outerShdw blurRad="50800" dist="38100" dir="2700000" algn="tl" rotWithShape="0">
              <a:prstClr val="black">
                <a:alpha val="40000"/>
              </a:prstClr>
            </a:outerShdw>
          </a:effectLst>
        </p:spPr>
        <p:txBody>
          <a:bodyPr wrap="square" lIns="0" tIns="0" rIns="0" bIns="0" rtlCol="0" anchor="ctr"/>
          <a:lstStyle/>
          <a:p>
            <a:r>
              <a:rPr lang="en-US" sz="1200" noProof="1">
                <a:solidFill>
                  <a:srgbClr val="F1F5F9"/>
                </a:solidFill>
                <a:ea typeface="Calibri" pitchFamily="34" charset="-122"/>
                <a:cs typeface="Calibri" pitchFamily="34" charset="-120"/>
              </a:rPr>
              <a:t>Monaco</a:t>
            </a:r>
            <a:endParaRPr lang="en-US" sz="1200" noProof="1"/>
          </a:p>
        </p:txBody>
      </p:sp>
      <p:sp>
        <p:nvSpPr>
          <p:cNvPr id="8" name="Text 5">
            <a:extLst>
              <a:ext uri="{FF2B5EF4-FFF2-40B4-BE49-F238E27FC236}">
                <a16:creationId xmlns:a16="http://schemas.microsoft.com/office/drawing/2014/main" id="{7F185495-0C95-CF1C-9EBF-E0DB4AED8E03}"/>
              </a:ext>
            </a:extLst>
          </p:cNvPr>
          <p:cNvSpPr/>
          <p:nvPr/>
        </p:nvSpPr>
        <p:spPr>
          <a:xfrm>
            <a:off x="365760" y="1024128"/>
            <a:ext cx="4188460" cy="548640"/>
          </a:xfrm>
          <a:prstGeom prst="rect">
            <a:avLst/>
          </a:prstGeom>
          <a:noFill/>
          <a:ln/>
          <a:effectLst>
            <a:outerShdw blurRad="50800" dist="38100" dir="2700000" algn="tl" rotWithShape="0">
              <a:prstClr val="black">
                <a:alpha val="40000"/>
              </a:prstClr>
            </a:outerShdw>
          </a:effectLst>
        </p:spPr>
        <p:txBody>
          <a:bodyPr wrap="square" lIns="0" tIns="0" rIns="0" bIns="0" rtlCol="0" anchor="ctr"/>
          <a:lstStyle/>
          <a:p>
            <a:r>
              <a:rPr lang="fr-FR" sz="2400" kern="0" spc="400" noProof="1">
                <a:solidFill>
                  <a:schemeClr val="bg1"/>
                </a:solidFill>
                <a:latin typeface="+mj-lt"/>
                <a:ea typeface="Calibri" pitchFamily="34" charset="-122"/>
                <a:cs typeface="Calibri" pitchFamily="34" charset="-120"/>
              </a:rPr>
              <a:t>AFFICHAGE DYNAMIQUE POUR UN CENTRE DE CONGRES PREMIUM</a:t>
            </a:r>
          </a:p>
        </p:txBody>
      </p:sp>
    </p:spTree>
    <p:extLst>
      <p:ext uri="{BB962C8B-B14F-4D97-AF65-F5344CB8AC3E}">
        <p14:creationId xmlns:p14="http://schemas.microsoft.com/office/powerpoint/2010/main" val="811891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937DF-AB5B-7BB6-D36B-2B4965339E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FC3E0DF-9E5E-29BC-2D16-CFCB676B298D}"/>
              </a:ext>
            </a:extLst>
          </p:cNvPr>
          <p:cNvSpPr/>
          <p:nvPr/>
        </p:nvSpPr>
        <p:spPr>
          <a:xfrm>
            <a:off x="0" y="0"/>
            <a:ext cx="12192000" cy="73152"/>
          </a:xfrm>
          <a:prstGeom prst="rect">
            <a:avLst/>
          </a:prstGeom>
          <a:solidFill>
            <a:srgbClr val="6FB0FF"/>
          </a:solidFill>
          <a:ln/>
        </p:spPr>
        <p:txBody>
          <a:bodyPr/>
          <a:lstStyle/>
          <a:p>
            <a:endParaRPr lang="en-US" sz="2400" noProof="1">
              <a:latin typeface="+mj-lt"/>
            </a:endParaRPr>
          </a:p>
        </p:txBody>
      </p:sp>
      <p:pic>
        <p:nvPicPr>
          <p:cNvPr id="3" name="Image 0" descr="/agent/turn1/workspace/images/professional-photograph-of-parc-des-princes-footba_2026-05-22T08-19-53_image_DAS_0.jpg">
            <a:extLst>
              <a:ext uri="{FF2B5EF4-FFF2-40B4-BE49-F238E27FC236}">
                <a16:creationId xmlns:a16="http://schemas.microsoft.com/office/drawing/2014/main" id="{A60B7035-1DF7-E0F6-64F3-91721D95E58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Lst>
          </a:blip>
          <a:srcRect/>
          <a:stretch/>
        </p:blipFill>
        <p:spPr>
          <a:xfrm>
            <a:off x="0" y="73152"/>
            <a:ext cx="5242560" cy="6784848"/>
          </a:xfrm>
          <a:prstGeom prst="rect">
            <a:avLst/>
          </a:prstGeom>
        </p:spPr>
      </p:pic>
      <p:sp>
        <p:nvSpPr>
          <p:cNvPr id="7" name="Text 4">
            <a:extLst>
              <a:ext uri="{FF2B5EF4-FFF2-40B4-BE49-F238E27FC236}">
                <a16:creationId xmlns:a16="http://schemas.microsoft.com/office/drawing/2014/main" id="{3B245E66-0564-5993-4DA7-D29B891E4A97}"/>
              </a:ext>
            </a:extLst>
          </p:cNvPr>
          <p:cNvSpPr/>
          <p:nvPr/>
        </p:nvSpPr>
        <p:spPr>
          <a:xfrm>
            <a:off x="5730240" y="426720"/>
            <a:ext cx="5974080" cy="853440"/>
          </a:xfrm>
          <a:prstGeom prst="rect">
            <a:avLst/>
          </a:prstGeom>
          <a:noFill/>
          <a:ln/>
        </p:spPr>
        <p:txBody>
          <a:bodyPr wrap="square" lIns="0" tIns="0" rIns="0" bIns="0" rtlCol="0" anchor="ctr"/>
          <a:lstStyle/>
          <a:p>
            <a:r>
              <a:rPr lang="en-US" sz="4000" b="1" noProof="1">
                <a:solidFill>
                  <a:srgbClr val="FFFFFF"/>
                </a:solidFill>
                <a:latin typeface="+mj-lt"/>
                <a:ea typeface="Trebuchet MS" pitchFamily="34" charset="-122"/>
                <a:cs typeface="Trebuchet MS" pitchFamily="34" charset="-120"/>
              </a:rPr>
              <a:t>AGCO Massey Ferguson</a:t>
            </a:r>
          </a:p>
        </p:txBody>
      </p:sp>
      <p:sp>
        <p:nvSpPr>
          <p:cNvPr id="25" name="Rounded Rectangle 22">
            <a:extLst>
              <a:ext uri="{FF2B5EF4-FFF2-40B4-BE49-F238E27FC236}">
                <a16:creationId xmlns:a16="http://schemas.microsoft.com/office/drawing/2014/main" id="{AC753F7B-47BC-6B45-2FD3-3C9B4C466D4B}"/>
              </a:ext>
            </a:extLst>
          </p:cNvPr>
          <p:cNvSpPr/>
          <p:nvPr/>
        </p:nvSpPr>
        <p:spPr>
          <a:xfrm>
            <a:off x="5730240" y="1433241"/>
            <a:ext cx="5974080" cy="1172296"/>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11" name="Text 7">
            <a:extLst>
              <a:ext uri="{FF2B5EF4-FFF2-40B4-BE49-F238E27FC236}">
                <a16:creationId xmlns:a16="http://schemas.microsoft.com/office/drawing/2014/main" id="{35D253A4-3313-2E3C-9CF0-9913C8FE8E56}"/>
              </a:ext>
            </a:extLst>
          </p:cNvPr>
          <p:cNvSpPr/>
          <p:nvPr/>
        </p:nvSpPr>
        <p:spPr>
          <a:xfrm>
            <a:off x="5980176" y="1608542"/>
            <a:ext cx="5312664" cy="390144"/>
          </a:xfrm>
          <a:prstGeom prst="rect">
            <a:avLst/>
          </a:prstGeom>
          <a:noFill/>
          <a:ln/>
        </p:spPr>
        <p:txBody>
          <a:bodyPr wrap="square" lIns="0" tIns="0" rIns="0" bIns="0" rtlCol="0" anchor="ctr"/>
          <a:lstStyle/>
          <a:p>
            <a:r>
              <a:rPr lang="en-US" b="1" noProof="1">
                <a:solidFill>
                  <a:srgbClr val="6FB0FF"/>
                </a:solidFill>
                <a:latin typeface="+mj-lt"/>
                <a:ea typeface="Trebuchet MS" pitchFamily="34" charset="-122"/>
                <a:cs typeface="Trebuchet MS" pitchFamily="34" charset="-120"/>
              </a:rPr>
              <a:t>Communication industrielle</a:t>
            </a:r>
          </a:p>
        </p:txBody>
      </p:sp>
      <p:sp>
        <p:nvSpPr>
          <p:cNvPr id="12" name="Text 8">
            <a:extLst>
              <a:ext uri="{FF2B5EF4-FFF2-40B4-BE49-F238E27FC236}">
                <a16:creationId xmlns:a16="http://schemas.microsoft.com/office/drawing/2014/main" id="{9665BD95-4027-717D-F891-E9B45C4524FE}"/>
              </a:ext>
            </a:extLst>
          </p:cNvPr>
          <p:cNvSpPr/>
          <p:nvPr/>
        </p:nvSpPr>
        <p:spPr>
          <a:xfrm>
            <a:off x="5980176" y="2074886"/>
            <a:ext cx="5175504" cy="365760"/>
          </a:xfrm>
          <a:prstGeom prst="rect">
            <a:avLst/>
          </a:prstGeom>
          <a:noFill/>
          <a:ln/>
        </p:spPr>
        <p:txBody>
          <a:bodyPr wrap="square" lIns="0" tIns="0" rIns="0" bIns="0" rtlCol="0" anchor="ctr"/>
          <a:lstStyle/>
          <a:p>
            <a:r>
              <a:rPr lang="fr-FR" sz="1400" noProof="1">
                <a:solidFill>
                  <a:srgbClr val="F1F5F9"/>
                </a:solidFill>
                <a:ea typeface="Calibri" pitchFamily="34" charset="-122"/>
                <a:cs typeface="Calibri" pitchFamily="34" charset="-120"/>
              </a:rPr>
              <a:t>Diffusion automatisée d'informations aux équipes de production sans accès aux outils IT.</a:t>
            </a:r>
          </a:p>
        </p:txBody>
      </p:sp>
      <p:sp>
        <p:nvSpPr>
          <p:cNvPr id="29" name="Rounded Rectangle 22">
            <a:extLst>
              <a:ext uri="{FF2B5EF4-FFF2-40B4-BE49-F238E27FC236}">
                <a16:creationId xmlns:a16="http://schemas.microsoft.com/office/drawing/2014/main" id="{A6F87E59-FB81-EDC0-BC76-9A9C1A6023E7}"/>
              </a:ext>
            </a:extLst>
          </p:cNvPr>
          <p:cNvSpPr/>
          <p:nvPr/>
        </p:nvSpPr>
        <p:spPr>
          <a:xfrm>
            <a:off x="5730240" y="5237922"/>
            <a:ext cx="5974080" cy="1172296"/>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31" name="Rounded Rectangle 22">
            <a:extLst>
              <a:ext uri="{FF2B5EF4-FFF2-40B4-BE49-F238E27FC236}">
                <a16:creationId xmlns:a16="http://schemas.microsoft.com/office/drawing/2014/main" id="{0E6C21FE-4928-79A3-FD00-725A5AB61B23}"/>
              </a:ext>
            </a:extLst>
          </p:cNvPr>
          <p:cNvSpPr/>
          <p:nvPr/>
        </p:nvSpPr>
        <p:spPr>
          <a:xfrm>
            <a:off x="5730240" y="2701468"/>
            <a:ext cx="5974080" cy="1172296"/>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33" name="Rounded Rectangle 22">
            <a:extLst>
              <a:ext uri="{FF2B5EF4-FFF2-40B4-BE49-F238E27FC236}">
                <a16:creationId xmlns:a16="http://schemas.microsoft.com/office/drawing/2014/main" id="{FEFCAA88-C98E-DAC6-D627-111FCDB00D84}"/>
              </a:ext>
            </a:extLst>
          </p:cNvPr>
          <p:cNvSpPr/>
          <p:nvPr/>
        </p:nvSpPr>
        <p:spPr>
          <a:xfrm>
            <a:off x="5730240" y="3969695"/>
            <a:ext cx="5974080" cy="1172296"/>
          </a:xfrm>
          <a:prstGeom prst="roundRect">
            <a:avLst>
              <a:gd name="adj" fmla="val 7000"/>
            </a:avLst>
          </a:prstGeom>
          <a:solidFill>
            <a:srgbClr val="17325A"/>
          </a:solidFill>
          <a:ln w="9525">
            <a:solidFill>
              <a:srgbClr val="2C4E7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noProof="1">
              <a:latin typeface="+mj-lt"/>
            </a:endParaRPr>
          </a:p>
        </p:txBody>
      </p:sp>
      <p:sp>
        <p:nvSpPr>
          <p:cNvPr id="15" name="Text 10">
            <a:extLst>
              <a:ext uri="{FF2B5EF4-FFF2-40B4-BE49-F238E27FC236}">
                <a16:creationId xmlns:a16="http://schemas.microsoft.com/office/drawing/2014/main" id="{FF4B4247-E2B0-D890-7CCF-D8A6E4BF028E}"/>
              </a:ext>
            </a:extLst>
          </p:cNvPr>
          <p:cNvSpPr/>
          <p:nvPr/>
        </p:nvSpPr>
        <p:spPr>
          <a:xfrm>
            <a:off x="5980176" y="2882361"/>
            <a:ext cx="4754880" cy="390144"/>
          </a:xfrm>
          <a:prstGeom prst="rect">
            <a:avLst/>
          </a:prstGeom>
          <a:noFill/>
          <a:ln/>
        </p:spPr>
        <p:txBody>
          <a:bodyPr wrap="square" lIns="0" tIns="0" rIns="0" bIns="0" rtlCol="0" anchor="ctr"/>
          <a:lstStyle/>
          <a:p>
            <a:r>
              <a:rPr lang="en-US" b="1" noProof="1">
                <a:solidFill>
                  <a:srgbClr val="6FB0FF"/>
                </a:solidFill>
                <a:latin typeface="+mj-lt"/>
              </a:rPr>
              <a:t>SpinetiX ARYA</a:t>
            </a:r>
          </a:p>
        </p:txBody>
      </p:sp>
      <p:sp>
        <p:nvSpPr>
          <p:cNvPr id="16" name="Text 11">
            <a:extLst>
              <a:ext uri="{FF2B5EF4-FFF2-40B4-BE49-F238E27FC236}">
                <a16:creationId xmlns:a16="http://schemas.microsoft.com/office/drawing/2014/main" id="{D9C5292C-084A-B397-89BF-B9D93B123D6D}"/>
              </a:ext>
            </a:extLst>
          </p:cNvPr>
          <p:cNvSpPr/>
          <p:nvPr/>
        </p:nvSpPr>
        <p:spPr>
          <a:xfrm>
            <a:off x="5980176" y="3336636"/>
            <a:ext cx="5440680" cy="365760"/>
          </a:xfrm>
          <a:prstGeom prst="rect">
            <a:avLst/>
          </a:prstGeom>
          <a:noFill/>
          <a:ln/>
        </p:spPr>
        <p:txBody>
          <a:bodyPr wrap="square" lIns="0" tIns="0" rIns="0" bIns="0" rtlCol="0" anchor="ctr"/>
          <a:lstStyle/>
          <a:p>
            <a:r>
              <a:rPr lang="fr-FR" sz="1400" noProof="1">
                <a:solidFill>
                  <a:srgbClr val="F1F5F9"/>
                </a:solidFill>
                <a:ea typeface="Calibri" pitchFamily="34" charset="-122"/>
                <a:cs typeface="Calibri" pitchFamily="34" charset="-120"/>
              </a:rPr>
              <a:t>Plateforme cloud sur 3 pôles de services indépendants. Services / Production / Sécurité avec +50 players sur un seul site.</a:t>
            </a:r>
          </a:p>
        </p:txBody>
      </p:sp>
      <p:sp>
        <p:nvSpPr>
          <p:cNvPr id="19" name="Text 13">
            <a:extLst>
              <a:ext uri="{FF2B5EF4-FFF2-40B4-BE49-F238E27FC236}">
                <a16:creationId xmlns:a16="http://schemas.microsoft.com/office/drawing/2014/main" id="{CCF147A3-DC72-D31B-B7FF-7A443B7F3A3C}"/>
              </a:ext>
            </a:extLst>
          </p:cNvPr>
          <p:cNvSpPr/>
          <p:nvPr/>
        </p:nvSpPr>
        <p:spPr>
          <a:xfrm>
            <a:off x="5980176" y="4135891"/>
            <a:ext cx="4754880" cy="390144"/>
          </a:xfrm>
          <a:prstGeom prst="rect">
            <a:avLst/>
          </a:prstGeom>
          <a:noFill/>
          <a:ln/>
        </p:spPr>
        <p:txBody>
          <a:bodyPr wrap="square" lIns="0" tIns="0" rIns="0" bIns="0" rtlCol="0" anchor="ctr"/>
          <a:lstStyle/>
          <a:p>
            <a:r>
              <a:rPr lang="en-US" b="1" noProof="1">
                <a:solidFill>
                  <a:srgbClr val="6FB0FF"/>
                </a:solidFill>
                <a:latin typeface="+mj-lt"/>
              </a:rPr>
              <a:t>Gestion centralisée &amp; automatisée</a:t>
            </a:r>
          </a:p>
        </p:txBody>
      </p:sp>
      <p:sp>
        <p:nvSpPr>
          <p:cNvPr id="20" name="Text 14">
            <a:extLst>
              <a:ext uri="{FF2B5EF4-FFF2-40B4-BE49-F238E27FC236}">
                <a16:creationId xmlns:a16="http://schemas.microsoft.com/office/drawing/2014/main" id="{B40A2BA7-9200-CFED-DC1A-4B637C014C60}"/>
              </a:ext>
            </a:extLst>
          </p:cNvPr>
          <p:cNvSpPr/>
          <p:nvPr/>
        </p:nvSpPr>
        <p:spPr>
          <a:xfrm>
            <a:off x="5980176" y="4579075"/>
            <a:ext cx="4754880" cy="365760"/>
          </a:xfrm>
          <a:prstGeom prst="rect">
            <a:avLst/>
          </a:prstGeom>
          <a:noFill/>
          <a:ln/>
        </p:spPr>
        <p:txBody>
          <a:bodyPr wrap="square" lIns="0" tIns="0" rIns="0" bIns="0" rtlCol="0" anchor="ctr"/>
          <a:lstStyle/>
          <a:p>
            <a:r>
              <a:rPr lang="fr-FR" sz="1400" noProof="1">
                <a:solidFill>
                  <a:srgbClr val="F1F5F9"/>
                </a:solidFill>
                <a:ea typeface="Calibri" pitchFamily="34" charset="-122"/>
                <a:cs typeface="Calibri" pitchFamily="34" charset="-120"/>
              </a:rPr>
              <a:t>Mises à jour en temps réel sans intervention manuelle sur site via widgets ELEMENTI.</a:t>
            </a:r>
          </a:p>
        </p:txBody>
      </p:sp>
      <p:sp>
        <p:nvSpPr>
          <p:cNvPr id="23" name="Text 16">
            <a:extLst>
              <a:ext uri="{FF2B5EF4-FFF2-40B4-BE49-F238E27FC236}">
                <a16:creationId xmlns:a16="http://schemas.microsoft.com/office/drawing/2014/main" id="{E4E8754D-4B36-2466-98E7-36716DC6B50D}"/>
              </a:ext>
            </a:extLst>
          </p:cNvPr>
          <p:cNvSpPr/>
          <p:nvPr/>
        </p:nvSpPr>
        <p:spPr>
          <a:xfrm>
            <a:off x="5980176" y="5398662"/>
            <a:ext cx="4754880" cy="390144"/>
          </a:xfrm>
          <a:prstGeom prst="rect">
            <a:avLst/>
          </a:prstGeom>
          <a:noFill/>
          <a:ln/>
        </p:spPr>
        <p:txBody>
          <a:bodyPr wrap="square" lIns="0" tIns="0" rIns="0" bIns="0" rtlCol="0" anchor="ctr"/>
          <a:lstStyle/>
          <a:p>
            <a:r>
              <a:rPr lang="en-US" b="1" noProof="1">
                <a:solidFill>
                  <a:srgbClr val="6FB0FF"/>
                </a:solidFill>
                <a:latin typeface="+mj-lt"/>
              </a:rPr>
              <a:t>Scalabilité &amp; évolutivité</a:t>
            </a:r>
          </a:p>
        </p:txBody>
      </p:sp>
      <p:sp>
        <p:nvSpPr>
          <p:cNvPr id="24" name="Text 17">
            <a:extLst>
              <a:ext uri="{FF2B5EF4-FFF2-40B4-BE49-F238E27FC236}">
                <a16:creationId xmlns:a16="http://schemas.microsoft.com/office/drawing/2014/main" id="{38C3EE7C-CB75-09C9-F53C-C611ABD28291}"/>
              </a:ext>
            </a:extLst>
          </p:cNvPr>
          <p:cNvSpPr/>
          <p:nvPr/>
        </p:nvSpPr>
        <p:spPr>
          <a:xfrm>
            <a:off x="5980176" y="5819368"/>
            <a:ext cx="4754880" cy="365760"/>
          </a:xfrm>
          <a:prstGeom prst="rect">
            <a:avLst/>
          </a:prstGeom>
          <a:noFill/>
          <a:ln/>
        </p:spPr>
        <p:txBody>
          <a:bodyPr wrap="square" lIns="0" tIns="0" rIns="0" bIns="0" rtlCol="0" anchor="ctr"/>
          <a:lstStyle/>
          <a:p>
            <a:r>
              <a:rPr lang="fr-FR" sz="1400" noProof="1">
                <a:solidFill>
                  <a:srgbClr val="F1F5F9"/>
                </a:solidFill>
                <a:ea typeface="Calibri" pitchFamily="34" charset="-122"/>
                <a:cs typeface="Calibri" pitchFamily="34" charset="-120"/>
              </a:rPr>
              <a:t>Architecture pensée pour l'extension future à d'autres sites AGCO.</a:t>
            </a:r>
          </a:p>
        </p:txBody>
      </p:sp>
      <p:pic>
        <p:nvPicPr>
          <p:cNvPr id="35" name="Picture 34" descr="AGCO warehouse floor, Beauvais: a health and safety screen above the aisle and a kiosk screen">
            <a:extLst>
              <a:ext uri="{FF2B5EF4-FFF2-40B4-BE49-F238E27FC236}">
                <a16:creationId xmlns:a16="http://schemas.microsoft.com/office/drawing/2014/main" id="{4088FA49-B358-350A-E935-71131D71368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0" y="74555"/>
            <a:ext cx="5242560" cy="6784848"/>
          </a:xfrm>
          <a:prstGeom prst="rect">
            <a:avLst/>
          </a:prstGeom>
        </p:spPr>
      </p:pic>
      <p:sp>
        <p:nvSpPr>
          <p:cNvPr id="5" name="Text 2">
            <a:extLst>
              <a:ext uri="{FF2B5EF4-FFF2-40B4-BE49-F238E27FC236}">
                <a16:creationId xmlns:a16="http://schemas.microsoft.com/office/drawing/2014/main" id="{8F9A18DB-4F49-2235-D3BD-0565BBAE7C6C}"/>
              </a:ext>
            </a:extLst>
          </p:cNvPr>
          <p:cNvSpPr/>
          <p:nvPr/>
        </p:nvSpPr>
        <p:spPr>
          <a:xfrm>
            <a:off x="365760" y="5730240"/>
            <a:ext cx="4511040" cy="426720"/>
          </a:xfrm>
          <a:prstGeom prst="rect">
            <a:avLst/>
          </a:prstGeom>
          <a:noFill/>
          <a:ln/>
          <a:effectLst>
            <a:outerShdw blurRad="50800" dist="38100" dir="2700000" algn="tl" rotWithShape="0">
              <a:prstClr val="black">
                <a:alpha val="40000"/>
              </a:prstClr>
            </a:outerShdw>
          </a:effectLst>
        </p:spPr>
        <p:txBody>
          <a:bodyPr wrap="square" lIns="0" tIns="0" rIns="0" bIns="0" rtlCol="0" anchor="ctr"/>
          <a:lstStyle/>
          <a:p>
            <a:r>
              <a:rPr lang="en-US" sz="1333" b="1" kern="0" spc="400" noProof="1">
                <a:solidFill>
                  <a:schemeClr val="bg1"/>
                </a:solidFill>
                <a:latin typeface="+mj-lt"/>
                <a:ea typeface="Calibri" pitchFamily="34" charset="-122"/>
                <a:cs typeface="Calibri" pitchFamily="34" charset="-120"/>
              </a:rPr>
              <a:t>INDUSTRIE &amp; PRODUCTION</a:t>
            </a:r>
          </a:p>
        </p:txBody>
      </p:sp>
      <p:sp>
        <p:nvSpPr>
          <p:cNvPr id="6" name="Text 3">
            <a:extLst>
              <a:ext uri="{FF2B5EF4-FFF2-40B4-BE49-F238E27FC236}">
                <a16:creationId xmlns:a16="http://schemas.microsoft.com/office/drawing/2014/main" id="{64B05520-233A-4BDD-12C8-64D7B0292B74}"/>
              </a:ext>
            </a:extLst>
          </p:cNvPr>
          <p:cNvSpPr/>
          <p:nvPr/>
        </p:nvSpPr>
        <p:spPr>
          <a:xfrm>
            <a:off x="365760" y="6156960"/>
            <a:ext cx="4511040" cy="365760"/>
          </a:xfrm>
          <a:prstGeom prst="rect">
            <a:avLst/>
          </a:prstGeom>
          <a:noFill/>
          <a:ln/>
          <a:effectLst>
            <a:outerShdw blurRad="50800" dist="38100" dir="2700000" algn="tl" rotWithShape="0">
              <a:prstClr val="black">
                <a:alpha val="40000"/>
              </a:prstClr>
            </a:outerShdw>
          </a:effectLst>
        </p:spPr>
        <p:txBody>
          <a:bodyPr wrap="square" lIns="0" tIns="0" rIns="0" bIns="0" rtlCol="0" anchor="ctr"/>
          <a:lstStyle/>
          <a:p>
            <a:r>
              <a:rPr lang="en-US" sz="1200" noProof="1">
                <a:solidFill>
                  <a:srgbClr val="F1F5F9"/>
                </a:solidFill>
                <a:ea typeface="Calibri" pitchFamily="34" charset="-122"/>
                <a:cs typeface="Calibri" pitchFamily="34" charset="-120"/>
              </a:rPr>
              <a:t>Beauvais</a:t>
            </a:r>
          </a:p>
        </p:txBody>
      </p:sp>
      <p:sp>
        <p:nvSpPr>
          <p:cNvPr id="8" name="Text 5">
            <a:extLst>
              <a:ext uri="{FF2B5EF4-FFF2-40B4-BE49-F238E27FC236}">
                <a16:creationId xmlns:a16="http://schemas.microsoft.com/office/drawing/2014/main" id="{C3B8DBDC-2829-884A-F8BE-454336AB2AFC}"/>
              </a:ext>
            </a:extLst>
          </p:cNvPr>
          <p:cNvSpPr/>
          <p:nvPr/>
        </p:nvSpPr>
        <p:spPr>
          <a:xfrm>
            <a:off x="365760" y="1024128"/>
            <a:ext cx="4876800" cy="548640"/>
          </a:xfrm>
          <a:prstGeom prst="rect">
            <a:avLst/>
          </a:prstGeom>
          <a:noFill/>
          <a:ln/>
          <a:effectLst>
            <a:outerShdw blurRad="50800" dist="38100" dir="2700000" algn="tl" rotWithShape="0">
              <a:prstClr val="black">
                <a:alpha val="40000"/>
              </a:prstClr>
            </a:outerShdw>
          </a:effectLst>
        </p:spPr>
        <p:txBody>
          <a:bodyPr wrap="square" lIns="0" tIns="0" rIns="0" bIns="0" rtlCol="0" anchor="ctr"/>
          <a:lstStyle/>
          <a:p>
            <a:r>
              <a:rPr lang="fr-FR" sz="2400" kern="0" spc="400" noProof="1">
                <a:solidFill>
                  <a:schemeClr val="bg1"/>
                </a:solidFill>
                <a:latin typeface="+mj-lt"/>
                <a:ea typeface="Calibri" pitchFamily="34" charset="-122"/>
                <a:cs typeface="Calibri" pitchFamily="34" charset="-120"/>
              </a:rPr>
              <a:t>COMMUNICATION INTERNE POUR 1300+</a:t>
            </a:r>
            <a:br>
              <a:rPr lang="fr-FR" sz="2400" kern="0" spc="400" noProof="1">
                <a:solidFill>
                  <a:schemeClr val="bg1"/>
                </a:solidFill>
                <a:latin typeface="+mj-lt"/>
                <a:ea typeface="Calibri" pitchFamily="34" charset="-122"/>
                <a:cs typeface="Calibri" pitchFamily="34" charset="-120"/>
              </a:rPr>
            </a:br>
            <a:r>
              <a:rPr lang="fr-FR" sz="2400" kern="0" spc="400" noProof="1">
                <a:solidFill>
                  <a:schemeClr val="bg1"/>
                </a:solidFill>
                <a:latin typeface="+mj-lt"/>
                <a:ea typeface="Calibri" pitchFamily="34" charset="-122"/>
                <a:cs typeface="Calibri" pitchFamily="34" charset="-120"/>
              </a:rPr>
              <a:t>COLLABORATEURS </a:t>
            </a:r>
            <a:br>
              <a:rPr lang="fr-FR" sz="2400" kern="0" spc="400" noProof="1">
                <a:solidFill>
                  <a:schemeClr val="bg1"/>
                </a:solidFill>
                <a:latin typeface="+mj-lt"/>
                <a:ea typeface="Calibri" pitchFamily="34" charset="-122"/>
                <a:cs typeface="Calibri" pitchFamily="34" charset="-120"/>
              </a:rPr>
            </a:br>
            <a:r>
              <a:rPr lang="fr-FR" sz="2400" kern="0" spc="400" noProof="1">
                <a:solidFill>
                  <a:schemeClr val="bg1"/>
                </a:solidFill>
                <a:latin typeface="+mj-lt"/>
                <a:ea typeface="Calibri" pitchFamily="34" charset="-122"/>
                <a:cs typeface="Calibri" pitchFamily="34" charset="-120"/>
              </a:rPr>
              <a:t>EN PRODUCTION</a:t>
            </a:r>
          </a:p>
        </p:txBody>
      </p:sp>
    </p:spTree>
    <p:extLst>
      <p:ext uri="{BB962C8B-B14F-4D97-AF65-F5344CB8AC3E}">
        <p14:creationId xmlns:p14="http://schemas.microsoft.com/office/powerpoint/2010/main" val="949321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777D9-05B8-FFC0-C089-0AE4FC4C5BF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D8B3AB6-1A08-A81A-F461-E91F15A6B01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Subtitle 2">
            <a:extLst>
              <a:ext uri="{FF2B5EF4-FFF2-40B4-BE49-F238E27FC236}">
                <a16:creationId xmlns:a16="http://schemas.microsoft.com/office/drawing/2014/main" id="{D6FA3B67-6913-CEF1-1C2B-B3DDD4773E6D}"/>
              </a:ext>
            </a:extLst>
          </p:cNvPr>
          <p:cNvSpPr txBox="1">
            <a:spLocks/>
          </p:cNvSpPr>
          <p:nvPr/>
        </p:nvSpPr>
        <p:spPr>
          <a:xfrm>
            <a:off x="3659249" y="3510440"/>
            <a:ext cx="8129721" cy="840427"/>
          </a:xfrm>
          <a:prstGeom prst="rect">
            <a:avLst/>
          </a:prstGeom>
        </p:spPr>
        <p:txBody>
          <a:bodyPr lIns="121920" tIns="60960" rIns="121920" bIns="60960" anchor="t"/>
          <a:lstStyle>
            <a:lvl1pPr marL="0" indent="0" algn="l" defTabSz="914355" rtl="0" eaLnBrk="1" latinLnBrk="0" hangingPunct="1">
              <a:lnSpc>
                <a:spcPct val="90000"/>
              </a:lnSpc>
              <a:spcBef>
                <a:spcPts val="1000"/>
              </a:spcBef>
              <a:buFont typeface="Arial" panose="020B0604020202020204" pitchFamily="34" charset="0"/>
              <a:buNone/>
              <a:defRPr sz="1600" b="0" kern="1200">
                <a:solidFill>
                  <a:srgbClr val="545758"/>
                </a:solidFill>
                <a:latin typeface="Nunito Sans Light" panose="00000400000000000000" pitchFamily="2" charset="0"/>
                <a:ea typeface="+mn-ea"/>
                <a:cs typeface="+mn-cs"/>
              </a:defRPr>
            </a:lvl1pPr>
            <a:lvl2pPr marL="269875" indent="-227013" algn="l" defTabSz="914355" rtl="0" eaLnBrk="1" latinLnBrk="0" hangingPunct="1">
              <a:lnSpc>
                <a:spcPct val="90000"/>
              </a:lnSpc>
              <a:spcBef>
                <a:spcPts val="500"/>
              </a:spcBef>
              <a:buFont typeface="Arial" panose="020B0604020202020204" pitchFamily="34" charset="0"/>
              <a:buChar char="•"/>
              <a:defRPr sz="1600" kern="1200">
                <a:solidFill>
                  <a:srgbClr val="545758"/>
                </a:solidFill>
                <a:latin typeface="Nunito Sans Light" panose="00000400000000000000" pitchFamily="2" charset="0"/>
                <a:ea typeface="+mn-ea"/>
                <a:cs typeface="+mn-cs"/>
              </a:defRPr>
            </a:lvl2pPr>
            <a:lvl3pPr marL="539750" indent="-227013" algn="l" defTabSz="914355" rtl="0" eaLnBrk="1" latinLnBrk="0" hangingPunct="1">
              <a:lnSpc>
                <a:spcPct val="90000"/>
              </a:lnSpc>
              <a:spcBef>
                <a:spcPts val="500"/>
              </a:spcBef>
              <a:buFont typeface="Arial" panose="020B0604020202020204" pitchFamily="34" charset="0"/>
              <a:buChar char="•"/>
              <a:defRPr sz="1200" kern="1200">
                <a:solidFill>
                  <a:srgbClr val="545758"/>
                </a:solidFill>
                <a:latin typeface="Nunito Sans Light" panose="00000400000000000000" pitchFamily="2" charset="0"/>
                <a:ea typeface="+mn-ea"/>
                <a:cs typeface="+mn-cs"/>
              </a:defRPr>
            </a:lvl3pPr>
            <a:lvl4pPr marL="809625" indent="-227013" algn="l" defTabSz="914355" rtl="0" eaLnBrk="1" latinLnBrk="0" hangingPunct="1">
              <a:lnSpc>
                <a:spcPct val="90000"/>
              </a:lnSpc>
              <a:spcBef>
                <a:spcPts val="500"/>
              </a:spcBef>
              <a:buFont typeface="Arial" panose="020B0604020202020204" pitchFamily="34" charset="0"/>
              <a:buChar char="•"/>
              <a:defRPr sz="1100" kern="1200">
                <a:solidFill>
                  <a:srgbClr val="545758"/>
                </a:solidFill>
                <a:latin typeface="Nunito Sans Light" panose="00000400000000000000" pitchFamily="2" charset="0"/>
                <a:ea typeface="+mn-ea"/>
                <a:cs typeface="+mn-cs"/>
              </a:defRPr>
            </a:lvl4pPr>
            <a:lvl5pPr marL="1079500" indent="-227013" algn="l" defTabSz="914355" rtl="0" eaLnBrk="1" latinLnBrk="0" hangingPunct="1">
              <a:lnSpc>
                <a:spcPct val="90000"/>
              </a:lnSpc>
              <a:spcBef>
                <a:spcPts val="500"/>
              </a:spcBef>
              <a:buFont typeface="Arial" panose="020B0604020202020204" pitchFamily="34" charset="0"/>
              <a:buChar char="•"/>
              <a:defRPr sz="1400" kern="1200">
                <a:solidFill>
                  <a:schemeClr val="tx1"/>
                </a:solidFill>
                <a:latin typeface="Myriad Pro Cond" panose="020B0506030403020204" pitchFamily="34" charset="0"/>
                <a:ea typeface="+mn-ea"/>
                <a:cs typeface="+mn-cs"/>
              </a:defRPr>
            </a:lvl5pPr>
            <a:lvl6pPr marL="2514474"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8"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3200" noProof="1">
              <a:solidFill>
                <a:schemeClr val="bg1"/>
              </a:solidFill>
              <a:latin typeface="+mj-lt"/>
            </a:endParaRPr>
          </a:p>
        </p:txBody>
      </p:sp>
      <p:sp>
        <p:nvSpPr>
          <p:cNvPr id="24" name="TextBox 23">
            <a:extLst>
              <a:ext uri="{FF2B5EF4-FFF2-40B4-BE49-F238E27FC236}">
                <a16:creationId xmlns:a16="http://schemas.microsoft.com/office/drawing/2014/main" id="{D48EDFEE-E1EA-F95F-06E0-AD9495ADD16B}"/>
              </a:ext>
            </a:extLst>
          </p:cNvPr>
          <p:cNvSpPr txBox="1"/>
          <p:nvPr/>
        </p:nvSpPr>
        <p:spPr>
          <a:xfrm>
            <a:off x="3914155" y="2569637"/>
            <a:ext cx="4363695" cy="1425903"/>
          </a:xfrm>
          <a:prstGeom prst="rect">
            <a:avLst/>
          </a:prstGeom>
          <a:noFill/>
        </p:spPr>
        <p:txBody>
          <a:bodyPr wrap="none" rtlCol="0">
            <a:spAutoFit/>
          </a:bodyPr>
          <a:lstStyle/>
          <a:p>
            <a:pPr algn="ctr"/>
            <a:r>
              <a:rPr lang="en-US" sz="8666" noProof="1">
                <a:solidFill>
                  <a:srgbClr val="FFFFFF"/>
                </a:solidFill>
                <a:latin typeface="Nunito Sans Black" pitchFamily="2" charset="0"/>
              </a:rPr>
              <a:t>MERCI !</a:t>
            </a:r>
            <a:endParaRPr lang="en-US" sz="8666" noProof="1">
              <a:solidFill>
                <a:srgbClr val="FFFFFF"/>
              </a:solidFill>
            </a:endParaRPr>
          </a:p>
        </p:txBody>
      </p:sp>
      <p:sp>
        <p:nvSpPr>
          <p:cNvPr id="4" name="TextBox 3">
            <a:extLst>
              <a:ext uri="{FF2B5EF4-FFF2-40B4-BE49-F238E27FC236}">
                <a16:creationId xmlns:a16="http://schemas.microsoft.com/office/drawing/2014/main" id="{DC380D35-76C6-7C32-054A-69A02C66B945}"/>
              </a:ext>
            </a:extLst>
          </p:cNvPr>
          <p:cNvSpPr txBox="1"/>
          <p:nvPr/>
        </p:nvSpPr>
        <p:spPr>
          <a:xfrm>
            <a:off x="5391320" y="4754127"/>
            <a:ext cx="1409360" cy="359009"/>
          </a:xfrm>
          <a:prstGeom prst="rect">
            <a:avLst/>
          </a:prstGeom>
          <a:noFill/>
        </p:spPr>
        <p:txBody>
          <a:bodyPr wrap="none" rtlCol="0">
            <a:spAutoFit/>
          </a:bodyPr>
          <a:lstStyle/>
          <a:p>
            <a:pPr algn="ctr"/>
            <a:r>
              <a:rPr lang="en-US" sz="1733" noProof="1">
                <a:solidFill>
                  <a:srgbClr val="FFFFFF"/>
                </a:solidFill>
                <a:latin typeface="Nunito Sans Light" pitchFamily="2" charset="0"/>
              </a:rPr>
              <a:t>spinetix.com</a:t>
            </a:r>
          </a:p>
        </p:txBody>
      </p:sp>
      <p:sp>
        <p:nvSpPr>
          <p:cNvPr id="8" name="TextBox 7">
            <a:extLst>
              <a:ext uri="{FF2B5EF4-FFF2-40B4-BE49-F238E27FC236}">
                <a16:creationId xmlns:a16="http://schemas.microsoft.com/office/drawing/2014/main" id="{95DFA70D-45CE-41CC-8786-DDA466A57085}"/>
              </a:ext>
            </a:extLst>
          </p:cNvPr>
          <p:cNvSpPr txBox="1"/>
          <p:nvPr/>
        </p:nvSpPr>
        <p:spPr>
          <a:xfrm>
            <a:off x="367589" y="5547239"/>
            <a:ext cx="11456825" cy="954107"/>
          </a:xfrm>
          <a:prstGeom prst="rect">
            <a:avLst/>
          </a:prstGeom>
          <a:noFill/>
        </p:spPr>
        <p:txBody>
          <a:bodyPr wrap="square" rtlCol="0">
            <a:spAutoFit/>
          </a:bodyPr>
          <a:lstStyle/>
          <a:p>
            <a:pPr algn="just"/>
            <a:r>
              <a:rPr lang="en-US" sz="800" noProof="1">
                <a:solidFill>
                  <a:srgbClr val="FFFFFF"/>
                </a:solidFill>
                <a:latin typeface="Nunito Sans Light" pitchFamily="2" charset="0"/>
              </a:rPr>
              <a:t>DISCLAIMER NOTICE – The information provided in this document is not binding, does not engage SpinetiX in any way, and could change at any time without prior notice.</a:t>
            </a:r>
          </a:p>
          <a:p>
            <a:pPr algn="just"/>
            <a:endParaRPr lang="en-US" sz="800" noProof="1">
              <a:solidFill>
                <a:srgbClr val="FFFFFF"/>
              </a:solidFill>
              <a:latin typeface="Nunito Sans Light" pitchFamily="2" charset="0"/>
            </a:endParaRPr>
          </a:p>
          <a:p>
            <a:pPr algn="just"/>
            <a:r>
              <a:rPr lang="en-US" sz="800" noProof="1">
                <a:solidFill>
                  <a:srgbClr val="FFFFFF"/>
                </a:solidFill>
                <a:latin typeface="Nunito Sans Light" pitchFamily="2" charset="0"/>
              </a:rPr>
              <a:t>© Copyright - The copyrights of the designs, concepts, strategy, media, images and content in images, text of this presentation are and will remain the property of SpinetiX SA and are to be considered as strictly confidential information. The intellectual property of SpinetiX SA may only be used with the written consent of SpinetiX SA. The customer implicitly guarantees that the strictly confidential information can only be disclosed to employees who must know and agree to be bound by the terms and conditions of this document, whether they leave their service or not. No part of this publication may be retrieved, reproduced, or shared beyond the intended recipients of the document. The customer implicitly undertakes not to disclose any information about it to a third party without the prior written consent of SpinetiX SA. This document does not grant the customer a license or other right in the intellectual property of SpinetiX SA. Any dispute arising out of the unlawful use of the intellectual property of SpinetiX SA, or in connection with its illegal use, must be submitted to the jurisdiction of the Court of Lausanne, Switzerland. All rights are reserved by SpinetiX SA.</a:t>
            </a:r>
          </a:p>
        </p:txBody>
      </p:sp>
      <p:pic>
        <p:nvPicPr>
          <p:cNvPr id="10" name="Picture 9" descr="A black and white logo">
            <a:extLst>
              <a:ext uri="{FF2B5EF4-FFF2-40B4-BE49-F238E27FC236}">
                <a16:creationId xmlns:a16="http://schemas.microsoft.com/office/drawing/2014/main" id="{BA93BA1D-269A-42B6-435C-810585F608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57326" y="720385"/>
            <a:ext cx="1877349" cy="741404"/>
          </a:xfrm>
          <a:prstGeom prst="rect">
            <a:avLst/>
          </a:prstGeom>
        </p:spPr>
      </p:pic>
    </p:spTree>
    <p:extLst>
      <p:ext uri="{BB962C8B-B14F-4D97-AF65-F5344CB8AC3E}">
        <p14:creationId xmlns:p14="http://schemas.microsoft.com/office/powerpoint/2010/main" val="4152189144"/>
      </p:ext>
    </p:extLst>
  </p:cSld>
  <p:clrMapOvr>
    <a:masterClrMapping/>
  </p:clrMapOvr>
</p:sld>
</file>

<file path=ppt/theme/theme1.xml><?xml version="1.0" encoding="utf-8"?>
<a:theme xmlns:a="http://schemas.openxmlformats.org/drawingml/2006/main" name="Blue">
  <a:themeElements>
    <a:clrScheme name="Custom 2">
      <a:dk1>
        <a:sysClr val="windowText" lastClr="000000"/>
      </a:dk1>
      <a:lt1>
        <a:sysClr val="window" lastClr="FFFFFF"/>
      </a:lt1>
      <a:dk2>
        <a:srgbClr val="0D2648"/>
      </a:dk2>
      <a:lt2>
        <a:srgbClr val="E8E8E8"/>
      </a:lt2>
      <a:accent1>
        <a:srgbClr val="49E3FF"/>
      </a:accent1>
      <a:accent2>
        <a:srgbClr val="F89E5C"/>
      </a:accent2>
      <a:accent3>
        <a:srgbClr val="196B24"/>
      </a:accent3>
      <a:accent4>
        <a:srgbClr val="0F9ED5"/>
      </a:accent4>
      <a:accent5>
        <a:srgbClr val="A02B93"/>
      </a:accent5>
      <a:accent6>
        <a:srgbClr val="4EA72E"/>
      </a:accent6>
      <a:hlink>
        <a:srgbClr val="467886"/>
      </a:hlink>
      <a:folHlink>
        <a:srgbClr val="96607D"/>
      </a:folHlink>
    </a:clrScheme>
    <a:fontScheme name="Nunito Sans">
      <a:majorFont>
        <a:latin typeface="Nunito Sans Black"/>
        <a:ea typeface=""/>
        <a:cs typeface=""/>
      </a:majorFont>
      <a:minorFont>
        <a:latin typeface="Nunito Sans"/>
        <a:ea typeface=""/>
        <a:cs typeface=""/>
      </a:minorFont>
    </a:fontScheme>
    <a:fmtScheme name="Custom 2">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1/2_Blue_Right">
  <a:themeElements>
    <a:clrScheme name="Custom 2">
      <a:dk1>
        <a:sysClr val="windowText" lastClr="000000"/>
      </a:dk1>
      <a:lt1>
        <a:sysClr val="window" lastClr="FFFFFF"/>
      </a:lt1>
      <a:dk2>
        <a:srgbClr val="0D2648"/>
      </a:dk2>
      <a:lt2>
        <a:srgbClr val="E8E8E8"/>
      </a:lt2>
      <a:accent1>
        <a:srgbClr val="49E3FF"/>
      </a:accent1>
      <a:accent2>
        <a:srgbClr val="F89E5C"/>
      </a:accent2>
      <a:accent3>
        <a:srgbClr val="196B24"/>
      </a:accent3>
      <a:accent4>
        <a:srgbClr val="0F9ED5"/>
      </a:accent4>
      <a:accent5>
        <a:srgbClr val="A02B93"/>
      </a:accent5>
      <a:accent6>
        <a:srgbClr val="4EA72E"/>
      </a:accent6>
      <a:hlink>
        <a:srgbClr val="467886"/>
      </a:hlink>
      <a:folHlink>
        <a:srgbClr val="96607D"/>
      </a:folHlink>
    </a:clrScheme>
    <a:fontScheme name="Nunito Sans">
      <a:majorFont>
        <a:latin typeface="Nunito Sans Black"/>
        <a:ea typeface=""/>
        <a:cs typeface=""/>
      </a:majorFont>
      <a:minorFont>
        <a:latin typeface="Nunito Sans"/>
        <a:ea typeface=""/>
        <a:cs typeface=""/>
      </a:minorFont>
    </a:fontScheme>
    <a:fmtScheme name="Custom 2">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0912CE3BC851A409A6BC50A14EB4484" ma:contentTypeVersion="21" ma:contentTypeDescription="Crée un document." ma:contentTypeScope="" ma:versionID="306e1517abba1556ee28868ac782f050">
  <xsd:schema xmlns:xsd="http://www.w3.org/2001/XMLSchema" xmlns:xs="http://www.w3.org/2001/XMLSchema" xmlns:p="http://schemas.microsoft.com/office/2006/metadata/properties" xmlns:ns1="http://schemas.microsoft.com/sharepoint/v3" xmlns:ns2="5c0625f0-1c19-4483-951d-f79c26acaf4b" xmlns:ns3="34e33074-4c8b-405c-be51-4e4a45c33fcd" targetNamespace="http://schemas.microsoft.com/office/2006/metadata/properties" ma:root="true" ma:fieldsID="e9c0aaa25d8c6f327d52929c5eb17b2c" ns1:_="" ns2:_="" ns3:_="">
    <xsd:import namespace="http://schemas.microsoft.com/sharepoint/v3"/>
    <xsd:import namespace="5c0625f0-1c19-4483-951d-f79c26acaf4b"/>
    <xsd:import namespace="34e33074-4c8b-405c-be51-4e4a45c33fcd"/>
    <xsd:element name="properties">
      <xsd:complexType>
        <xsd:sequence>
          <xsd:element name="documentManagement">
            <xsd:complexType>
              <xsd:all>
                <xsd:element ref="ns2:MediaServiceMetadata" minOccurs="0"/>
                <xsd:element ref="ns2:MediaServiceFastMetadata" minOccurs="0"/>
                <xsd:element ref="ns2:MediaLengthInSecond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Propriétés de la stratégie de conformité unifiée" ma:hidden="true" ma:internalName="_ip_UnifiedCompliancePolicyProperties">
      <xsd:simpleType>
        <xsd:restriction base="dms:Note"/>
      </xsd:simpleType>
    </xsd:element>
    <xsd:element name="_ip_UnifiedCompliancePolicyUIAction" ma:index="28"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c0625f0-1c19-4483-951d-f79c26acaf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2f2cfe87-d3b6-4286-bc60-0ccf157bfec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4e33074-4c8b-405c-be51-4e4a45c33fcd" elementFormDefault="qualified">
    <xsd:import namespace="http://schemas.microsoft.com/office/2006/documentManagement/types"/>
    <xsd:import namespace="http://schemas.microsoft.com/office/infopath/2007/PartnerControls"/>
    <xsd:element name="SharedWithUsers" ma:index="1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726ec220-b732-4606-84ce-3a401c094793}" ma:internalName="TaxCatchAll" ma:showField="CatchAllData" ma:web="34e33074-4c8b-405c-be51-4e4a45c33fc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c0625f0-1c19-4483-951d-f79c26acaf4b">
      <Terms xmlns="http://schemas.microsoft.com/office/infopath/2007/PartnerControls"/>
    </lcf76f155ced4ddcb4097134ff3c332f>
    <TaxCatchAll xmlns="34e33074-4c8b-405c-be51-4e4a45c33fcd" xsi:nil="true"/>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11B02441-2CF4-49B9-9CA7-3B91C1F76EF3}">
  <ds:schemaRefs>
    <ds:schemaRef ds:uri="http://schemas.microsoft.com/sharepoint/v3/contenttype/forms"/>
  </ds:schemaRefs>
</ds:datastoreItem>
</file>

<file path=customXml/itemProps2.xml><?xml version="1.0" encoding="utf-8"?>
<ds:datastoreItem xmlns:ds="http://schemas.openxmlformats.org/officeDocument/2006/customXml" ds:itemID="{D26349C6-422B-4E8C-A74C-C0D2EE9856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c0625f0-1c19-4483-951d-f79c26acaf4b"/>
    <ds:schemaRef ds:uri="34e33074-4c8b-405c-be51-4e4a45c33f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4102D57-5BC2-46B0-BE9B-C2060DE6EED2}">
  <ds:schemaRefs>
    <ds:schemaRef ds:uri="34e33074-4c8b-405c-be51-4e4a45c33fcd"/>
    <ds:schemaRef ds:uri="5c0625f0-1c19-4483-951d-f79c26acaf4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303</TotalTime>
  <Words>1066</Words>
  <Application>Microsoft Office PowerPoint</Application>
  <PresentationFormat>Widescreen</PresentationFormat>
  <Paragraphs>126</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Calibri</vt:lpstr>
      <vt:lpstr>Nunito Sans</vt:lpstr>
      <vt:lpstr>Nunito Sans Black</vt:lpstr>
      <vt:lpstr>Nunito Sans Bold</vt:lpstr>
      <vt:lpstr>Nunito Sans Light</vt:lpstr>
      <vt:lpstr>Blue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Krasimir Peykovski</cp:lastModifiedBy>
  <cp:revision>2</cp:revision>
  <dcterms:created xsi:type="dcterms:W3CDTF">2026-07-17T14:01:41Z</dcterms:created>
  <dcterms:modified xsi:type="dcterms:W3CDTF">2026-10-26T20:21:55Z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0x010100C0912CE3BC851A409A6BC50A14EB4484</vt:lpwstr>
  </property>
</Properties>
</file>