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4"/>
  </p:sldMasterIdLst>
  <p:notesMasterIdLst>
    <p:notesMasterId r:id="rId14"/>
  </p:notesMasterIdLst>
  <p:sldIdLst>
    <p:sldId id="2147376945" r:id="rId5"/>
    <p:sldId id="2147376928" r:id="rId6"/>
    <p:sldId id="2147376946" r:id="rId7"/>
    <p:sldId id="2147376947" r:id="rId8"/>
    <p:sldId id="2147376948" r:id="rId9"/>
    <p:sldId id="2147376949" r:id="rId10"/>
    <p:sldId id="2147376950" r:id="rId11"/>
    <p:sldId id="2147376951" r:id="rId12"/>
    <p:sldId id="2103812903" r:id="rId13"/>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05764D-17C9-5B35-944E-32E7F16F2EA8}" name="Krasimir Peykovski" initials="KP" userId="S::Krasimir.Peykovski@spinetix.com::0b92663e-ab90-4ae4-a90e-d0aa385e5446" providerId="AD"/>
  <p188:author id="{1DB3DFA1-18A6-EB72-CF90-FFF1C044E6B3}" name="Nicolas Meyer" initials="NM" userId="S::Nicolas.Meyer@spinetix.com::748e4549-62be-4a21-ab76-34847a700432" providerId="AD"/>
  <p188:author id="{2FADC7BF-74C6-67FC-30CC-CC36ED6129D1}" name="Maxence Ducher" initials="" userId="S::Maxence.Ducher@spinetix.com::78ad30ad-2f5f-48bd-9931-46a0751e35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B0FF"/>
    <a:srgbClr val="59A3FF"/>
    <a:srgbClr val="005AAB"/>
    <a:srgbClr val="E31556"/>
    <a:srgbClr val="FF5C8D"/>
    <a:srgbClr val="8DB6E8"/>
    <a:srgbClr val="53657A"/>
    <a:srgbClr val="F7F9FC"/>
    <a:srgbClr val="081D38"/>
    <a:srgbClr val="002E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58" autoAdjust="0"/>
  </p:normalViewPr>
  <p:slideViewPr>
    <p:cSldViewPr snapToGrid="0">
      <p:cViewPr varScale="1">
        <p:scale>
          <a:sx n="115" d="100"/>
          <a:sy n="115" d="100"/>
        </p:scale>
        <p:origin x="70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Meyer" userId="748e4549-62be-4a21-ab76-34847a700432" providerId="ADAL" clId="{12D3A702-8AF9-43DB-8930-0CB2297E4B40}"/>
    <pc:docChg chg="modSld">
      <pc:chgData name="Nicolas Meyer" userId="748e4549-62be-4a21-ab76-34847a700432" providerId="ADAL" clId="{12D3A702-8AF9-43DB-8930-0CB2297E4B40}" dt="2026-10-23T13:31:07.724" v="3" actId="207"/>
      <pc:docMkLst>
        <pc:docMk/>
      </pc:docMkLst>
      <pc:sldChg chg="modSp mod">
        <pc:chgData name="Nicolas Meyer" userId="748e4549-62be-4a21-ab76-34847a700432" providerId="ADAL" clId="{12D3A702-8AF9-43DB-8930-0CB2297E4B40}" dt="2026-10-23T13:29:11.877" v="1" actId="207"/>
        <pc:sldMkLst>
          <pc:docMk/>
          <pc:sldMk cId="0" sldId="2147376949"/>
        </pc:sldMkLst>
        <pc:spChg chg="mod">
          <ac:chgData name="Nicolas Meyer" userId="748e4549-62be-4a21-ab76-34847a700432" providerId="ADAL" clId="{12D3A702-8AF9-43DB-8930-0CB2297E4B40}" dt="2026-10-23T13:29:11.877" v="1" actId="207"/>
          <ac:spMkLst>
            <pc:docMk/>
            <pc:sldMk cId="0" sldId="2147376949"/>
            <ac:spMk id="17" creationId="{00000000-0000-0000-0000-000000000000}"/>
          </ac:spMkLst>
        </pc:spChg>
      </pc:sldChg>
      <pc:sldChg chg="modSp mod">
        <pc:chgData name="Nicolas Meyer" userId="748e4549-62be-4a21-ab76-34847a700432" providerId="ADAL" clId="{12D3A702-8AF9-43DB-8930-0CB2297E4B40}" dt="2026-10-23T13:31:07.724" v="3" actId="207"/>
        <pc:sldMkLst>
          <pc:docMk/>
          <pc:sldMk cId="1095923351" sldId="2147376951"/>
        </pc:sldMkLst>
        <pc:spChg chg="mod">
          <ac:chgData name="Nicolas Meyer" userId="748e4549-62be-4a21-ab76-34847a700432" providerId="ADAL" clId="{12D3A702-8AF9-43DB-8930-0CB2297E4B40}" dt="2026-10-23T13:31:07.724" v="3" actId="207"/>
          <ac:spMkLst>
            <pc:docMk/>
            <pc:sldMk cId="1095923351" sldId="2147376951"/>
            <ac:spMk id="53" creationId="{00000000-0000-0000-0000-000000000000}"/>
          </ac:spMkLst>
        </pc:spChg>
      </pc:sldChg>
    </pc:docChg>
  </pc:docChgLst>
  <pc:docChgLst>
    <pc:chgData name="Krasimir Peykovski" userId="0b92663e-ab90-4ae4-a90e-d0aa385e5446" providerId="ADAL" clId="{BA21CB06-8881-4CDE-B10A-8FFB0AC13F9D}"/>
    <pc:docChg chg="undo custSel addSld delSld modSld sldOrd delMainMaster">
      <pc:chgData name="Krasimir Peykovski" userId="0b92663e-ab90-4ae4-a90e-d0aa385e5446" providerId="ADAL" clId="{BA21CB06-8881-4CDE-B10A-8FFB0AC13F9D}" dt="2026-10-23T15:45:50.768" v="1679" actId="6549"/>
      <pc:docMkLst>
        <pc:docMk/>
      </pc:docMkLst>
      <pc:sldChg chg="modSp add mod">
        <pc:chgData name="Krasimir Peykovski" userId="0b92663e-ab90-4ae4-a90e-d0aa385e5446" providerId="ADAL" clId="{BA21CB06-8881-4CDE-B10A-8FFB0AC13F9D}" dt="2026-10-16T12:57:19.050" v="1564" actId="790"/>
        <pc:sldMkLst>
          <pc:docMk/>
          <pc:sldMk cId="4152189144" sldId="2103812903"/>
        </pc:sldMkLst>
        <pc:spChg chg="mod">
          <ac:chgData name="Krasimir Peykovski" userId="0b92663e-ab90-4ae4-a90e-d0aa385e5446" providerId="ADAL" clId="{BA21CB06-8881-4CDE-B10A-8FFB0AC13F9D}" dt="2026-10-16T12:57:19.050" v="1564" actId="790"/>
          <ac:spMkLst>
            <pc:docMk/>
            <pc:sldMk cId="4152189144" sldId="2103812903"/>
            <ac:spMk id="4" creationId="{DC380D35-76C6-7C32-054A-69A02C66B945}"/>
          </ac:spMkLst>
        </pc:spChg>
        <pc:spChg chg="mod">
          <ac:chgData name="Krasimir Peykovski" userId="0b92663e-ab90-4ae4-a90e-d0aa385e5446" providerId="ADAL" clId="{BA21CB06-8881-4CDE-B10A-8FFB0AC13F9D}" dt="2026-10-16T12:57:19.050" v="1564" actId="790"/>
          <ac:spMkLst>
            <pc:docMk/>
            <pc:sldMk cId="4152189144" sldId="2103812903"/>
            <ac:spMk id="5" creationId="{D6FA3B67-6913-CEF1-1C2B-B3DDD4773E6D}"/>
          </ac:spMkLst>
        </pc:spChg>
        <pc:spChg chg="mod">
          <ac:chgData name="Krasimir Peykovski" userId="0b92663e-ab90-4ae4-a90e-d0aa385e5446" providerId="ADAL" clId="{BA21CB06-8881-4CDE-B10A-8FFB0AC13F9D}" dt="2026-10-16T12:57:19.050" v="1564" actId="790"/>
          <ac:spMkLst>
            <pc:docMk/>
            <pc:sldMk cId="4152189144" sldId="2103812903"/>
            <ac:spMk id="8" creationId="{95DFA70D-45CE-41CC-8786-DDA466A57085}"/>
          </ac:spMkLst>
        </pc:spChg>
        <pc:spChg chg="mod">
          <ac:chgData name="Krasimir Peykovski" userId="0b92663e-ab90-4ae4-a90e-d0aa385e5446" providerId="ADAL" clId="{BA21CB06-8881-4CDE-B10A-8FFB0AC13F9D}" dt="2026-10-16T12:57:19.050" v="1564" actId="790"/>
          <ac:spMkLst>
            <pc:docMk/>
            <pc:sldMk cId="4152189144" sldId="2103812903"/>
            <ac:spMk id="24" creationId="{D48EDFEE-E1EA-F95F-06E0-AD9495ADD16B}"/>
          </ac:spMkLst>
        </pc:spChg>
      </pc:sldChg>
      <pc:sldChg chg="delSp modSp add del mod">
        <pc:chgData name="Krasimir Peykovski" userId="0b92663e-ab90-4ae4-a90e-d0aa385e5446" providerId="ADAL" clId="{BA21CB06-8881-4CDE-B10A-8FFB0AC13F9D}" dt="2026-10-19T10:22:21.333" v="1669" actId="47"/>
        <pc:sldMkLst>
          <pc:docMk/>
          <pc:sldMk cId="0" sldId="2147376928"/>
        </pc:sldMkLst>
        <pc:spChg chg="mod">
          <ac:chgData name="Krasimir Peykovski" userId="0b92663e-ab90-4ae4-a90e-d0aa385e5446" providerId="ADAL" clId="{BA21CB06-8881-4CDE-B10A-8FFB0AC13F9D}" dt="2026-10-16T12:57:19.050" v="1564" actId="790"/>
          <ac:spMkLst>
            <pc:docMk/>
            <pc:sldMk cId="0" sldId="2147376928"/>
            <ac:spMk id="6" creationId="{00000000-0000-0000-0000-000000000000}"/>
          </ac:spMkLst>
        </pc:spChg>
        <pc:spChg chg="mod">
          <ac:chgData name="Krasimir Peykovski" userId="0b92663e-ab90-4ae4-a90e-d0aa385e5446" providerId="ADAL" clId="{BA21CB06-8881-4CDE-B10A-8FFB0AC13F9D}" dt="2026-10-16T12:57:19.050" v="1564" actId="790"/>
          <ac:spMkLst>
            <pc:docMk/>
            <pc:sldMk cId="0" sldId="2147376928"/>
            <ac:spMk id="9" creationId="{00000000-0000-0000-0000-000000000000}"/>
          </ac:spMkLst>
        </pc:spChg>
        <pc:spChg chg="mod">
          <ac:chgData name="Krasimir Peykovski" userId="0b92663e-ab90-4ae4-a90e-d0aa385e5446" providerId="ADAL" clId="{BA21CB06-8881-4CDE-B10A-8FFB0AC13F9D}" dt="2026-10-16T12:57:19.050" v="1564" actId="790"/>
          <ac:spMkLst>
            <pc:docMk/>
            <pc:sldMk cId="0" sldId="2147376928"/>
            <ac:spMk id="12" creationId="{00000000-0000-0000-0000-000000000000}"/>
          </ac:spMkLst>
        </pc:spChg>
        <pc:spChg chg="mod">
          <ac:chgData name="Krasimir Peykovski" userId="0b92663e-ab90-4ae4-a90e-d0aa385e5446" providerId="ADAL" clId="{BA21CB06-8881-4CDE-B10A-8FFB0AC13F9D}" dt="2026-10-16T12:57:19.050" v="1564" actId="790"/>
          <ac:spMkLst>
            <pc:docMk/>
            <pc:sldMk cId="0" sldId="2147376928"/>
            <ac:spMk id="15" creationId="{00000000-0000-0000-0000-000000000000}"/>
          </ac:spMkLst>
        </pc:spChg>
        <pc:spChg chg="mod">
          <ac:chgData name="Krasimir Peykovski" userId="0b92663e-ab90-4ae4-a90e-d0aa385e5446" providerId="ADAL" clId="{BA21CB06-8881-4CDE-B10A-8FFB0AC13F9D}" dt="2026-10-16T12:57:19.050" v="1564" actId="790"/>
          <ac:spMkLst>
            <pc:docMk/>
            <pc:sldMk cId="0" sldId="2147376928"/>
            <ac:spMk id="18" creationId="{00000000-0000-0000-0000-000000000000}"/>
          </ac:spMkLst>
        </pc:spChg>
        <pc:spChg chg="mod">
          <ac:chgData name="Krasimir Peykovski" userId="0b92663e-ab90-4ae4-a90e-d0aa385e5446" providerId="ADAL" clId="{BA21CB06-8881-4CDE-B10A-8FFB0AC13F9D}" dt="2026-10-16T12:57:19.050" v="1564" actId="790"/>
          <ac:spMkLst>
            <pc:docMk/>
            <pc:sldMk cId="0" sldId="2147376928"/>
            <ac:spMk id="20" creationId="{D7A2AA9E-867C-7D87-E024-387357DF91A2}"/>
          </ac:spMkLst>
        </pc:spChg>
        <pc:spChg chg="mod">
          <ac:chgData name="Krasimir Peykovski" userId="0b92663e-ab90-4ae4-a90e-d0aa385e5446" providerId="ADAL" clId="{BA21CB06-8881-4CDE-B10A-8FFB0AC13F9D}" dt="2026-10-16T12:57:19.050" v="1564" actId="790"/>
          <ac:spMkLst>
            <pc:docMk/>
            <pc:sldMk cId="0" sldId="2147376928"/>
            <ac:spMk id="21" creationId="{C8FD428C-E925-9975-5404-9E0C4726EEB0}"/>
          </ac:spMkLst>
        </pc:spChg>
        <pc:picChg chg="mod">
          <ac:chgData name="Krasimir Peykovski" userId="0b92663e-ab90-4ae4-a90e-d0aa385e5446" providerId="ADAL" clId="{BA21CB06-8881-4CDE-B10A-8FFB0AC13F9D}" dt="2026-10-15T12:18:56.799" v="1093" actId="1035"/>
          <ac:picMkLst>
            <pc:docMk/>
            <pc:sldMk cId="0" sldId="2147376928"/>
            <ac:picMk id="29" creationId="{F1F990F5-7772-46FE-273E-91AC79229958}"/>
          </ac:picMkLst>
        </pc:picChg>
      </pc:sldChg>
      <pc:sldChg chg="add">
        <pc:chgData name="Krasimir Peykovski" userId="0b92663e-ab90-4ae4-a90e-d0aa385e5446" providerId="ADAL" clId="{BA21CB06-8881-4CDE-B10A-8FFB0AC13F9D}" dt="2026-10-19T10:17:17.759" v="1651"/>
        <pc:sldMkLst>
          <pc:docMk/>
          <pc:sldMk cId="2215631342" sldId="2147376945"/>
        </pc:sldMkLst>
      </pc:sldChg>
      <pc:sldChg chg="add">
        <pc:chgData name="Krasimir Peykovski" userId="0b92663e-ab90-4ae4-a90e-d0aa385e5446" providerId="ADAL" clId="{BA21CB06-8881-4CDE-B10A-8FFB0AC13F9D}" dt="2026-10-19T10:17:39.159" v="1653"/>
        <pc:sldMkLst>
          <pc:docMk/>
          <pc:sldMk cId="2148452010" sldId="2147376946"/>
        </pc:sldMkLst>
      </pc:sldChg>
      <pc:sldChg chg="add">
        <pc:chgData name="Krasimir Peykovski" userId="0b92663e-ab90-4ae4-a90e-d0aa385e5446" providerId="ADAL" clId="{BA21CB06-8881-4CDE-B10A-8FFB0AC13F9D}" dt="2026-10-19T10:17:59.969" v="1655"/>
        <pc:sldMkLst>
          <pc:docMk/>
          <pc:sldMk cId="0" sldId="2147376947"/>
        </pc:sldMkLst>
      </pc:sldChg>
      <pc:sldChg chg="add">
        <pc:chgData name="Krasimir Peykovski" userId="0b92663e-ab90-4ae4-a90e-d0aa385e5446" providerId="ADAL" clId="{BA21CB06-8881-4CDE-B10A-8FFB0AC13F9D}" dt="2026-10-19T10:18:14.515" v="1657"/>
        <pc:sldMkLst>
          <pc:docMk/>
          <pc:sldMk cId="0" sldId="2147376948"/>
        </pc:sldMkLst>
      </pc:sldChg>
      <pc:sldChg chg="modSp add mod">
        <pc:chgData name="Krasimir Peykovski" userId="0b92663e-ab90-4ae4-a90e-d0aa385e5446" providerId="ADAL" clId="{BA21CB06-8881-4CDE-B10A-8FFB0AC13F9D}" dt="2026-10-23T15:45:08.326" v="1677" actId="6549"/>
        <pc:sldMkLst>
          <pc:docMk/>
          <pc:sldMk cId="0" sldId="2147376949"/>
        </pc:sldMkLst>
        <pc:spChg chg="mod">
          <ac:chgData name="Krasimir Peykovski" userId="0b92663e-ab90-4ae4-a90e-d0aa385e5446" providerId="ADAL" clId="{BA21CB06-8881-4CDE-B10A-8FFB0AC13F9D}" dt="2026-10-23T15:45:08.326" v="1677" actId="6549"/>
          <ac:spMkLst>
            <pc:docMk/>
            <pc:sldMk cId="0" sldId="2147376949"/>
            <ac:spMk id="17" creationId="{00000000-0000-0000-0000-000000000000}"/>
          </ac:spMkLst>
        </pc:spChg>
      </pc:sldChg>
      <pc:sldChg chg="add mod modShow">
        <pc:chgData name="Krasimir Peykovski" userId="0b92663e-ab90-4ae4-a90e-d0aa385e5446" providerId="ADAL" clId="{BA21CB06-8881-4CDE-B10A-8FFB0AC13F9D}" dt="2026-10-19T10:18:48.071" v="1663" actId="729"/>
        <pc:sldMkLst>
          <pc:docMk/>
          <pc:sldMk cId="0" sldId="2147376950"/>
        </pc:sldMkLst>
      </pc:sldChg>
      <pc:sldChg chg="modSp add mod">
        <pc:chgData name="Krasimir Peykovski" userId="0b92663e-ab90-4ae4-a90e-d0aa385e5446" providerId="ADAL" clId="{BA21CB06-8881-4CDE-B10A-8FFB0AC13F9D}" dt="2026-10-23T15:45:50.768" v="1679" actId="6549"/>
        <pc:sldMkLst>
          <pc:docMk/>
          <pc:sldMk cId="1095923351" sldId="2147376951"/>
        </pc:sldMkLst>
        <pc:spChg chg="mod">
          <ac:chgData name="Krasimir Peykovski" userId="0b92663e-ab90-4ae4-a90e-d0aa385e5446" providerId="ADAL" clId="{BA21CB06-8881-4CDE-B10A-8FFB0AC13F9D}" dt="2026-10-23T15:45:50.768" v="1679" actId="6549"/>
          <ac:spMkLst>
            <pc:docMk/>
            <pc:sldMk cId="1095923351" sldId="2147376951"/>
            <ac:spMk id="53" creationId="{00000000-0000-0000-0000-000000000000}"/>
          </ac:spMkLst>
        </pc:spChg>
      </pc:sldChg>
      <pc:sldMasterChg chg="delSldLayout">
        <pc:chgData name="Krasimir Peykovski" userId="0b92663e-ab90-4ae4-a90e-d0aa385e5446" providerId="ADAL" clId="{BA21CB06-8881-4CDE-B10A-8FFB0AC13F9D}" dt="2026-10-14T15:12:58.306" v="14" actId="47"/>
        <pc:sldMasterMkLst>
          <pc:docMk/>
          <pc:sldMasterMk cId="0" sldId="2147483650"/>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E0699-5E56-7385-CFA3-3C8B8635D4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72623-C153-3EF3-8F32-C0EAEFEB51E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F2EECF6-A76A-D845-B78B-C304709F9478}"/>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92DD0587-5A32-4451-9C61-23745432310B}"/>
              </a:ext>
            </a:extLst>
          </p:cNvPr>
          <p:cNvSpPr>
            <a:spLocks noGrp="1"/>
          </p:cNvSpPr>
          <p:nvPr>
            <p:ph type="sldNum" sz="quarter" idx="5"/>
          </p:nvPr>
        </p:nvSpPr>
        <p:spPr/>
      </p:sp>
    </p:spTree>
    <p:extLst>
      <p:ext uri="{BB962C8B-B14F-4D97-AF65-F5344CB8AC3E}">
        <p14:creationId xmlns:p14="http://schemas.microsoft.com/office/powerpoint/2010/main" val="2186399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1529129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397D0-A4D0-7EDE-0F7F-B8528CF5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B782C-CE32-547B-4506-C7D4CD96D69A}"/>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853B1A29-362B-5773-E6CE-30E99ED8B8C3}"/>
              </a:ext>
            </a:extLst>
          </p:cNvPr>
          <p:cNvSpPr>
            <a:spLocks noGrp="1"/>
          </p:cNvSpPr>
          <p:nvPr>
            <p:ph type="body" idx="1"/>
          </p:nvPr>
        </p:nvSpPr>
        <p:spPr/>
        <p:txBody>
          <a:bodyPr/>
          <a:lstStyle/>
          <a:p>
            <a:endParaRPr lang="fr-FR"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C9A90B0-7EF8-4202-51FB-D711583E92A9}"/>
              </a:ext>
            </a:extLst>
          </p:cNvPr>
          <p:cNvSpPr>
            <a:spLocks noGrp="1"/>
          </p:cNvSpPr>
          <p:nvPr>
            <p:ph type="sldNum" sz="quarter" idx="10"/>
          </p:nvPr>
        </p:nvSpPr>
        <p:spPr/>
        <p:txBody>
          <a:bodyPr/>
          <a:lstStyle/>
          <a:p>
            <a:fld id="{596C1B1A-4767-4A88-91E1-44C6FC6D28D7}" type="slidenum">
              <a:rPr lang="en-GB" smtClean="0"/>
              <a:t>9</a:t>
            </a:fld>
            <a:endParaRPr lang="en-GB"/>
          </a:p>
        </p:txBody>
      </p:sp>
    </p:spTree>
    <p:extLst>
      <p:ext uri="{BB962C8B-B14F-4D97-AF65-F5344CB8AC3E}">
        <p14:creationId xmlns:p14="http://schemas.microsoft.com/office/powerpoint/2010/main" val="2973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31C845-F8E4-936D-7DB1-32CD0670AA09}"/>
              </a:ext>
            </a:extLst>
          </p:cNvPr>
          <p:cNvSpPr>
            <a:spLocks noGrp="1"/>
          </p:cNvSpPr>
          <p:nvPr/>
        </p:nvSpPr>
        <p:spPr>
          <a:xfrm>
            <a:off x="5910471"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wo Column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F82EAF5-E870-4A84-9A6F-54279740B944}"/>
              </a:ext>
            </a:extLst>
          </p:cNvPr>
          <p:cNvSpPr>
            <a:spLocks noGrp="1"/>
          </p:cNvSpPr>
          <p:nvPr>
            <p:ph type="title"/>
          </p:nvPr>
        </p:nvSpPr>
        <p:spPr/>
        <p:txBody>
          <a:bodyPr/>
          <a:lstStyle/>
          <a:p>
            <a:r>
              <a:t>Click to edit Master title style</a:t>
            </a:r>
          </a:p>
        </p:txBody>
      </p:sp>
      <p:sp>
        <p:nvSpPr>
          <p:cNvPr id="5" name="Content Placeholder 2">
            <a:extLst>
              <a:ext uri="{FF2B5EF4-FFF2-40B4-BE49-F238E27FC236}">
                <a16:creationId xmlns:a16="http://schemas.microsoft.com/office/drawing/2014/main" id="{43EF1D44-9EE6-4BAE-9884-499D5DF2F7F3}"/>
              </a:ext>
            </a:extLst>
          </p:cNvPr>
          <p:cNvSpPr>
            <a:spLocks noGrp="1"/>
          </p:cNvSpPr>
          <p:nvPr>
            <p:ph idx="1"/>
          </p:nvPr>
        </p:nvSpPr>
        <p:spPr>
          <a:xfrm>
            <a:off x="6230112" y="1344000"/>
            <a:ext cx="5625888" cy="5040000"/>
          </a:xfrm>
        </p:spPr>
        <p:txBody>
          <a:bodyPr>
            <a:normAutofit/>
          </a:bodyPr>
          <a:lstStyle>
            <a:lvl1pPr marL="0" indent="0" algn="ctr">
              <a:buNone/>
              <a:defRPr b="0">
                <a:solidFill>
                  <a:srgbClr val="545758"/>
                </a:solidFill>
              </a:defRPr>
            </a:lvl1pPr>
            <a:lvl2pPr marL="0" indent="0" algn="ctr">
              <a:buNone/>
              <a:defRPr b="0">
                <a:solidFill>
                  <a:srgbClr val="545758"/>
                </a:solidFill>
              </a:defRPr>
            </a:lvl2pPr>
          </a:lstStyle>
          <a:p>
            <a:pPr>
              <a:buNone/>
            </a:pPr>
            <a:r>
              <a:t>Click to edit Master text styles</a:t>
            </a:r>
          </a:p>
          <a:p>
            <a:pPr>
              <a:buNone/>
            </a:pPr>
            <a:r>
              <a:t>Second level</a:t>
            </a:r>
          </a:p>
        </p:txBody>
      </p:sp>
      <p:sp>
        <p:nvSpPr>
          <p:cNvPr id="6" name="Content Placeholder 2">
            <a:extLst>
              <a:ext uri="{FF2B5EF4-FFF2-40B4-BE49-F238E27FC236}">
                <a16:creationId xmlns:a16="http://schemas.microsoft.com/office/drawing/2014/main" id="{96D842E5-C240-46CB-A1B0-8592186CD8D3}"/>
              </a:ext>
            </a:extLst>
          </p:cNvPr>
          <p:cNvSpPr>
            <a:spLocks noGrp="1"/>
          </p:cNvSpPr>
          <p:nvPr>
            <p:ph idx="10"/>
          </p:nvPr>
        </p:nvSpPr>
        <p:spPr>
          <a:xfrm>
            <a:off x="336000" y="1344000"/>
            <a:ext cx="5625888" cy="5040000"/>
          </a:xfrm>
        </p:spPr>
        <p:txBody>
          <a:bodyPr>
            <a:normAutofit/>
          </a:bodyPr>
          <a:lstStyle>
            <a:lvl1pPr marL="0" indent="0" algn="ctr">
              <a:buNone/>
              <a:defRPr b="0">
                <a:solidFill>
                  <a:srgbClr val="545758"/>
                </a:solidFill>
              </a:defRPr>
            </a:lvl1pPr>
            <a:lvl2pPr marL="0" indent="0" algn="ctr">
              <a:buNone/>
              <a:defRPr b="0">
                <a:solidFill>
                  <a:srgbClr val="545758"/>
                </a:solidFill>
              </a:defRPr>
            </a:lvl2pPr>
          </a:lstStyle>
          <a:p>
            <a:pPr>
              <a:buNone/>
            </a:pPr>
            <a:r>
              <a:t>Click to edit Master text styles</a:t>
            </a:r>
          </a:p>
          <a:p>
            <a:pPr>
              <a:buNone/>
            </a:pPr>
            <a:r>
              <a:t>Second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D89-8960-434B-B96B-4256341513E9}"/>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8B0469-CE47-4588-9D52-784BD03B7218}"/>
              </a:ext>
            </a:extLst>
          </p:cNvPr>
          <p:cNvSpPr>
            <a:spLocks noGrp="1"/>
          </p:cNvSpPr>
          <p:nvPr>
            <p:ph idx="1"/>
          </p:nvPr>
        </p:nvSpPr>
        <p:spPr/>
        <p:txBody>
          <a:bodyPr>
            <a:normAutofit/>
          </a:bodyPr>
          <a:lstStyle>
            <a:lvl1pPr>
              <a:buNone/>
              <a:defRPr>
                <a:solidFill>
                  <a:srgbClr val="545758"/>
                </a:solidFill>
              </a:defRPr>
            </a:lvl1pPr>
            <a:lvl2pPr>
              <a:buNone/>
              <a:defRPr>
                <a:solidFill>
                  <a:srgbClr val="545758"/>
                </a:solidFill>
              </a:defRPr>
            </a:lvl2pPr>
            <a:lvl3pPr>
              <a:buNone/>
              <a:defRPr>
                <a:solidFill>
                  <a:srgbClr val="545758"/>
                </a:solidFill>
              </a:defRPr>
            </a:lvl3pPr>
            <a:lvl4pPr>
              <a:buNone/>
              <a:defRPr>
                <a:solidFill>
                  <a:srgbClr val="545758"/>
                </a:solidFill>
              </a:defRPr>
            </a:lvl4pPr>
          </a:lstStyle>
          <a:p>
            <a:pPr>
              <a:buNone/>
            </a:pPr>
            <a:r>
              <a:t>Click to edit Master text styles</a:t>
            </a:r>
          </a:p>
          <a:p>
            <a:pPr>
              <a:buNone/>
            </a:pPr>
            <a:r>
              <a:t>Second level</a:t>
            </a:r>
          </a:p>
          <a:p>
            <a:pPr>
              <a:buNone/>
            </a:pPr>
            <a:r>
              <a:t>Third level</a:t>
            </a:r>
          </a:p>
          <a:p>
            <a:pPr>
              <a:buNone/>
            </a:pPr>
            <a:r>
              <a:t>Fourth level</a:t>
            </a:r>
          </a:p>
        </p:txBody>
      </p:sp>
      <p:sp>
        <p:nvSpPr>
          <p:cNvPr id="4" name="Title 3">
            <a:extLst>
              <a:ext uri="{FF2B5EF4-FFF2-40B4-BE49-F238E27FC236}">
                <a16:creationId xmlns:a16="http://schemas.microsoft.com/office/drawing/2014/main" id="{C43CC612-8CF4-4D83-A072-4A2591D0096D}"/>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DSA Start">
    <p:spTree>
      <p:nvGrpSpPr>
        <p:cNvPr id="1" name=""/>
        <p:cNvGrpSpPr/>
        <p:nvPr/>
      </p:nvGrpSpPr>
      <p:grpSpPr>
        <a:xfrm>
          <a:off x="0" y="0"/>
          <a:ext cx="0" cy="0"/>
          <a:chOff x="0" y="0"/>
          <a:chExt cx="0" cy="0"/>
        </a:xfrm>
      </p:grpSpPr>
    </p:spTree>
    <p:extLst>
      <p:ext uri="{BB962C8B-B14F-4D97-AF65-F5344CB8AC3E}">
        <p14:creationId xmlns:p14="http://schemas.microsoft.com/office/powerpoint/2010/main" val="57136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5160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9508C4-3870-6487-034D-6C52369ED6BF}"/>
              </a:ext>
            </a:extLst>
          </p:cNvPr>
          <p:cNvSpPr>
            <a:spLocks noGrp="1"/>
          </p:cNvSpPr>
          <p:nvPr/>
        </p:nvSpPr>
        <p:spPr>
          <a:xfrm>
            <a:off x="1" y="0"/>
            <a:ext cx="12192000"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 bg1="lt1" tx1="dk1" bg2="lt2" tx2="dk2" accent1="accent1" accent2="accent2" accent3="accent3" accent4="accent4" accent5="accent5" accent6="accent6" hlink="hlink" folHlink="folHlink"/>
  <p:sldLayoutIdLst>
    <p:sldLayoutId id="2147483651" r:id="rId1"/>
    <p:sldLayoutId id="2147483653" r:id="rId2"/>
    <p:sldLayoutId id="2147483654" r:id="rId3"/>
    <p:sldLayoutId id="2147483655" r:id="rId4"/>
    <p:sldLayoutId id="2147483674" r:id="rId5"/>
    <p:sldLayoutId id="2147483675" r:id="rId6"/>
  </p:sldLayoutIdLst>
  <p:txStyles>
    <p:titleStyle>
      <a:lvl1pPr algn="l">
        <a:lnSpc>
          <a:spcPct val="90000"/>
        </a:lnSpc>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microsoft.com/office/2007/relationships/hdphoto" Target="../media/hdphoto1.wdp"/><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17.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7.pn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7.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26.png"/><Relationship Id="rId3" Type="http://schemas.openxmlformats.org/officeDocument/2006/relationships/image" Target="../media/image29.png"/><Relationship Id="rId7" Type="http://schemas.openxmlformats.org/officeDocument/2006/relationships/image" Target="../media/image20.png"/><Relationship Id="rId12"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24.png"/><Relationship Id="rId5" Type="http://schemas.openxmlformats.org/officeDocument/2006/relationships/image" Target="../media/image31.png"/><Relationship Id="rId15" Type="http://schemas.openxmlformats.org/officeDocument/2006/relationships/image" Target="../media/image28.png"/><Relationship Id="rId10" Type="http://schemas.openxmlformats.org/officeDocument/2006/relationships/image" Target="../media/image34.png"/><Relationship Id="rId4" Type="http://schemas.openxmlformats.org/officeDocument/2006/relationships/image" Target="../media/image30.png"/><Relationship Id="rId9" Type="http://schemas.openxmlformats.org/officeDocument/2006/relationships/image" Target="../media/image22.png"/><Relationship Id="rId1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Hero Millennium"/>
          <p:cNvPicPr>
            <a:picLocks noChangeAspect="1"/>
          </p:cNvPicPr>
          <p:nvPr/>
        </p:nvPicPr>
        <p:blipFill>
          <a:blip r:embed="rId3"/>
          <a:srcRect l="1675" t="3197" r="3195" b="1675"/>
          <a:stretch>
            <a:fillRect/>
          </a:stretch>
        </p:blipFill>
        <p:spPr>
          <a:xfrm>
            <a:off x="0" y="-1"/>
            <a:ext cx="12192000" cy="6858001"/>
          </a:xfrm>
          <a:prstGeom prst="rect">
            <a:avLst/>
          </a:prstGeom>
        </p:spPr>
      </p:pic>
      <p:pic>
        <p:nvPicPr>
          <p:cNvPr id="28" name="ALGAM Enterprise logo"/>
          <p:cNvPicPr>
            <a:picLocks noChangeAspect="1"/>
          </p:cNvPicPr>
          <p:nvPr/>
        </p:nvPicPr>
        <p:blipFill>
          <a:blip r:embed="rId4"/>
          <a:stretch>
            <a:fillRect/>
          </a:stretch>
        </p:blipFill>
        <p:spPr>
          <a:xfrm>
            <a:off x="8786722" y="509778"/>
            <a:ext cx="2835302" cy="374904"/>
          </a:xfrm>
          <a:prstGeom prst="rect">
            <a:avLst/>
          </a:prstGeom>
        </p:spPr>
      </p:pic>
      <p:sp>
        <p:nvSpPr>
          <p:cNvPr id="12" name="Millennium leader">
            <a:extLst>
              <a:ext uri="{FF2B5EF4-FFF2-40B4-BE49-F238E27FC236}">
                <a16:creationId xmlns:a16="http://schemas.microsoft.com/office/drawing/2014/main" id="{95576811-7A40-4D51-8C00-E7852D972691}"/>
              </a:ext>
            </a:extLst>
          </p:cNvPr>
          <p:cNvSpPr>
            <a:spLocks noGrp="1"/>
          </p:cNvSpPr>
          <p:nvPr/>
        </p:nvSpPr>
        <p:spPr>
          <a:xfrm>
            <a:off x="8963025" y="3106582"/>
            <a:ext cx="1616029" cy="848129"/>
          </a:xfrm>
          <a:prstGeom prst="line">
            <a:avLst/>
          </a:prstGeom>
          <a:noFill/>
          <a:ln w="10954">
            <a:solidFill>
              <a:srgbClr val="FFFFFF">
                <a:alpha val="52000"/>
              </a:srgbClr>
            </a:solidFill>
            <a:prstDash val="solid"/>
          </a:ln>
        </p:spPr>
        <p:txBody>
          <a:bodyPr/>
          <a:lstStyle/>
          <a:p>
            <a:endParaRPr lang="en-US" noProof="1"/>
          </a:p>
        </p:txBody>
      </p:sp>
      <p:sp>
        <p:nvSpPr>
          <p:cNvPr id="14" name="Millennium roofline anchor ring">
            <a:extLst>
              <a:ext uri="{FF2B5EF4-FFF2-40B4-BE49-F238E27FC236}">
                <a16:creationId xmlns:a16="http://schemas.microsoft.com/office/drawing/2014/main" id="{13CA263C-0F64-417A-B832-E1EFFF4C14B0}"/>
              </a:ext>
            </a:extLst>
          </p:cNvPr>
          <p:cNvSpPr>
            <a:spLocks noGrp="1"/>
          </p:cNvSpPr>
          <p:nvPr/>
        </p:nvSpPr>
        <p:spPr>
          <a:xfrm>
            <a:off x="8880540" y="3014081"/>
            <a:ext cx="161925" cy="161925"/>
          </a:xfrm>
          <a:prstGeom prst="ellipse">
            <a:avLst/>
          </a:prstGeom>
          <a:solidFill>
            <a:srgbClr val="0D2648">
              <a:alpha val="28000"/>
            </a:srgbClr>
          </a:solidFill>
          <a:ln w="14288">
            <a:solidFill>
              <a:srgbClr val="49E3FF"/>
            </a:solidFill>
            <a:prstDash val="solid"/>
          </a:ln>
        </p:spPr>
        <p:txBody>
          <a:bodyPr/>
          <a:lstStyle/>
          <a:p>
            <a:endParaRPr lang="en-US" noProof="1"/>
          </a:p>
        </p:txBody>
      </p:sp>
      <p:sp>
        <p:nvSpPr>
          <p:cNvPr id="15" name="Millennium roofline anchor point">
            <a:extLst>
              <a:ext uri="{FF2B5EF4-FFF2-40B4-BE49-F238E27FC236}">
                <a16:creationId xmlns:a16="http://schemas.microsoft.com/office/drawing/2014/main" id="{20584942-E2BE-456E-B294-8536DC335AE5}"/>
              </a:ext>
            </a:extLst>
          </p:cNvPr>
          <p:cNvSpPr>
            <a:spLocks noGrp="1"/>
          </p:cNvSpPr>
          <p:nvPr/>
        </p:nvSpPr>
        <p:spPr>
          <a:xfrm>
            <a:off x="8935308" y="3068849"/>
            <a:ext cx="52388" cy="52388"/>
          </a:xfrm>
          <a:prstGeom prst="ellipse">
            <a:avLst/>
          </a:prstGeom>
          <a:solidFill>
            <a:srgbClr val="FFFFFF"/>
          </a:solidFill>
          <a:ln w="9525">
            <a:solidFill>
              <a:srgbClr val="49E3FF"/>
            </a:solidFill>
            <a:prstDash val="solid"/>
          </a:ln>
        </p:spPr>
        <p:txBody>
          <a:bodyPr/>
          <a:lstStyle/>
          <a:p>
            <a:endParaRPr lang="en-US" noProof="1"/>
          </a:p>
        </p:txBody>
      </p:sp>
      <p:sp>
        <p:nvSpPr>
          <p:cNvPr id="19" name="Co-branding divider">
            <a:extLst>
              <a:ext uri="{FF2B5EF4-FFF2-40B4-BE49-F238E27FC236}">
                <a16:creationId xmlns:a16="http://schemas.microsoft.com/office/drawing/2014/main" id="{58CD044A-250E-4EED-8EE3-4CE612A0BE33}"/>
              </a:ext>
            </a:extLst>
          </p:cNvPr>
          <p:cNvSpPr>
            <a:spLocks noGrp="1"/>
          </p:cNvSpPr>
          <p:nvPr/>
        </p:nvSpPr>
        <p:spPr>
          <a:xfrm>
            <a:off x="8786813" y="1009650"/>
            <a:ext cx="2833688" cy="0"/>
          </a:xfrm>
          <a:prstGeom prst="line">
            <a:avLst/>
          </a:prstGeom>
          <a:noFill/>
          <a:ln w="7620">
            <a:solidFill>
              <a:srgbClr val="FFFFFF">
                <a:alpha val="28000"/>
              </a:srgbClr>
            </a:solidFill>
            <a:prstDash val="solid"/>
          </a:ln>
        </p:spPr>
        <p:txBody>
          <a:bodyPr/>
          <a:lstStyle/>
          <a:p>
            <a:endParaRPr lang="en-US" noProof="1"/>
          </a:p>
        </p:txBody>
      </p:sp>
      <p:sp>
        <p:nvSpPr>
          <p:cNvPr id="20" name="French flag stripe 1">
            <a:extLst>
              <a:ext uri="{FF2B5EF4-FFF2-40B4-BE49-F238E27FC236}">
                <a16:creationId xmlns:a16="http://schemas.microsoft.com/office/drawing/2014/main" id="{8D83D708-78C9-4C8B-BD18-3751C42A5F4F}"/>
              </a:ext>
            </a:extLst>
          </p:cNvPr>
          <p:cNvSpPr>
            <a:spLocks noGrp="1"/>
          </p:cNvSpPr>
          <p:nvPr/>
        </p:nvSpPr>
        <p:spPr>
          <a:xfrm>
            <a:off x="8786813" y="1147763"/>
            <a:ext cx="76200" cy="142875"/>
          </a:xfrm>
          <a:prstGeom prst="rect">
            <a:avLst/>
          </a:prstGeom>
          <a:solidFill>
            <a:srgbClr val="0055A4"/>
          </a:solidFill>
          <a:ln w="0">
            <a:noFill/>
            <a:prstDash val="solid"/>
          </a:ln>
        </p:spPr>
        <p:txBody>
          <a:bodyPr/>
          <a:lstStyle/>
          <a:p>
            <a:endParaRPr lang="en-US" noProof="1"/>
          </a:p>
        </p:txBody>
      </p:sp>
      <p:sp>
        <p:nvSpPr>
          <p:cNvPr id="21" name="French flag stripe 2">
            <a:extLst>
              <a:ext uri="{FF2B5EF4-FFF2-40B4-BE49-F238E27FC236}">
                <a16:creationId xmlns:a16="http://schemas.microsoft.com/office/drawing/2014/main" id="{5A652270-C7A0-4F83-B945-1B9A6C0FCF1C}"/>
              </a:ext>
            </a:extLst>
          </p:cNvPr>
          <p:cNvSpPr>
            <a:spLocks noGrp="1"/>
          </p:cNvSpPr>
          <p:nvPr/>
        </p:nvSpPr>
        <p:spPr>
          <a:xfrm>
            <a:off x="8863013" y="1147763"/>
            <a:ext cx="76200" cy="142875"/>
          </a:xfrm>
          <a:prstGeom prst="rect">
            <a:avLst/>
          </a:prstGeom>
          <a:solidFill>
            <a:srgbClr val="FFFFFF"/>
          </a:solidFill>
          <a:ln w="0">
            <a:noFill/>
            <a:prstDash val="solid"/>
          </a:ln>
        </p:spPr>
        <p:txBody>
          <a:bodyPr/>
          <a:lstStyle/>
          <a:p>
            <a:endParaRPr lang="en-US" noProof="1"/>
          </a:p>
        </p:txBody>
      </p:sp>
      <p:sp>
        <p:nvSpPr>
          <p:cNvPr id="3" name="Rounded Rectangle 4">
            <a:extLst>
              <a:ext uri="{FF2B5EF4-FFF2-40B4-BE49-F238E27FC236}">
                <a16:creationId xmlns:a16="http://schemas.microsoft.com/office/drawing/2014/main" id="{58490C23-ACD7-F493-D963-21CDED1F9D44}"/>
              </a:ext>
            </a:extLst>
          </p:cNvPr>
          <p:cNvSpPr/>
          <p:nvPr/>
        </p:nvSpPr>
        <p:spPr>
          <a:xfrm>
            <a:off x="9276016" y="4266440"/>
            <a:ext cx="2122881" cy="830756"/>
          </a:xfrm>
          <a:prstGeom prst="roundRect">
            <a:avLst>
              <a:gd name="adj" fmla="val 4500"/>
            </a:avLst>
          </a:prstGeom>
          <a:solidFill>
            <a:srgbClr val="17325A">
              <a:alpha val="54000"/>
            </a:srgbClr>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2" name="French flag stripe 3">
            <a:extLst>
              <a:ext uri="{FF2B5EF4-FFF2-40B4-BE49-F238E27FC236}">
                <a16:creationId xmlns:a16="http://schemas.microsoft.com/office/drawing/2014/main" id="{DC84BDD8-9162-4F1B-A795-7A81920D6A80}"/>
              </a:ext>
            </a:extLst>
          </p:cNvPr>
          <p:cNvSpPr>
            <a:spLocks noGrp="1"/>
          </p:cNvSpPr>
          <p:nvPr/>
        </p:nvSpPr>
        <p:spPr>
          <a:xfrm>
            <a:off x="8939213" y="1147763"/>
            <a:ext cx="76200" cy="142875"/>
          </a:xfrm>
          <a:prstGeom prst="rect">
            <a:avLst/>
          </a:prstGeom>
          <a:solidFill>
            <a:srgbClr val="EF4135"/>
          </a:solidFill>
          <a:ln w="0">
            <a:noFill/>
            <a:prstDash val="solid"/>
          </a:ln>
        </p:spPr>
        <p:txBody>
          <a:bodyPr/>
          <a:lstStyle/>
          <a:p>
            <a:endParaRPr lang="en-US" noProof="1"/>
          </a:p>
        </p:txBody>
      </p:sp>
      <p:sp>
        <p:nvSpPr>
          <p:cNvPr id="23" name="French flag outline">
            <a:extLst>
              <a:ext uri="{FF2B5EF4-FFF2-40B4-BE49-F238E27FC236}">
                <a16:creationId xmlns:a16="http://schemas.microsoft.com/office/drawing/2014/main" id="{CC7CEB6C-4E1F-4F8A-A46D-E839D77E6759}"/>
              </a:ext>
            </a:extLst>
          </p:cNvPr>
          <p:cNvSpPr>
            <a:spLocks noGrp="1"/>
          </p:cNvSpPr>
          <p:nvPr/>
        </p:nvSpPr>
        <p:spPr>
          <a:xfrm>
            <a:off x="8786813" y="1147763"/>
            <a:ext cx="228600" cy="142875"/>
          </a:xfrm>
          <a:prstGeom prst="rect">
            <a:avLst/>
          </a:prstGeom>
          <a:noFill/>
          <a:ln w="5715">
            <a:solidFill>
              <a:srgbClr val="FFFFFF">
                <a:alpha val="70000"/>
              </a:srgbClr>
            </a:solidFill>
            <a:prstDash val="solid"/>
          </a:ln>
        </p:spPr>
        <p:txBody>
          <a:bodyPr/>
          <a:lstStyle/>
          <a:p>
            <a:endParaRPr lang="en-US" noProof="1"/>
          </a:p>
        </p:txBody>
      </p:sp>
      <p:sp>
        <p:nvSpPr>
          <p:cNvPr id="24" name="French reseller network label">
            <a:extLst>
              <a:ext uri="{FF2B5EF4-FFF2-40B4-BE49-F238E27FC236}">
                <a16:creationId xmlns:a16="http://schemas.microsoft.com/office/drawing/2014/main" id="{D96312E2-458D-453F-8FEA-7BD543D615B1}"/>
              </a:ext>
            </a:extLst>
          </p:cNvPr>
          <p:cNvSpPr>
            <a:spLocks noGrp="1"/>
          </p:cNvSpPr>
          <p:nvPr/>
        </p:nvSpPr>
        <p:spPr>
          <a:xfrm>
            <a:off x="9115425" y="1109663"/>
            <a:ext cx="1066800" cy="219075"/>
          </a:xfrm>
          <a:prstGeom prst="rect">
            <a:avLst/>
          </a:prstGeom>
          <a:noFill/>
          <a:ln w="0">
            <a:noFill/>
            <a:prstDash val="solid"/>
          </a:ln>
        </p:spPr>
        <p:txBody>
          <a:bodyPr wrap="none" lIns="0" tIns="0" rIns="0" bIns="0" anchor="ctr">
            <a:normAutofit/>
          </a:bodyPr>
          <a:lstStyle/>
          <a:p>
            <a:pPr algn="l">
              <a:lnSpc>
                <a:spcPct val="100000"/>
              </a:lnSpc>
              <a:buNone/>
              <a:defRPr sz="930" b="1">
                <a:solidFill>
                  <a:srgbClr val="FFFFFF">
                    <a:alpha val="88000"/>
                  </a:srgbClr>
                </a:solidFill>
                <a:latin typeface="Nunito Sans Black"/>
                <a:ea typeface="Nunito Sans Black"/>
                <a:cs typeface="Nunito Sans Black"/>
              </a:defRPr>
            </a:pPr>
            <a:r>
              <a:rPr lang="en-US" sz="930" b="1" noProof="1">
                <a:solidFill>
                  <a:srgbClr val="FFFFFF">
                    <a:alpha val="88000"/>
                  </a:srgbClr>
                </a:solidFill>
                <a:latin typeface="Nunito Sans Black"/>
                <a:ea typeface="Nunito Sans Black"/>
                <a:cs typeface="Nunito Sans Black"/>
              </a:rPr>
              <a:t>RESEAU FRANCE</a:t>
            </a:r>
          </a:p>
        </p:txBody>
      </p:sp>
      <p:sp>
        <p:nvSpPr>
          <p:cNvPr id="25" name="SpinetiX ALGAM vertical divider">
            <a:extLst>
              <a:ext uri="{FF2B5EF4-FFF2-40B4-BE49-F238E27FC236}">
                <a16:creationId xmlns:a16="http://schemas.microsoft.com/office/drawing/2014/main" id="{1F3F1A23-7528-4A16-8220-4AD9EC09FC65}"/>
              </a:ext>
            </a:extLst>
          </p:cNvPr>
          <p:cNvSpPr>
            <a:spLocks noGrp="1"/>
          </p:cNvSpPr>
          <p:nvPr/>
        </p:nvSpPr>
        <p:spPr>
          <a:xfrm>
            <a:off x="10267950" y="1100138"/>
            <a:ext cx="0" cy="228600"/>
          </a:xfrm>
          <a:prstGeom prst="line">
            <a:avLst/>
          </a:prstGeom>
          <a:noFill/>
          <a:ln w="9525">
            <a:solidFill>
              <a:srgbClr val="49E3FF">
                <a:alpha val="72000"/>
              </a:srgbClr>
            </a:solidFill>
            <a:prstDash val="solid"/>
          </a:ln>
        </p:spPr>
        <p:txBody>
          <a:bodyPr/>
          <a:lstStyle/>
          <a:p>
            <a:endParaRPr lang="en-US" noProof="1"/>
          </a:p>
        </p:txBody>
      </p:sp>
      <p:pic>
        <p:nvPicPr>
          <p:cNvPr id="11" name="Picture 2" descr="Flag of Switzerland - Wikipedia">
            <a:extLst>
              <a:ext uri="{FF2B5EF4-FFF2-40B4-BE49-F238E27FC236}">
                <a16:creationId xmlns:a16="http://schemas.microsoft.com/office/drawing/2014/main" id="{A4998409-CEF4-5809-1F59-4812024D29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39475" y="4817351"/>
            <a:ext cx="132830" cy="125595"/>
          </a:xfrm>
          <a:prstGeom prst="rect">
            <a:avLst/>
          </a:prstGeom>
          <a:noFill/>
          <a:extLst>
            <a:ext uri="{909E8E84-426E-40DD-AFC4-6F175D3DCCD1}">
              <a14:hiddenFill xmlns:a14="http://schemas.microsoft.com/office/drawing/2010/main">
                <a:solidFill>
                  <a:srgbClr val="FFFFFF"/>
                </a:solidFill>
              </a14:hiddenFill>
            </a:ext>
          </a:extLst>
        </p:spPr>
      </p:pic>
      <p:sp>
        <p:nvSpPr>
          <p:cNvPr id="13" name="Millennium leader terminal">
            <a:extLst>
              <a:ext uri="{FF2B5EF4-FFF2-40B4-BE49-F238E27FC236}">
                <a16:creationId xmlns:a16="http://schemas.microsoft.com/office/drawing/2014/main" id="{B95C99BC-4BEC-45A3-9710-5A44B984C413}"/>
              </a:ext>
            </a:extLst>
          </p:cNvPr>
          <p:cNvSpPr>
            <a:spLocks noGrp="1"/>
          </p:cNvSpPr>
          <p:nvPr/>
        </p:nvSpPr>
        <p:spPr>
          <a:xfrm>
            <a:off x="10576546" y="3954711"/>
            <a:ext cx="2507" cy="311729"/>
          </a:xfrm>
          <a:prstGeom prst="line">
            <a:avLst/>
          </a:prstGeom>
          <a:noFill/>
          <a:ln w="20003">
            <a:solidFill>
              <a:srgbClr val="49E3FF"/>
            </a:solidFill>
            <a:prstDash val="solid"/>
          </a:ln>
        </p:spPr>
        <p:txBody>
          <a:bodyPr/>
          <a:lstStyle/>
          <a:p>
            <a:endParaRPr lang="en-US" noProof="1"/>
          </a:p>
        </p:txBody>
      </p:sp>
      <p:sp>
        <p:nvSpPr>
          <p:cNvPr id="16" name="Millennium annotation eyebrow">
            <a:extLst>
              <a:ext uri="{FF2B5EF4-FFF2-40B4-BE49-F238E27FC236}">
                <a16:creationId xmlns:a16="http://schemas.microsoft.com/office/drawing/2014/main" id="{74568AD8-23E1-4EDA-A99D-1714ED10BAD6}"/>
              </a:ext>
            </a:extLst>
          </p:cNvPr>
          <p:cNvSpPr>
            <a:spLocks noGrp="1"/>
          </p:cNvSpPr>
          <p:nvPr/>
        </p:nvSpPr>
        <p:spPr>
          <a:xfrm>
            <a:off x="9398127" y="4381991"/>
            <a:ext cx="1714500" cy="152400"/>
          </a:xfrm>
          <a:prstGeom prst="rect">
            <a:avLst/>
          </a:prstGeom>
          <a:noFill/>
          <a:ln w="0">
            <a:noFill/>
            <a:prstDash val="solid"/>
          </a:ln>
        </p:spPr>
        <p:txBody>
          <a:bodyPr wrap="none" lIns="0" tIns="0" rIns="0" bIns="0" anchor="ctr">
            <a:normAutofit/>
          </a:bodyPr>
          <a:lstStyle/>
          <a:p>
            <a:pPr algn="l">
              <a:lnSpc>
                <a:spcPct val="100000"/>
              </a:lnSpc>
              <a:buNone/>
              <a:defRPr sz="810" b="1">
                <a:solidFill>
                  <a:srgbClr val="49E3FF"/>
                </a:solidFill>
                <a:latin typeface="Nunito Sans Black"/>
                <a:ea typeface="Nunito Sans Black"/>
                <a:cs typeface="Nunito Sans Black"/>
              </a:defRPr>
            </a:pPr>
            <a:r>
              <a:rPr lang="en-US" sz="810" b="1" noProof="1">
                <a:solidFill>
                  <a:srgbClr val="49E3FF"/>
                </a:solidFill>
                <a:latin typeface="Nunito Sans Black"/>
                <a:ea typeface="Nunito Sans Black"/>
                <a:cs typeface="Nunito Sans Black"/>
              </a:rPr>
              <a:t>SITE REFERENCE &amp; SIEGE SPINETIX</a:t>
            </a:r>
          </a:p>
        </p:txBody>
      </p:sp>
      <p:sp>
        <p:nvSpPr>
          <p:cNvPr id="17" name="Millennium annotation title">
            <a:extLst>
              <a:ext uri="{FF2B5EF4-FFF2-40B4-BE49-F238E27FC236}">
                <a16:creationId xmlns:a16="http://schemas.microsoft.com/office/drawing/2014/main" id="{4B369BE3-E324-4446-A59C-1D37D87D8C05}"/>
              </a:ext>
            </a:extLst>
          </p:cNvPr>
          <p:cNvSpPr>
            <a:spLocks noGrp="1"/>
          </p:cNvSpPr>
          <p:nvPr/>
        </p:nvSpPr>
        <p:spPr>
          <a:xfrm>
            <a:off x="9398127" y="4524866"/>
            <a:ext cx="1714500" cy="257175"/>
          </a:xfrm>
          <a:prstGeom prst="rect">
            <a:avLst/>
          </a:prstGeom>
          <a:noFill/>
          <a:ln w="0">
            <a:noFill/>
            <a:prstDash val="solid"/>
          </a:ln>
        </p:spPr>
        <p:txBody>
          <a:bodyPr wrap="none" lIns="0" tIns="0" rIns="0" bIns="0" anchor="ctr">
            <a:normAutofit/>
          </a:bodyPr>
          <a:lstStyle/>
          <a:p>
            <a:pPr algn="l">
              <a:lnSpc>
                <a:spcPct val="100000"/>
              </a:lnSpc>
              <a:buNone/>
              <a:defRPr sz="1613" b="1">
                <a:solidFill>
                  <a:srgbClr val="FFFFFF"/>
                </a:solidFill>
                <a:latin typeface="Nunito Sans Black"/>
                <a:ea typeface="Nunito Sans Black"/>
                <a:cs typeface="Nunito Sans Black"/>
              </a:defRPr>
            </a:pPr>
            <a:r>
              <a:rPr lang="en-US" sz="1613" b="1" noProof="1">
                <a:solidFill>
                  <a:srgbClr val="FFFFFF"/>
                </a:solidFill>
                <a:latin typeface="Nunito Sans Black"/>
                <a:ea typeface="Nunito Sans Black"/>
                <a:cs typeface="Nunito Sans Black"/>
              </a:rPr>
              <a:t>MILLENNIUM</a:t>
            </a:r>
          </a:p>
        </p:txBody>
      </p:sp>
      <p:sp>
        <p:nvSpPr>
          <p:cNvPr id="18" name="Millennium annotation details">
            <a:extLst>
              <a:ext uri="{FF2B5EF4-FFF2-40B4-BE49-F238E27FC236}">
                <a16:creationId xmlns:a16="http://schemas.microsoft.com/office/drawing/2014/main" id="{2A02BF50-DCC4-4728-A3F4-F8D35797B535}"/>
              </a:ext>
            </a:extLst>
          </p:cNvPr>
          <p:cNvSpPr>
            <a:spLocks noGrp="1"/>
          </p:cNvSpPr>
          <p:nvPr/>
        </p:nvSpPr>
        <p:spPr>
          <a:xfrm>
            <a:off x="9398127" y="4810616"/>
            <a:ext cx="1714500" cy="171450"/>
          </a:xfrm>
          <a:prstGeom prst="rect">
            <a:avLst/>
          </a:prstGeom>
          <a:noFill/>
          <a:ln w="0">
            <a:noFill/>
            <a:prstDash val="solid"/>
          </a:ln>
        </p:spPr>
        <p:txBody>
          <a:bodyPr wrap="none" lIns="0" tIns="0" rIns="0" bIns="0" anchor="ctr">
            <a:normAutofit/>
          </a:bodyPr>
          <a:lstStyle/>
          <a:p>
            <a:pPr algn="l">
              <a:lnSpc>
                <a:spcPct val="100000"/>
              </a:lnSpc>
              <a:buNone/>
              <a:defRPr sz="960" b="0">
                <a:solidFill>
                  <a:srgbClr val="AFC7E8"/>
                </a:solidFill>
                <a:latin typeface="Nunito Sans"/>
                <a:ea typeface="Nunito Sans"/>
                <a:cs typeface="Nunito Sans"/>
              </a:defRPr>
            </a:pPr>
            <a:r>
              <a:rPr lang="en-US" sz="960" b="0" noProof="1">
                <a:solidFill>
                  <a:srgbClr val="AFC7E8"/>
                </a:solidFill>
                <a:latin typeface="Nunito Sans"/>
                <a:ea typeface="Nunito Sans"/>
                <a:cs typeface="Nunito Sans"/>
              </a:rPr>
              <a:t>LAUSANNE · 180 ECRANS</a:t>
            </a:r>
          </a:p>
        </p:txBody>
      </p:sp>
      <p:sp>
        <p:nvSpPr>
          <p:cNvPr id="30" name="Title">
            <a:extLst>
              <a:ext uri="{FF2B5EF4-FFF2-40B4-BE49-F238E27FC236}">
                <a16:creationId xmlns:a16="http://schemas.microsoft.com/office/drawing/2014/main" id="{19DFD46F-59D1-04C4-A400-8802849AA56B}"/>
              </a:ext>
            </a:extLst>
          </p:cNvPr>
          <p:cNvSpPr txBox="1"/>
          <p:nvPr/>
        </p:nvSpPr>
        <p:spPr>
          <a:xfrm>
            <a:off x="667512" y="4970885"/>
            <a:ext cx="9784080" cy="611706"/>
          </a:xfrm>
          <a:prstGeom prst="rect">
            <a:avLst/>
          </a:prstGeom>
          <a:noFill/>
        </p:spPr>
        <p:txBody>
          <a:bodyPr wrap="square" lIns="0" tIns="0" rIns="0" bIns="0" anchor="t">
            <a:spAutoFit/>
          </a:bodyPr>
          <a:lstStyle/>
          <a:p>
            <a:pPr algn="l">
              <a:lnSpc>
                <a:spcPts val="4202"/>
              </a:lnSpc>
            </a:pPr>
            <a:r>
              <a:rPr lang="en-US" sz="5400" b="1" noProof="1">
                <a:solidFill>
                  <a:srgbClr val="FFFFFF"/>
                </a:solidFill>
                <a:latin typeface="Nunito Sans Black"/>
              </a:rPr>
              <a:t>SECTEURS CLES</a:t>
            </a:r>
            <a:endParaRPr lang="en-US" sz="5400" b="1" i="0" noProof="1">
              <a:solidFill>
                <a:srgbClr val="FFFFFF"/>
              </a:solidFill>
              <a:latin typeface="Nunito Sans Black"/>
            </a:endParaRPr>
          </a:p>
        </p:txBody>
      </p:sp>
      <p:sp>
        <p:nvSpPr>
          <p:cNvPr id="31" name="Subtitle">
            <a:extLst>
              <a:ext uri="{FF2B5EF4-FFF2-40B4-BE49-F238E27FC236}">
                <a16:creationId xmlns:a16="http://schemas.microsoft.com/office/drawing/2014/main" id="{ACF0A4C6-B799-A477-711B-64724C5BBC18}"/>
              </a:ext>
            </a:extLst>
          </p:cNvPr>
          <p:cNvSpPr txBox="1"/>
          <p:nvPr/>
        </p:nvSpPr>
        <p:spPr>
          <a:xfrm>
            <a:off x="667511" y="5708975"/>
            <a:ext cx="10200785" cy="615553"/>
          </a:xfrm>
          <a:prstGeom prst="rect">
            <a:avLst/>
          </a:prstGeom>
          <a:noFill/>
        </p:spPr>
        <p:txBody>
          <a:bodyPr wrap="square" lIns="0" tIns="0" rIns="0" bIns="0" anchor="t">
            <a:spAutoFit/>
          </a:bodyPr>
          <a:lstStyle/>
          <a:p>
            <a:pPr>
              <a:defRPr sz="1425" b="0" i="0">
                <a:solidFill>
                  <a:srgbClr val="EAF2F8"/>
                </a:solidFill>
                <a:latin typeface="Nunito Sans"/>
                <a:ea typeface="Nunito Sans"/>
                <a:cs typeface="Nunito Sans"/>
              </a:defRPr>
            </a:pPr>
            <a:r>
              <a:rPr lang="en-US" sz="2000" noProof="1">
                <a:solidFill>
                  <a:srgbClr val="EAF2F8"/>
                </a:solidFill>
                <a:latin typeface="Nunito Sans"/>
                <a:ea typeface="Nunito Sans"/>
                <a:cs typeface="Nunito Sans"/>
              </a:rPr>
              <a:t>Là où l’affichage dynamique crée de la valeur et fait la différence.</a:t>
            </a:r>
            <a:br>
              <a:rPr lang="en-US" sz="2000" noProof="1">
                <a:solidFill>
                  <a:srgbClr val="EAF2F8"/>
                </a:solidFill>
                <a:latin typeface="Nunito Sans"/>
                <a:ea typeface="Nunito Sans"/>
                <a:cs typeface="Nunito Sans"/>
              </a:rPr>
            </a:br>
            <a:endParaRPr lang="en-US" sz="2000" noProof="1">
              <a:solidFill>
                <a:srgbClr val="EAF2F8"/>
              </a:solidFill>
              <a:latin typeface="Nunito Sans"/>
              <a:ea typeface="Nunito Sans"/>
              <a:cs typeface="Nunito Sans"/>
            </a:endParaRPr>
          </a:p>
        </p:txBody>
      </p:sp>
      <p:pic>
        <p:nvPicPr>
          <p:cNvPr id="4" name="Picture 3">
            <a:extLst>
              <a:ext uri="{FF2B5EF4-FFF2-40B4-BE49-F238E27FC236}">
                <a16:creationId xmlns:a16="http://schemas.microsoft.com/office/drawing/2014/main" id="{58C5EA6D-8C1C-2963-D104-7F33745E10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05534" y="1109393"/>
            <a:ext cx="1127016" cy="479734"/>
          </a:xfrm>
          <a:prstGeom prst="rect">
            <a:avLst/>
          </a:prstGeom>
        </p:spPr>
      </p:pic>
    </p:spTree>
    <p:extLst>
      <p:ext uri="{BB962C8B-B14F-4D97-AF65-F5344CB8AC3E}">
        <p14:creationId xmlns:p14="http://schemas.microsoft.com/office/powerpoint/2010/main" val="2215631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3563108-FBF9-F2B8-B0E2-F65B3E9420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descr="i_corp.png"/>
          <p:cNvPicPr>
            <a:picLocks noChangeAspect="1"/>
          </p:cNvPicPr>
          <p:nvPr/>
        </p:nvPicPr>
        <p:blipFill>
          <a:blip r:embed="rId4"/>
          <a:stretch>
            <a:fillRect/>
          </a:stretch>
        </p:blipFill>
        <p:spPr>
          <a:xfrm>
            <a:off x="1297384" y="1597914"/>
            <a:ext cx="575089" cy="457200"/>
          </a:xfrm>
          <a:prstGeom prst="rect">
            <a:avLst/>
          </a:prstGeom>
        </p:spPr>
      </p:pic>
      <p:sp>
        <p:nvSpPr>
          <p:cNvPr id="6" name="TextBox 5"/>
          <p:cNvSpPr txBox="1"/>
          <p:nvPr/>
        </p:nvSpPr>
        <p:spPr>
          <a:xfrm>
            <a:off x="566928" y="2333364"/>
            <a:ext cx="2036003" cy="211596"/>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Entreprises</a:t>
            </a:r>
          </a:p>
        </p:txBody>
      </p:sp>
      <p:pic>
        <p:nvPicPr>
          <p:cNvPr id="8" name="Picture 7" descr="i_event.png"/>
          <p:cNvPicPr>
            <a:picLocks noChangeAspect="1"/>
          </p:cNvPicPr>
          <p:nvPr/>
        </p:nvPicPr>
        <p:blipFill>
          <a:blip r:embed="rId5"/>
          <a:stretch>
            <a:fillRect/>
          </a:stretch>
        </p:blipFill>
        <p:spPr>
          <a:xfrm>
            <a:off x="3553162" y="1597914"/>
            <a:ext cx="574452" cy="457200"/>
          </a:xfrm>
          <a:prstGeom prst="rect">
            <a:avLst/>
          </a:prstGeom>
        </p:spPr>
      </p:pic>
      <p:sp>
        <p:nvSpPr>
          <p:cNvPr id="9" name="TextBox 8"/>
          <p:cNvSpPr txBox="1"/>
          <p:nvPr/>
        </p:nvSpPr>
        <p:spPr>
          <a:xfrm>
            <a:off x="2822387" y="2224360"/>
            <a:ext cx="2036003" cy="429605"/>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Grands lieux événementiels</a:t>
            </a:r>
          </a:p>
        </p:txBody>
      </p:sp>
      <p:pic>
        <p:nvPicPr>
          <p:cNvPr id="11" name="Picture 10" descr="i_retail.png"/>
          <p:cNvPicPr>
            <a:picLocks noChangeAspect="1"/>
          </p:cNvPicPr>
          <p:nvPr/>
        </p:nvPicPr>
        <p:blipFill>
          <a:blip r:embed="rId6"/>
          <a:stretch>
            <a:fillRect/>
          </a:stretch>
        </p:blipFill>
        <p:spPr>
          <a:xfrm>
            <a:off x="5808416" y="1597914"/>
            <a:ext cx="574861" cy="457200"/>
          </a:xfrm>
          <a:prstGeom prst="rect">
            <a:avLst/>
          </a:prstGeom>
        </p:spPr>
      </p:pic>
      <p:sp>
        <p:nvSpPr>
          <p:cNvPr id="12" name="TextBox 11"/>
          <p:cNvSpPr txBox="1"/>
          <p:nvPr/>
        </p:nvSpPr>
        <p:spPr>
          <a:xfrm>
            <a:off x="5077846" y="2333364"/>
            <a:ext cx="2036003" cy="211596"/>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Commerce de luxe</a:t>
            </a:r>
          </a:p>
        </p:txBody>
      </p:sp>
      <p:pic>
        <p:nvPicPr>
          <p:cNvPr id="13" name="Points de vente &amp; Luxe" descr="m12_retail.png"/>
          <p:cNvPicPr>
            <a:picLocks noChangeAspect="1"/>
          </p:cNvPicPr>
          <p:nvPr/>
        </p:nvPicPr>
        <p:blipFill>
          <a:blip r:embed="rId7"/>
          <a:stretch>
            <a:fillRect/>
          </a:stretch>
        </p:blipFill>
        <p:spPr>
          <a:xfrm>
            <a:off x="5077846" y="2996184"/>
            <a:ext cx="2036003" cy="3072384"/>
          </a:xfrm>
          <a:prstGeom prst="rect">
            <a:avLst/>
          </a:prstGeom>
        </p:spPr>
      </p:pic>
      <p:pic>
        <p:nvPicPr>
          <p:cNvPr id="14" name="Picture 13" descr="i_indus.png"/>
          <p:cNvPicPr>
            <a:picLocks noChangeAspect="1"/>
          </p:cNvPicPr>
          <p:nvPr/>
        </p:nvPicPr>
        <p:blipFill>
          <a:blip r:embed="rId8"/>
          <a:stretch>
            <a:fillRect/>
          </a:stretch>
        </p:blipFill>
        <p:spPr>
          <a:xfrm>
            <a:off x="8064039" y="1597914"/>
            <a:ext cx="574534" cy="457200"/>
          </a:xfrm>
          <a:prstGeom prst="rect">
            <a:avLst/>
          </a:prstGeom>
        </p:spPr>
      </p:pic>
      <p:sp>
        <p:nvSpPr>
          <p:cNvPr id="15" name="TextBox 14"/>
          <p:cNvSpPr txBox="1"/>
          <p:nvPr/>
        </p:nvSpPr>
        <p:spPr>
          <a:xfrm>
            <a:off x="7333305" y="2224360"/>
            <a:ext cx="2036003" cy="429605"/>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Sites de production et industriels</a:t>
            </a:r>
          </a:p>
        </p:txBody>
      </p:sp>
      <p:pic>
        <p:nvPicPr>
          <p:cNvPr id="16" name="Sites de production &amp; Industrie" descr="m12_indus.png"/>
          <p:cNvPicPr>
            <a:picLocks noChangeAspect="1"/>
          </p:cNvPicPr>
          <p:nvPr/>
        </p:nvPicPr>
        <p:blipFill>
          <a:blip r:embed="rId9"/>
          <a:stretch>
            <a:fillRect/>
          </a:stretch>
        </p:blipFill>
        <p:spPr>
          <a:xfrm>
            <a:off x="7333305" y="2996184"/>
            <a:ext cx="2036003" cy="3072384"/>
          </a:xfrm>
          <a:prstGeom prst="rect">
            <a:avLst/>
          </a:prstGeom>
        </p:spPr>
      </p:pic>
      <p:pic>
        <p:nvPicPr>
          <p:cNvPr id="17" name="Picture 16" descr="i_public.png"/>
          <p:cNvPicPr>
            <a:picLocks noChangeAspect="1"/>
          </p:cNvPicPr>
          <p:nvPr/>
        </p:nvPicPr>
        <p:blipFill>
          <a:blip r:embed="rId10"/>
          <a:stretch>
            <a:fillRect/>
          </a:stretch>
        </p:blipFill>
        <p:spPr>
          <a:xfrm>
            <a:off x="10299960" y="1597914"/>
            <a:ext cx="613610" cy="457200"/>
          </a:xfrm>
          <a:prstGeom prst="rect">
            <a:avLst/>
          </a:prstGeom>
        </p:spPr>
      </p:pic>
      <p:sp>
        <p:nvSpPr>
          <p:cNvPr id="18" name="TextBox 17"/>
          <p:cNvSpPr txBox="1"/>
          <p:nvPr/>
        </p:nvSpPr>
        <p:spPr>
          <a:xfrm>
            <a:off x="9588764" y="2333363"/>
            <a:ext cx="2036003" cy="211596"/>
          </a:xfrm>
          <a:prstGeom prst="rect">
            <a:avLst/>
          </a:prstGeom>
          <a:noFill/>
        </p:spPr>
        <p:txBody>
          <a:bodyPr wrap="square" lIns="0" tIns="0" rIns="0" bIns="0" anchor="ctr">
            <a:spAutoFit/>
          </a:bodyPr>
          <a:lstStyle/>
          <a:p>
            <a:pPr algn="ctr">
              <a:lnSpc>
                <a:spcPts val="1680"/>
              </a:lnSpc>
            </a:pPr>
            <a:r>
              <a:rPr lang="en-US" sz="1250" b="1" i="0" noProof="1">
                <a:solidFill>
                  <a:srgbClr val="FFFFFF"/>
                </a:solidFill>
                <a:latin typeface="Nunito Sans Black"/>
              </a:rPr>
              <a:t>Secteur public</a:t>
            </a:r>
          </a:p>
        </p:txBody>
      </p:sp>
      <p:pic>
        <p:nvPicPr>
          <p:cNvPr id="19" name="Collectivités et services publics" descr="m12_public.png"/>
          <p:cNvPicPr>
            <a:picLocks noChangeAspect="1"/>
          </p:cNvPicPr>
          <p:nvPr/>
        </p:nvPicPr>
        <p:blipFill>
          <a:blip r:embed="rId11"/>
          <a:stretch>
            <a:fillRect/>
          </a:stretch>
        </p:blipFill>
        <p:spPr>
          <a:xfrm>
            <a:off x="9588764" y="2996184"/>
            <a:ext cx="2036003" cy="3072384"/>
          </a:xfrm>
          <a:prstGeom prst="rect">
            <a:avLst/>
          </a:prstGeom>
        </p:spPr>
      </p:pic>
      <p:sp>
        <p:nvSpPr>
          <p:cNvPr id="20" name="Rectangle 19">
            <a:extLst>
              <a:ext uri="{FF2B5EF4-FFF2-40B4-BE49-F238E27FC236}">
                <a16:creationId xmlns:a16="http://schemas.microsoft.com/office/drawing/2014/main" id="{D7A2AA9E-867C-7D87-E024-387357DF91A2}"/>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5 cibles sur le marché français</a:t>
            </a:r>
          </a:p>
        </p:txBody>
      </p:sp>
      <p:sp>
        <p:nvSpPr>
          <p:cNvPr id="21" name="Rectangle 20">
            <a:extLst>
              <a:ext uri="{FF2B5EF4-FFF2-40B4-BE49-F238E27FC236}">
                <a16:creationId xmlns:a16="http://schemas.microsoft.com/office/drawing/2014/main" id="{C8FD428C-E925-9975-5404-9E0C4726EEB0}"/>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pic>
        <p:nvPicPr>
          <p:cNvPr id="24" name="Picture 23">
            <a:extLst>
              <a:ext uri="{FF2B5EF4-FFF2-40B4-BE49-F238E27FC236}">
                <a16:creationId xmlns:a16="http://schemas.microsoft.com/office/drawing/2014/main" id="{99FF7FF8-5D75-D7A2-C397-E91328C15EFD}"/>
              </a:ext>
            </a:extLst>
          </p:cNvPr>
          <p:cNvPicPr>
            <a:picLocks noChangeAspect="1"/>
          </p:cNvPicPr>
          <p:nvPr/>
        </p:nvPicPr>
        <p:blipFill>
          <a:blip r:embed="rId12"/>
          <a:srcRect l="21689" t="1109" r="41158" b="15876"/>
          <a:stretch>
            <a:fillRect/>
          </a:stretch>
        </p:blipFill>
        <p:spPr>
          <a:xfrm>
            <a:off x="566928" y="2996184"/>
            <a:ext cx="2036003" cy="3072384"/>
          </a:xfrm>
          <a:prstGeom prst="roundRect">
            <a:avLst>
              <a:gd name="adj" fmla="val 3812"/>
            </a:avLst>
          </a:prstGeom>
        </p:spPr>
      </p:pic>
      <p:pic>
        <p:nvPicPr>
          <p:cNvPr id="26" name="Picture 25">
            <a:extLst>
              <a:ext uri="{FF2B5EF4-FFF2-40B4-BE49-F238E27FC236}">
                <a16:creationId xmlns:a16="http://schemas.microsoft.com/office/drawing/2014/main" id="{D17D0EEB-FC63-7AFF-64CF-F91970AB0C1B}"/>
              </a:ext>
            </a:extLst>
          </p:cNvPr>
          <p:cNvPicPr>
            <a:picLocks noChangeAspect="1"/>
          </p:cNvPicPr>
          <p:nvPr/>
        </p:nvPicPr>
        <p:blipFill>
          <a:blip r:embed="rId13"/>
          <a:srcRect l="25799" r="42078"/>
          <a:stretch>
            <a:fillRect/>
          </a:stretch>
        </p:blipFill>
        <p:spPr>
          <a:xfrm>
            <a:off x="7333305" y="2996184"/>
            <a:ext cx="2036003" cy="3116240"/>
          </a:xfrm>
          <a:prstGeom prst="roundRect">
            <a:avLst>
              <a:gd name="adj" fmla="val 1995"/>
            </a:avLst>
          </a:prstGeom>
        </p:spPr>
      </p:pic>
      <p:pic>
        <p:nvPicPr>
          <p:cNvPr id="29" name="Image 5">
            <a:extLst>
              <a:ext uri="{FF2B5EF4-FFF2-40B4-BE49-F238E27FC236}">
                <a16:creationId xmlns:a16="http://schemas.microsoft.com/office/drawing/2014/main" id="{F1F990F5-7772-46FE-273E-91AC79229958}"/>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l="7196" r="7196"/>
          <a:stretch/>
        </p:blipFill>
        <p:spPr>
          <a:xfrm>
            <a:off x="2822387" y="2996184"/>
            <a:ext cx="2036003" cy="3072384"/>
          </a:xfrm>
          <a:prstGeom prst="roundRect">
            <a:avLst>
              <a:gd name="adj" fmla="val 2097"/>
            </a:avLst>
          </a:prstGeom>
        </p:spPr>
      </p:pic>
      <p:pic>
        <p:nvPicPr>
          <p:cNvPr id="3" name="Picture 2" descr="A logo for a company">
            <a:extLst>
              <a:ext uri="{FF2B5EF4-FFF2-40B4-BE49-F238E27FC236}">
                <a16:creationId xmlns:a16="http://schemas.microsoft.com/office/drawing/2014/main" id="{D6E8A0D4-7ECE-916E-9B83-66B8435089F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B3C54-827C-C39E-0138-C8BC97B039E4}"/>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25F07571-C922-A5DF-1416-2F390423AFA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Rounded Rectangle 7">
            <a:extLst>
              <a:ext uri="{FF2B5EF4-FFF2-40B4-BE49-F238E27FC236}">
                <a16:creationId xmlns:a16="http://schemas.microsoft.com/office/drawing/2014/main" id="{BF7D0AF7-4799-2526-1EE4-00CDE69A4846}"/>
              </a:ext>
            </a:extLst>
          </p:cNvPr>
          <p:cNvSpPr/>
          <p:nvPr/>
        </p:nvSpPr>
        <p:spPr>
          <a:xfrm>
            <a:off x="3218688" y="1633728"/>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9" name="TextBox 8">
            <a:extLst>
              <a:ext uri="{FF2B5EF4-FFF2-40B4-BE49-F238E27FC236}">
                <a16:creationId xmlns:a16="http://schemas.microsoft.com/office/drawing/2014/main" id="{6D57A960-9430-ACFA-2958-0E279DA18DB4}"/>
              </a:ext>
            </a:extLst>
          </p:cNvPr>
          <p:cNvSpPr txBox="1"/>
          <p:nvPr/>
        </p:nvSpPr>
        <p:spPr>
          <a:xfrm>
            <a:off x="3511296" y="2174756"/>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SIMPLICITE D’ARYA</a:t>
            </a:r>
          </a:p>
        </p:txBody>
      </p:sp>
      <p:cxnSp>
        <p:nvCxnSpPr>
          <p:cNvPr id="10" name="Connector 9">
            <a:extLst>
              <a:ext uri="{FF2B5EF4-FFF2-40B4-BE49-F238E27FC236}">
                <a16:creationId xmlns:a16="http://schemas.microsoft.com/office/drawing/2014/main" id="{B96346E7-2C65-02B8-54F4-CDD2FD8FA06E}"/>
              </a:ext>
            </a:extLst>
          </p:cNvPr>
          <p:cNvCxnSpPr/>
          <p:nvPr/>
        </p:nvCxnSpPr>
        <p:spPr>
          <a:xfrm>
            <a:off x="6364224" y="1871472"/>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3D65A2F-38B7-DCB4-683B-5CA65979ABE7}"/>
              </a:ext>
            </a:extLst>
          </p:cNvPr>
          <p:cNvSpPr txBox="1"/>
          <p:nvPr/>
        </p:nvSpPr>
        <p:spPr>
          <a:xfrm>
            <a:off x="6583680" y="1913458"/>
            <a:ext cx="4745736" cy="779701"/>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Zéro formation</a:t>
            </a:r>
          </a:p>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Live chat</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Prévisualisation</a:t>
            </a:r>
          </a:p>
        </p:txBody>
      </p:sp>
      <p:sp>
        <p:nvSpPr>
          <p:cNvPr id="12" name="Rounded Rectangle 11">
            <a:extLst>
              <a:ext uri="{FF2B5EF4-FFF2-40B4-BE49-F238E27FC236}">
                <a16:creationId xmlns:a16="http://schemas.microsoft.com/office/drawing/2014/main" id="{ADDF4CB9-3F5D-66D9-1C9A-1C36CB6AE951}"/>
              </a:ext>
            </a:extLst>
          </p:cNvPr>
          <p:cNvSpPr/>
          <p:nvPr/>
        </p:nvSpPr>
        <p:spPr>
          <a:xfrm>
            <a:off x="3218688" y="3096768"/>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3" name="TextBox 12">
            <a:extLst>
              <a:ext uri="{FF2B5EF4-FFF2-40B4-BE49-F238E27FC236}">
                <a16:creationId xmlns:a16="http://schemas.microsoft.com/office/drawing/2014/main" id="{AE8C9D97-35C3-1D5B-4F18-652044158BF5}"/>
              </a:ext>
            </a:extLst>
          </p:cNvPr>
          <p:cNvSpPr txBox="1"/>
          <p:nvPr/>
        </p:nvSpPr>
        <p:spPr>
          <a:xfrm>
            <a:off x="3511296" y="3637796"/>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250 WIDGETS</a:t>
            </a:r>
          </a:p>
        </p:txBody>
      </p:sp>
      <p:cxnSp>
        <p:nvCxnSpPr>
          <p:cNvPr id="14" name="Connector 13">
            <a:extLst>
              <a:ext uri="{FF2B5EF4-FFF2-40B4-BE49-F238E27FC236}">
                <a16:creationId xmlns:a16="http://schemas.microsoft.com/office/drawing/2014/main" id="{F3CA2664-362C-A8AF-557E-164E772C4E5D}"/>
              </a:ext>
            </a:extLst>
          </p:cNvPr>
          <p:cNvCxnSpPr/>
          <p:nvPr/>
        </p:nvCxnSpPr>
        <p:spPr>
          <a:xfrm>
            <a:off x="6364224" y="3334512"/>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E679E47B-798E-B975-A170-D2810C4D912B}"/>
              </a:ext>
            </a:extLst>
          </p:cNvPr>
          <p:cNvSpPr txBox="1"/>
          <p:nvPr/>
        </p:nvSpPr>
        <p:spPr>
          <a:xfrm>
            <a:off x="6583679" y="3515410"/>
            <a:ext cx="4896195" cy="497572"/>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Automatisation des données</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Connexion aux outils métiers (SharePoint, etc.)</a:t>
            </a:r>
          </a:p>
        </p:txBody>
      </p:sp>
      <p:sp>
        <p:nvSpPr>
          <p:cNvPr id="16" name="Rounded Rectangle 15">
            <a:extLst>
              <a:ext uri="{FF2B5EF4-FFF2-40B4-BE49-F238E27FC236}">
                <a16:creationId xmlns:a16="http://schemas.microsoft.com/office/drawing/2014/main" id="{9B0F9449-E2E1-3729-8603-503D1C765AEC}"/>
              </a:ext>
            </a:extLst>
          </p:cNvPr>
          <p:cNvSpPr/>
          <p:nvPr/>
        </p:nvSpPr>
        <p:spPr>
          <a:xfrm>
            <a:off x="3218688" y="4559808"/>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7" name="TextBox 16">
            <a:extLst>
              <a:ext uri="{FF2B5EF4-FFF2-40B4-BE49-F238E27FC236}">
                <a16:creationId xmlns:a16="http://schemas.microsoft.com/office/drawing/2014/main" id="{C8742085-A31A-F471-CECB-55D9BBF60426}"/>
              </a:ext>
            </a:extLst>
          </p:cNvPr>
          <p:cNvSpPr txBox="1"/>
          <p:nvPr/>
        </p:nvSpPr>
        <p:spPr>
          <a:xfrm>
            <a:off x="3511296" y="4870004"/>
            <a:ext cx="2706624" cy="696344"/>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IaaS : INFRASTRUCTURE AS A SERVICE</a:t>
            </a:r>
          </a:p>
        </p:txBody>
      </p:sp>
      <p:cxnSp>
        <p:nvCxnSpPr>
          <p:cNvPr id="18" name="Connector 17">
            <a:extLst>
              <a:ext uri="{FF2B5EF4-FFF2-40B4-BE49-F238E27FC236}">
                <a16:creationId xmlns:a16="http://schemas.microsoft.com/office/drawing/2014/main" id="{C22D65A2-8527-84A9-A2B8-F7371130D3DC}"/>
              </a:ext>
            </a:extLst>
          </p:cNvPr>
          <p:cNvCxnSpPr/>
          <p:nvPr/>
        </p:nvCxnSpPr>
        <p:spPr>
          <a:xfrm>
            <a:off x="6364224" y="4797552"/>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5B3A9EA2-9E90-5ABF-EDAF-8426088D6583}"/>
              </a:ext>
            </a:extLst>
          </p:cNvPr>
          <p:cNvSpPr txBox="1"/>
          <p:nvPr/>
        </p:nvSpPr>
        <p:spPr>
          <a:xfrm>
            <a:off x="6583680" y="4839538"/>
            <a:ext cx="4745736" cy="779701"/>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Zéro maintenance</a:t>
            </a:r>
          </a:p>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Stockage &amp; transcodage média</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Multi-utilisateurs</a:t>
            </a:r>
          </a:p>
        </p:txBody>
      </p:sp>
      <p:pic>
        <p:nvPicPr>
          <p:cNvPr id="20" name="Picture 19">
            <a:extLst>
              <a:ext uri="{FF2B5EF4-FFF2-40B4-BE49-F238E27FC236}">
                <a16:creationId xmlns:a16="http://schemas.microsoft.com/office/drawing/2014/main" id="{F18AE3E8-7C1C-6EB7-FC93-04669E07A408}"/>
              </a:ext>
            </a:extLst>
          </p:cNvPr>
          <p:cNvPicPr>
            <a:picLocks noChangeAspect="1"/>
          </p:cNvPicPr>
          <p:nvPr/>
        </p:nvPicPr>
        <p:blipFill>
          <a:blip r:embed="rId4"/>
          <a:srcRect l="29235" t="784" r="33302" b="218"/>
          <a:stretch>
            <a:fillRect/>
          </a:stretch>
        </p:blipFill>
        <p:spPr>
          <a:xfrm>
            <a:off x="566928" y="1633728"/>
            <a:ext cx="2377440" cy="4242816"/>
          </a:xfrm>
          <a:prstGeom prst="roundRect">
            <a:avLst>
              <a:gd name="adj" fmla="val 3812"/>
            </a:avLst>
          </a:prstGeom>
        </p:spPr>
      </p:pic>
      <p:sp>
        <p:nvSpPr>
          <p:cNvPr id="6" name="Oval 5">
            <a:extLst>
              <a:ext uri="{FF2B5EF4-FFF2-40B4-BE49-F238E27FC236}">
                <a16:creationId xmlns:a16="http://schemas.microsoft.com/office/drawing/2014/main" id="{23A9FD26-B39C-0264-6E51-1292D3422373}"/>
              </a:ext>
            </a:extLst>
          </p:cNvPr>
          <p:cNvSpPr/>
          <p:nvPr/>
        </p:nvSpPr>
        <p:spPr>
          <a:xfrm>
            <a:off x="252985" y="1349501"/>
            <a:ext cx="713232" cy="713232"/>
          </a:xfrm>
          <a:prstGeom prst="ellipse">
            <a:avLst/>
          </a:prstGeom>
          <a:solidFill>
            <a:srgbClr val="0D2648"/>
          </a:solid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7" name="Picture 6" descr="i_corp.png">
            <a:extLst>
              <a:ext uri="{FF2B5EF4-FFF2-40B4-BE49-F238E27FC236}">
                <a16:creationId xmlns:a16="http://schemas.microsoft.com/office/drawing/2014/main" id="{6E796C52-05F7-6A56-9F08-21A503397C7F}"/>
              </a:ext>
            </a:extLst>
          </p:cNvPr>
          <p:cNvPicPr>
            <a:picLocks noChangeAspect="1"/>
          </p:cNvPicPr>
          <p:nvPr/>
        </p:nvPicPr>
        <p:blipFill>
          <a:blip r:embed="rId5"/>
          <a:stretch>
            <a:fillRect/>
          </a:stretch>
        </p:blipFill>
        <p:spPr>
          <a:xfrm>
            <a:off x="391066" y="1532381"/>
            <a:ext cx="437068" cy="347472"/>
          </a:xfrm>
          <a:prstGeom prst="rect">
            <a:avLst/>
          </a:prstGeom>
        </p:spPr>
      </p:pic>
      <p:sp>
        <p:nvSpPr>
          <p:cNvPr id="21" name="Rectangle 20">
            <a:extLst>
              <a:ext uri="{FF2B5EF4-FFF2-40B4-BE49-F238E27FC236}">
                <a16:creationId xmlns:a16="http://schemas.microsoft.com/office/drawing/2014/main" id="{A29FCCB4-659F-2754-C804-7BE5478EE831}"/>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3200" b="0" noProof="1">
                <a:solidFill>
                  <a:srgbClr val="FFFFFF"/>
                </a:solidFill>
                <a:latin typeface="Nunito Sans Black"/>
                <a:ea typeface="Nunito Sans Black"/>
                <a:cs typeface="Nunito Sans Black"/>
              </a:rPr>
              <a:t>Entreprises</a:t>
            </a:r>
          </a:p>
        </p:txBody>
      </p:sp>
      <p:sp>
        <p:nvSpPr>
          <p:cNvPr id="22" name="Rectangle 21">
            <a:extLst>
              <a:ext uri="{FF2B5EF4-FFF2-40B4-BE49-F238E27FC236}">
                <a16:creationId xmlns:a16="http://schemas.microsoft.com/office/drawing/2014/main" id="{85F191D8-BC0F-0A12-4412-9251B8F109A6}"/>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23" name="Rectangle 22">
            <a:extLst>
              <a:ext uri="{FF2B5EF4-FFF2-40B4-BE49-F238E27FC236}">
                <a16:creationId xmlns:a16="http://schemas.microsoft.com/office/drawing/2014/main" id="{5BDA2CCA-8DF0-7E35-2CEC-7607EA8272A4}"/>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400" b="0" noProof="1">
                <a:solidFill>
                  <a:srgbClr val="C9D7E6"/>
                </a:solidFill>
                <a:latin typeface="Nunito Sans"/>
                <a:ea typeface="Nunito Sans"/>
                <a:cs typeface="Nunito Sans"/>
              </a:rPr>
              <a:t>Le quotidien de la communication interne, sans expert contenu.</a:t>
            </a:r>
          </a:p>
        </p:txBody>
      </p:sp>
      <p:pic>
        <p:nvPicPr>
          <p:cNvPr id="3" name="Picture 2" descr="A logo for a company">
            <a:extLst>
              <a:ext uri="{FF2B5EF4-FFF2-40B4-BE49-F238E27FC236}">
                <a16:creationId xmlns:a16="http://schemas.microsoft.com/office/drawing/2014/main" id="{C219FD27-5EA4-7E37-467C-BAFB0FCC03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grpSp>
        <p:nvGrpSpPr>
          <p:cNvPr id="41" name="Group 40">
            <a:extLst>
              <a:ext uri="{FF2B5EF4-FFF2-40B4-BE49-F238E27FC236}">
                <a16:creationId xmlns:a16="http://schemas.microsoft.com/office/drawing/2014/main" id="{AE94BB04-E868-1D04-0B3D-DD7A6C7E93B6}"/>
              </a:ext>
            </a:extLst>
          </p:cNvPr>
          <p:cNvGrpSpPr/>
          <p:nvPr/>
        </p:nvGrpSpPr>
        <p:grpSpPr>
          <a:xfrm>
            <a:off x="7264908" y="2868168"/>
            <a:ext cx="310896" cy="315719"/>
            <a:chOff x="7264908" y="3081528"/>
            <a:chExt cx="310896" cy="315719"/>
          </a:xfrm>
        </p:grpSpPr>
        <p:sp>
          <p:nvSpPr>
            <p:cNvPr id="26" name="combo plus badge">
              <a:extLst>
                <a:ext uri="{FF2B5EF4-FFF2-40B4-BE49-F238E27FC236}">
                  <a16:creationId xmlns:a16="http://schemas.microsoft.com/office/drawing/2014/main" id="{1A21368F-FC12-CF2C-0259-42CB734E5D40}"/>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2" name="TextBox 31">
              <a:extLst>
                <a:ext uri="{FF2B5EF4-FFF2-40B4-BE49-F238E27FC236}">
                  <a16:creationId xmlns:a16="http://schemas.microsoft.com/office/drawing/2014/main" id="{F5543DD2-12D5-5C19-59DE-8E89AE9B0B84}"/>
                </a:ext>
              </a:extLst>
            </p:cNvPr>
            <p:cNvSpPr txBox="1"/>
            <p:nvPr/>
          </p:nvSpPr>
          <p:spPr>
            <a:xfrm>
              <a:off x="7264908" y="3086351"/>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sp>
        <p:nvSpPr>
          <p:cNvPr id="47" name="combo takeaway strip">
            <a:extLst>
              <a:ext uri="{FF2B5EF4-FFF2-40B4-BE49-F238E27FC236}">
                <a16:creationId xmlns:a16="http://schemas.microsoft.com/office/drawing/2014/main" id="{ADF00FA2-8EC3-0D67-9E7A-366B35683D38}"/>
              </a:ext>
            </a:extLst>
          </p:cNvPr>
          <p:cNvSpPr/>
          <p:nvPr/>
        </p:nvSpPr>
        <p:spPr>
          <a:xfrm>
            <a:off x="566928" y="6051553"/>
            <a:ext cx="11055096" cy="663702"/>
          </a:xfrm>
          <a:prstGeom prst="roundRect">
            <a:avLst>
              <a:gd name="adj" fmla="val 10000"/>
            </a:avLst>
          </a:prstGeom>
          <a:solidFill>
            <a:srgbClr val="1D3D69"/>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grpSp>
        <p:nvGrpSpPr>
          <p:cNvPr id="45" name="Group 44">
            <a:extLst>
              <a:ext uri="{FF2B5EF4-FFF2-40B4-BE49-F238E27FC236}">
                <a16:creationId xmlns:a16="http://schemas.microsoft.com/office/drawing/2014/main" id="{0FFF704A-6C30-4725-6B3B-E97BE525156E}"/>
              </a:ext>
            </a:extLst>
          </p:cNvPr>
          <p:cNvGrpSpPr/>
          <p:nvPr/>
        </p:nvGrpSpPr>
        <p:grpSpPr>
          <a:xfrm>
            <a:off x="756785" y="6246244"/>
            <a:ext cx="274320" cy="274320"/>
            <a:chOff x="3511296" y="6309360"/>
            <a:chExt cx="274320" cy="274320"/>
          </a:xfrm>
        </p:grpSpPr>
        <p:sp>
          <p:nvSpPr>
            <p:cNvPr id="40" name="combo equals badge">
              <a:extLst>
                <a:ext uri="{FF2B5EF4-FFF2-40B4-BE49-F238E27FC236}">
                  <a16:creationId xmlns:a16="http://schemas.microsoft.com/office/drawing/2014/main" id="{9E73DCB6-6F4D-C81A-7E46-4A18AA53F74B}"/>
                </a:ext>
              </a:extLst>
            </p:cNvPr>
            <p:cNvSpPr/>
            <p:nvPr/>
          </p:nvSpPr>
          <p:spPr>
            <a:xfrm>
              <a:off x="3511296" y="6309360"/>
              <a:ext cx="274320" cy="274320"/>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6" name="TextBox 35">
              <a:extLst>
                <a:ext uri="{FF2B5EF4-FFF2-40B4-BE49-F238E27FC236}">
                  <a16:creationId xmlns:a16="http://schemas.microsoft.com/office/drawing/2014/main" id="{74A16311-CE5B-BD4D-1979-9A2A3312BC1F}"/>
                </a:ext>
              </a:extLst>
            </p:cNvPr>
            <p:cNvSpPr txBox="1"/>
            <p:nvPr/>
          </p:nvSpPr>
          <p:spPr>
            <a:xfrm>
              <a:off x="3511296" y="6309360"/>
              <a:ext cx="274320" cy="274320"/>
            </a:xfrm>
            <a:prstGeom prst="rect">
              <a:avLst/>
            </a:prstGeom>
            <a:noFill/>
          </p:spPr>
          <p:txBody>
            <a:bodyPr wrap="none" lIns="0" tIns="0" rIns="0" bIns="0" anchor="ctr">
              <a:spAutoFit/>
            </a:bodyPr>
            <a:lstStyle/>
            <a:p>
              <a:pPr algn="ctr"/>
              <a:r>
                <a:rPr lang="en-US" sz="1250" b="1" noProof="1">
                  <a:solidFill>
                    <a:srgbClr val="FFFFFF"/>
                  </a:solidFill>
                  <a:latin typeface="Nunito Sans Black"/>
                </a:rPr>
                <a:t>=</a:t>
              </a:r>
            </a:p>
          </p:txBody>
        </p:sp>
      </p:grpSp>
      <p:sp>
        <p:nvSpPr>
          <p:cNvPr id="38" name="combo takeaway text">
            <a:extLst>
              <a:ext uri="{FF2B5EF4-FFF2-40B4-BE49-F238E27FC236}">
                <a16:creationId xmlns:a16="http://schemas.microsoft.com/office/drawing/2014/main" id="{BEB0061C-3426-2D3F-DC6B-379AB420D266}"/>
              </a:ext>
            </a:extLst>
          </p:cNvPr>
          <p:cNvSpPr txBox="1"/>
          <p:nvPr/>
        </p:nvSpPr>
        <p:spPr>
          <a:xfrm>
            <a:off x="1246800" y="6185546"/>
            <a:ext cx="10375225" cy="430887"/>
          </a:xfrm>
          <a:prstGeom prst="rect">
            <a:avLst/>
          </a:prstGeom>
          <a:noFill/>
        </p:spPr>
        <p:txBody>
          <a:bodyPr wrap="square" lIns="0" tIns="0" rIns="0" bIns="0" anchor="ctr">
            <a:spAutoFit/>
          </a:bodyPr>
          <a:lstStyle/>
          <a:p>
            <a:pPr algn="l"/>
            <a:r>
              <a:rPr lang="en-US" sz="1400" noProof="1">
                <a:solidFill>
                  <a:srgbClr val="A8BEDC"/>
                </a:solidFill>
                <a:latin typeface="Nunito Sans"/>
              </a:rPr>
              <a:t>Un CMS simple ? Tout le monde le promet.  </a:t>
            </a:r>
            <a:r>
              <a:rPr lang="en-US" sz="1400" b="1" noProof="1">
                <a:solidFill>
                  <a:srgbClr val="FFFFFF"/>
                </a:solidFill>
                <a:latin typeface="Nunito Sans Black"/>
              </a:rPr>
              <a:t>SpinetiX le tient – et y ajoute 250 widgets connectés à vos données et </a:t>
            </a:r>
            <a:br>
              <a:rPr lang="en-US" sz="1400" b="1" noProof="1">
                <a:solidFill>
                  <a:srgbClr val="FFFFFF"/>
                </a:solidFill>
                <a:latin typeface="Nunito Sans Black"/>
              </a:rPr>
            </a:br>
            <a:r>
              <a:rPr lang="en-US" sz="1400" b="1" noProof="1">
                <a:solidFill>
                  <a:srgbClr val="FFFFFF"/>
                </a:solidFill>
                <a:latin typeface="Nunito Sans Black"/>
              </a:rPr>
              <a:t>zéro maintenance.</a:t>
            </a:r>
          </a:p>
        </p:txBody>
      </p:sp>
      <p:grpSp>
        <p:nvGrpSpPr>
          <p:cNvPr id="42" name="Group 41">
            <a:extLst>
              <a:ext uri="{FF2B5EF4-FFF2-40B4-BE49-F238E27FC236}">
                <a16:creationId xmlns:a16="http://schemas.microsoft.com/office/drawing/2014/main" id="{94486833-68BC-1784-3B03-A90B9221BB3A}"/>
              </a:ext>
            </a:extLst>
          </p:cNvPr>
          <p:cNvGrpSpPr/>
          <p:nvPr/>
        </p:nvGrpSpPr>
        <p:grpSpPr>
          <a:xfrm>
            <a:off x="7264908" y="4339803"/>
            <a:ext cx="310896" cy="315598"/>
            <a:chOff x="7264908" y="3076826"/>
            <a:chExt cx="310896" cy="315598"/>
          </a:xfrm>
        </p:grpSpPr>
        <p:sp>
          <p:nvSpPr>
            <p:cNvPr id="43" name="combo plus badge">
              <a:extLst>
                <a:ext uri="{FF2B5EF4-FFF2-40B4-BE49-F238E27FC236}">
                  <a16:creationId xmlns:a16="http://schemas.microsoft.com/office/drawing/2014/main" id="{7CEB0056-A5D9-712D-9A68-31C2E635C6AB}"/>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44" name="TextBox 43">
              <a:extLst>
                <a:ext uri="{FF2B5EF4-FFF2-40B4-BE49-F238E27FC236}">
                  <a16:creationId xmlns:a16="http://schemas.microsoft.com/office/drawing/2014/main" id="{58F433FC-CF1A-2372-02A0-301F020DDA41}"/>
                </a:ext>
              </a:extLst>
            </p:cNvPr>
            <p:cNvSpPr txBox="1"/>
            <p:nvPr/>
          </p:nvSpPr>
          <p:spPr>
            <a:xfrm>
              <a:off x="7264908" y="3076826"/>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spTree>
    <p:extLst>
      <p:ext uri="{BB962C8B-B14F-4D97-AF65-F5344CB8AC3E}">
        <p14:creationId xmlns:p14="http://schemas.microsoft.com/office/powerpoint/2010/main" val="2148452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6D051DDD-FA3C-8AF0-5F50-D7F4E0DBE5A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Rounded Rectangle 7"/>
          <p:cNvSpPr/>
          <p:nvPr/>
        </p:nvSpPr>
        <p:spPr>
          <a:xfrm>
            <a:off x="3218688" y="1650111"/>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9" name="TextBox 8"/>
          <p:cNvSpPr txBox="1"/>
          <p:nvPr/>
        </p:nvSpPr>
        <p:spPr>
          <a:xfrm>
            <a:off x="3511296" y="2191139"/>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MIX SIGNAGE &amp; IPTV</a:t>
            </a:r>
          </a:p>
        </p:txBody>
      </p:sp>
      <p:cxnSp>
        <p:nvCxnSpPr>
          <p:cNvPr id="10" name="Connector 9"/>
          <p:cNvCxnSpPr/>
          <p:nvPr/>
        </p:nvCxnSpPr>
        <p:spPr>
          <a:xfrm>
            <a:off x="6364224" y="1887855"/>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583680" y="1929841"/>
            <a:ext cx="4745736" cy="779701"/>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Faible latence</a:t>
            </a:r>
          </a:p>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RTP, RTSP, UDP, SRT, HLS</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Unicast, multicast</a:t>
            </a:r>
          </a:p>
        </p:txBody>
      </p:sp>
      <p:sp>
        <p:nvSpPr>
          <p:cNvPr id="12" name="Rounded Rectangle 11"/>
          <p:cNvSpPr/>
          <p:nvPr/>
        </p:nvSpPr>
        <p:spPr>
          <a:xfrm>
            <a:off x="3218688" y="3113151"/>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3" name="TextBox 12"/>
          <p:cNvSpPr txBox="1"/>
          <p:nvPr/>
        </p:nvSpPr>
        <p:spPr>
          <a:xfrm>
            <a:off x="3511296" y="3654179"/>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AUTOMATISATION</a:t>
            </a:r>
          </a:p>
        </p:txBody>
      </p:sp>
      <p:cxnSp>
        <p:nvCxnSpPr>
          <p:cNvPr id="14" name="Connector 13"/>
          <p:cNvCxnSpPr/>
          <p:nvPr/>
        </p:nvCxnSpPr>
        <p:spPr>
          <a:xfrm>
            <a:off x="6364224" y="3350895"/>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583680" y="3469081"/>
            <a:ext cx="4745736" cy="625812"/>
          </a:xfrm>
          <a:prstGeom prst="rect">
            <a:avLst/>
          </a:prstGeom>
          <a:noFill/>
        </p:spPr>
        <p:txBody>
          <a:bodyPr wrap="square" lIns="0" tIns="0" rIns="0" bIns="0" anchor="t">
            <a:spAutoFit/>
          </a:bodyPr>
          <a:lstStyle/>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Réduire les tâches manuelles par du fléchage interactif, des menus sur base de données, le score et le temps d’attente en temps réel, etc.</a:t>
            </a:r>
          </a:p>
        </p:txBody>
      </p:sp>
      <p:sp>
        <p:nvSpPr>
          <p:cNvPr id="16" name="Rounded Rectangle 15"/>
          <p:cNvSpPr/>
          <p:nvPr/>
        </p:nvSpPr>
        <p:spPr>
          <a:xfrm>
            <a:off x="3218688" y="4576191"/>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7" name="TextBox 16"/>
          <p:cNvSpPr txBox="1"/>
          <p:nvPr/>
        </p:nvSpPr>
        <p:spPr>
          <a:xfrm>
            <a:off x="3511296" y="5117219"/>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ALERTES TEMPS REEL</a:t>
            </a:r>
          </a:p>
        </p:txBody>
      </p:sp>
      <p:cxnSp>
        <p:nvCxnSpPr>
          <p:cNvPr id="18" name="Connector 17"/>
          <p:cNvCxnSpPr/>
          <p:nvPr/>
        </p:nvCxnSpPr>
        <p:spPr>
          <a:xfrm>
            <a:off x="6364224" y="4813935"/>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583680" y="4855921"/>
            <a:ext cx="4745736" cy="779701"/>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Q-SYS, Crestron, AMX</a:t>
            </a:r>
          </a:p>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But, incendie, évacuation</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Interaction et contrôle dans les loges</a:t>
            </a:r>
          </a:p>
        </p:txBody>
      </p:sp>
      <p:sp>
        <p:nvSpPr>
          <p:cNvPr id="20" name="Rectangle 19">
            <a:extLst>
              <a:ext uri="{FF2B5EF4-FFF2-40B4-BE49-F238E27FC236}">
                <a16:creationId xmlns:a16="http://schemas.microsoft.com/office/drawing/2014/main" id="{2821BD64-7B35-D411-0006-FF4D14529B5E}"/>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3200" b="0" noProof="1">
                <a:solidFill>
                  <a:srgbClr val="FFFFFF"/>
                </a:solidFill>
                <a:latin typeface="Nunito Sans Black"/>
                <a:ea typeface="Nunito Sans Black"/>
                <a:cs typeface="Nunito Sans Black"/>
              </a:rPr>
              <a:t>Grands lieux événementiels</a:t>
            </a:r>
          </a:p>
        </p:txBody>
      </p:sp>
      <p:sp>
        <p:nvSpPr>
          <p:cNvPr id="21" name="Rectangle 20">
            <a:extLst>
              <a:ext uri="{FF2B5EF4-FFF2-40B4-BE49-F238E27FC236}">
                <a16:creationId xmlns:a16="http://schemas.microsoft.com/office/drawing/2014/main" id="{5E03FB95-93A3-20DB-2F0E-661077A55138}"/>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22" name="Rectangle 21">
            <a:extLst>
              <a:ext uri="{FF2B5EF4-FFF2-40B4-BE49-F238E27FC236}">
                <a16:creationId xmlns:a16="http://schemas.microsoft.com/office/drawing/2014/main" id="{6A28B410-869B-11EA-B604-36198C756C03}"/>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400" b="0" noProof="1">
                <a:solidFill>
                  <a:srgbClr val="C9D7E6"/>
                </a:solidFill>
                <a:latin typeface="Nunito Sans"/>
                <a:ea typeface="Nunito Sans"/>
                <a:cs typeface="Nunito Sans"/>
              </a:rPr>
              <a:t>Le direct, l’automatisation et l’alerte, dans la même plateforme.</a:t>
            </a:r>
          </a:p>
        </p:txBody>
      </p:sp>
      <p:pic>
        <p:nvPicPr>
          <p:cNvPr id="26" name="Image 5">
            <a:extLst>
              <a:ext uri="{FF2B5EF4-FFF2-40B4-BE49-F238E27FC236}">
                <a16:creationId xmlns:a16="http://schemas.microsoft.com/office/drawing/2014/main" id="{20E49DC3-653A-8E47-A9DC-1EB009D21EB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14046" r="14046"/>
          <a:stretch/>
        </p:blipFill>
        <p:spPr>
          <a:xfrm>
            <a:off x="566929" y="1650111"/>
            <a:ext cx="2377439" cy="4271229"/>
          </a:xfrm>
          <a:prstGeom prst="roundRect">
            <a:avLst>
              <a:gd name="adj" fmla="val 2097"/>
            </a:avLst>
          </a:prstGeom>
        </p:spPr>
      </p:pic>
      <p:pic>
        <p:nvPicPr>
          <p:cNvPr id="3" name="Picture 2" descr="A logo for a company">
            <a:extLst>
              <a:ext uri="{FF2B5EF4-FFF2-40B4-BE49-F238E27FC236}">
                <a16:creationId xmlns:a16="http://schemas.microsoft.com/office/drawing/2014/main" id="{F89E4836-9DD6-3E4C-3EDD-79223A205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pic>
        <p:nvPicPr>
          <p:cNvPr id="28" name="Picture 27" descr="i_corp.png">
            <a:extLst>
              <a:ext uri="{FF2B5EF4-FFF2-40B4-BE49-F238E27FC236}">
                <a16:creationId xmlns:a16="http://schemas.microsoft.com/office/drawing/2014/main" id="{3D3CC0A7-7E0D-BCB5-4434-222C636F70A5}"/>
              </a:ext>
            </a:extLst>
          </p:cNvPr>
          <p:cNvPicPr>
            <a:picLocks noChangeAspect="1"/>
          </p:cNvPicPr>
          <p:nvPr/>
        </p:nvPicPr>
        <p:blipFill>
          <a:blip r:embed="rId7"/>
          <a:stretch>
            <a:fillRect/>
          </a:stretch>
        </p:blipFill>
        <p:spPr>
          <a:xfrm>
            <a:off x="349501" y="1548764"/>
            <a:ext cx="437068" cy="347472"/>
          </a:xfrm>
          <a:prstGeom prst="rect">
            <a:avLst/>
          </a:prstGeom>
        </p:spPr>
      </p:pic>
      <p:sp>
        <p:nvSpPr>
          <p:cNvPr id="6" name="Oval 5"/>
          <p:cNvSpPr/>
          <p:nvPr/>
        </p:nvSpPr>
        <p:spPr>
          <a:xfrm>
            <a:off x="253227" y="1365884"/>
            <a:ext cx="713232" cy="713232"/>
          </a:xfrm>
          <a:prstGeom prst="ellipse">
            <a:avLst/>
          </a:prstGeom>
          <a:solidFill>
            <a:srgbClr val="0D2648"/>
          </a:solid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7" name="Picture 6" descr="i_event.png"/>
          <p:cNvPicPr>
            <a:picLocks noChangeAspect="1"/>
          </p:cNvPicPr>
          <p:nvPr/>
        </p:nvPicPr>
        <p:blipFill>
          <a:blip r:embed="rId8"/>
          <a:stretch>
            <a:fillRect/>
          </a:stretch>
        </p:blipFill>
        <p:spPr>
          <a:xfrm>
            <a:off x="391551" y="1548764"/>
            <a:ext cx="436583" cy="347472"/>
          </a:xfrm>
          <a:prstGeom prst="rect">
            <a:avLst/>
          </a:prstGeom>
        </p:spPr>
      </p:pic>
      <p:grpSp>
        <p:nvGrpSpPr>
          <p:cNvPr id="37" name="Group 36">
            <a:extLst>
              <a:ext uri="{FF2B5EF4-FFF2-40B4-BE49-F238E27FC236}">
                <a16:creationId xmlns:a16="http://schemas.microsoft.com/office/drawing/2014/main" id="{84EBE9AE-B5DD-B308-96C0-0D7017425303}"/>
              </a:ext>
            </a:extLst>
          </p:cNvPr>
          <p:cNvGrpSpPr/>
          <p:nvPr/>
        </p:nvGrpSpPr>
        <p:grpSpPr>
          <a:xfrm>
            <a:off x="7264908" y="2884551"/>
            <a:ext cx="310896" cy="315719"/>
            <a:chOff x="7264908" y="3081528"/>
            <a:chExt cx="310896" cy="315719"/>
          </a:xfrm>
        </p:grpSpPr>
        <p:sp>
          <p:nvSpPr>
            <p:cNvPr id="38" name="combo plus badge">
              <a:extLst>
                <a:ext uri="{FF2B5EF4-FFF2-40B4-BE49-F238E27FC236}">
                  <a16:creationId xmlns:a16="http://schemas.microsoft.com/office/drawing/2014/main" id="{F99EEE37-B78B-4BE9-C3AC-D798D8BF8FA0}"/>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9" name="TextBox 38">
              <a:extLst>
                <a:ext uri="{FF2B5EF4-FFF2-40B4-BE49-F238E27FC236}">
                  <a16:creationId xmlns:a16="http://schemas.microsoft.com/office/drawing/2014/main" id="{41CFE7FE-0C41-D2F8-5D7A-8BFF471D9194}"/>
                </a:ext>
              </a:extLst>
            </p:cNvPr>
            <p:cNvSpPr txBox="1"/>
            <p:nvPr/>
          </p:nvSpPr>
          <p:spPr>
            <a:xfrm>
              <a:off x="7264908" y="3086351"/>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grpSp>
        <p:nvGrpSpPr>
          <p:cNvPr id="40" name="Group 39">
            <a:extLst>
              <a:ext uri="{FF2B5EF4-FFF2-40B4-BE49-F238E27FC236}">
                <a16:creationId xmlns:a16="http://schemas.microsoft.com/office/drawing/2014/main" id="{D2D2D45C-005C-FFBE-4202-58A9AF0D7604}"/>
              </a:ext>
            </a:extLst>
          </p:cNvPr>
          <p:cNvGrpSpPr/>
          <p:nvPr/>
        </p:nvGrpSpPr>
        <p:grpSpPr>
          <a:xfrm>
            <a:off x="7264908" y="4356186"/>
            <a:ext cx="310896" cy="315598"/>
            <a:chOff x="7264908" y="3076826"/>
            <a:chExt cx="310896" cy="315598"/>
          </a:xfrm>
        </p:grpSpPr>
        <p:sp>
          <p:nvSpPr>
            <p:cNvPr id="41" name="combo plus badge">
              <a:extLst>
                <a:ext uri="{FF2B5EF4-FFF2-40B4-BE49-F238E27FC236}">
                  <a16:creationId xmlns:a16="http://schemas.microsoft.com/office/drawing/2014/main" id="{51C1961A-763C-6F0C-EBAA-1B2932EE1704}"/>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42" name="TextBox 41">
              <a:extLst>
                <a:ext uri="{FF2B5EF4-FFF2-40B4-BE49-F238E27FC236}">
                  <a16:creationId xmlns:a16="http://schemas.microsoft.com/office/drawing/2014/main" id="{8E0C0CBF-1871-0A21-57DC-791763918508}"/>
                </a:ext>
              </a:extLst>
            </p:cNvPr>
            <p:cNvSpPr txBox="1"/>
            <p:nvPr/>
          </p:nvSpPr>
          <p:spPr>
            <a:xfrm>
              <a:off x="7264908" y="3076826"/>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sp>
        <p:nvSpPr>
          <p:cNvPr id="24" name="combo takeaway strip">
            <a:extLst>
              <a:ext uri="{FF2B5EF4-FFF2-40B4-BE49-F238E27FC236}">
                <a16:creationId xmlns:a16="http://schemas.microsoft.com/office/drawing/2014/main" id="{FA26B211-AC3B-A86F-0150-FB3F4B66A6BD}"/>
              </a:ext>
            </a:extLst>
          </p:cNvPr>
          <p:cNvSpPr/>
          <p:nvPr/>
        </p:nvSpPr>
        <p:spPr>
          <a:xfrm>
            <a:off x="566928" y="6069139"/>
            <a:ext cx="11055096" cy="663702"/>
          </a:xfrm>
          <a:prstGeom prst="roundRect">
            <a:avLst>
              <a:gd name="adj" fmla="val 10000"/>
            </a:avLst>
          </a:prstGeom>
          <a:solidFill>
            <a:srgbClr val="1D3D69"/>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grpSp>
        <p:nvGrpSpPr>
          <p:cNvPr id="25" name="Group 24">
            <a:extLst>
              <a:ext uri="{FF2B5EF4-FFF2-40B4-BE49-F238E27FC236}">
                <a16:creationId xmlns:a16="http://schemas.microsoft.com/office/drawing/2014/main" id="{DFECBCCF-CD05-B057-395E-584B32473D9D}"/>
              </a:ext>
            </a:extLst>
          </p:cNvPr>
          <p:cNvGrpSpPr/>
          <p:nvPr/>
        </p:nvGrpSpPr>
        <p:grpSpPr>
          <a:xfrm>
            <a:off x="751523" y="6263830"/>
            <a:ext cx="274320" cy="274320"/>
            <a:chOff x="3511296" y="6309360"/>
            <a:chExt cx="274320" cy="274320"/>
          </a:xfrm>
        </p:grpSpPr>
        <p:sp>
          <p:nvSpPr>
            <p:cNvPr id="27" name="combo equals badge">
              <a:extLst>
                <a:ext uri="{FF2B5EF4-FFF2-40B4-BE49-F238E27FC236}">
                  <a16:creationId xmlns:a16="http://schemas.microsoft.com/office/drawing/2014/main" id="{1A0EEE55-C200-EB03-001B-C0D74E98CA05}"/>
                </a:ext>
              </a:extLst>
            </p:cNvPr>
            <p:cNvSpPr/>
            <p:nvPr/>
          </p:nvSpPr>
          <p:spPr>
            <a:xfrm>
              <a:off x="3511296" y="6309360"/>
              <a:ext cx="274320" cy="274320"/>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29" name="TextBox 28">
              <a:extLst>
                <a:ext uri="{FF2B5EF4-FFF2-40B4-BE49-F238E27FC236}">
                  <a16:creationId xmlns:a16="http://schemas.microsoft.com/office/drawing/2014/main" id="{D3E63FBB-10BB-55EA-B81A-3CC82A9E92C1}"/>
                </a:ext>
              </a:extLst>
            </p:cNvPr>
            <p:cNvSpPr txBox="1"/>
            <p:nvPr/>
          </p:nvSpPr>
          <p:spPr>
            <a:xfrm>
              <a:off x="3511296" y="6309360"/>
              <a:ext cx="274320" cy="274320"/>
            </a:xfrm>
            <a:prstGeom prst="rect">
              <a:avLst/>
            </a:prstGeom>
            <a:noFill/>
          </p:spPr>
          <p:txBody>
            <a:bodyPr wrap="none" lIns="0" tIns="0" rIns="0" bIns="0" anchor="ctr">
              <a:spAutoFit/>
            </a:bodyPr>
            <a:lstStyle/>
            <a:p>
              <a:pPr algn="ctr"/>
              <a:r>
                <a:rPr lang="en-US" sz="1250" b="1" noProof="1">
                  <a:solidFill>
                    <a:srgbClr val="FFFFFF"/>
                  </a:solidFill>
                  <a:latin typeface="Nunito Sans Black"/>
                </a:rPr>
                <a:t>=</a:t>
              </a:r>
            </a:p>
          </p:txBody>
        </p:sp>
      </p:grpSp>
      <p:sp>
        <p:nvSpPr>
          <p:cNvPr id="48" name="combo takeaway text">
            <a:extLst>
              <a:ext uri="{FF2B5EF4-FFF2-40B4-BE49-F238E27FC236}">
                <a16:creationId xmlns:a16="http://schemas.microsoft.com/office/drawing/2014/main" id="{51C4EFAD-C0C2-6EAB-EADC-F3FA6E364103}"/>
              </a:ext>
            </a:extLst>
          </p:cNvPr>
          <p:cNvSpPr txBox="1"/>
          <p:nvPr/>
        </p:nvSpPr>
        <p:spPr>
          <a:xfrm>
            <a:off x="1210437" y="6210513"/>
            <a:ext cx="10014966" cy="430887"/>
          </a:xfrm>
          <a:prstGeom prst="rect">
            <a:avLst/>
          </a:prstGeom>
          <a:noFill/>
        </p:spPr>
        <p:txBody>
          <a:bodyPr wrap="square" lIns="0" tIns="0" rIns="0" bIns="0" anchor="ctr">
            <a:spAutoFit/>
          </a:bodyPr>
          <a:lstStyle/>
          <a:p>
            <a:r>
              <a:rPr lang="en-US" sz="1400" noProof="1">
                <a:solidFill>
                  <a:srgbClr val="A8BEDC"/>
                </a:solidFill>
                <a:latin typeface="Nunito Sans"/>
              </a:rPr>
              <a:t>Le direct, tout le monde le promet.</a:t>
            </a:r>
            <a:r>
              <a:rPr lang="en-US" sz="1400" b="1" noProof="1">
                <a:solidFill>
                  <a:srgbClr val="FFFFFF"/>
                </a:solidFill>
                <a:latin typeface="Nunito Sans Black"/>
              </a:rPr>
              <a:t> SpinetiX le tient – et l'orchestre avec vos contenus, l'automatisation et les alertes, </a:t>
            </a:r>
            <a:br>
              <a:rPr lang="en-US" sz="1400" b="1" noProof="1">
                <a:solidFill>
                  <a:srgbClr val="FFFFFF"/>
                </a:solidFill>
                <a:latin typeface="Nunito Sans Black"/>
              </a:rPr>
            </a:br>
            <a:r>
              <a:rPr lang="en-US" sz="1400" b="1" noProof="1">
                <a:solidFill>
                  <a:srgbClr val="FFFFFF"/>
                </a:solidFill>
                <a:latin typeface="Nunito Sans Black"/>
              </a:rPr>
              <a:t>en couches sur 1 écran comme sur 1000.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80D6011-BE6C-05D8-EAC4-F043CA149A3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oints de vente &amp; Luxe" descr="vs_retail.png"/>
          <p:cNvPicPr>
            <a:picLocks noChangeAspect="1"/>
          </p:cNvPicPr>
          <p:nvPr/>
        </p:nvPicPr>
        <p:blipFill>
          <a:blip r:embed="rId4"/>
          <a:stretch>
            <a:fillRect/>
          </a:stretch>
        </p:blipFill>
        <p:spPr>
          <a:xfrm>
            <a:off x="566928" y="1650111"/>
            <a:ext cx="2377440" cy="4242816"/>
          </a:xfrm>
          <a:prstGeom prst="rect">
            <a:avLst/>
          </a:prstGeom>
        </p:spPr>
      </p:pic>
      <p:sp>
        <p:nvSpPr>
          <p:cNvPr id="8" name="Rounded Rectangle 7"/>
          <p:cNvSpPr/>
          <p:nvPr/>
        </p:nvSpPr>
        <p:spPr>
          <a:xfrm>
            <a:off x="3218688" y="1650111"/>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9" name="TextBox 8"/>
          <p:cNvSpPr txBox="1"/>
          <p:nvPr/>
        </p:nvSpPr>
        <p:spPr>
          <a:xfrm>
            <a:off x="3511296" y="2191139"/>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LED NATIF</a:t>
            </a:r>
          </a:p>
        </p:txBody>
      </p:sp>
      <p:cxnSp>
        <p:nvCxnSpPr>
          <p:cNvPr id="10" name="Connector 9"/>
          <p:cNvCxnSpPr/>
          <p:nvPr/>
        </p:nvCxnSpPr>
        <p:spPr>
          <a:xfrm>
            <a:off x="6321618" y="1887855"/>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483924" y="1929841"/>
            <a:ext cx="4745736" cy="779701"/>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Sur-mesure : formats &amp; ratios</a:t>
            </a:r>
          </a:p>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Sur l’output player et les canvas</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Aperçu conforme au rendu final</a:t>
            </a:r>
          </a:p>
        </p:txBody>
      </p:sp>
      <p:sp>
        <p:nvSpPr>
          <p:cNvPr id="12" name="Rounded Rectangle 11"/>
          <p:cNvSpPr/>
          <p:nvPr/>
        </p:nvSpPr>
        <p:spPr>
          <a:xfrm>
            <a:off x="3218688" y="3113151"/>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3" name="TextBox 12"/>
          <p:cNvSpPr txBox="1"/>
          <p:nvPr/>
        </p:nvSpPr>
        <p:spPr>
          <a:xfrm>
            <a:off x="3511296" y="3650332"/>
            <a:ext cx="2706624" cy="242374"/>
          </a:xfrm>
          <a:prstGeom prst="rect">
            <a:avLst/>
          </a:prstGeom>
          <a:noFill/>
        </p:spPr>
        <p:txBody>
          <a:bodyPr wrap="square" lIns="0" tIns="0" rIns="0" bIns="0" anchor="ctr">
            <a:spAutoFit/>
          </a:bodyPr>
          <a:lstStyle/>
          <a:p>
            <a:pPr algn="l">
              <a:lnSpc>
                <a:spcPts val="1778"/>
              </a:lnSpc>
            </a:pPr>
            <a:r>
              <a:rPr lang="en-US" b="1" i="0" spc="40" noProof="1">
                <a:solidFill>
                  <a:srgbClr val="FFFFFF"/>
                </a:solidFill>
                <a:latin typeface="Nunito Sans Black"/>
              </a:rPr>
              <a:t>SYNCHRO NATIVE</a:t>
            </a:r>
          </a:p>
        </p:txBody>
      </p:sp>
      <p:cxnSp>
        <p:nvCxnSpPr>
          <p:cNvPr id="14" name="Connector 13"/>
          <p:cNvCxnSpPr/>
          <p:nvPr/>
        </p:nvCxnSpPr>
        <p:spPr>
          <a:xfrm>
            <a:off x="6321618" y="3350895"/>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483923" y="3345356"/>
            <a:ext cx="5038343" cy="907941"/>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Synchronisation via NTP, sans infrastructure PTP</a:t>
            </a:r>
            <a:br>
              <a:rPr lang="en-US" sz="1600" b="0" i="0" noProof="1">
                <a:solidFill>
                  <a:srgbClr val="A8BEDC"/>
                </a:solidFill>
                <a:latin typeface="Nunito Sans"/>
              </a:rPr>
            </a:br>
            <a:r>
              <a:rPr lang="en-US" sz="1600" noProof="1">
                <a:solidFill>
                  <a:srgbClr val="A8BEDC"/>
                </a:solidFill>
                <a:latin typeface="Nunito Sans"/>
              </a:rPr>
              <a:t> </a:t>
            </a:r>
            <a:r>
              <a:rPr lang="en-US" sz="1600" b="0" i="0" noProof="1">
                <a:solidFill>
                  <a:srgbClr val="A8BEDC"/>
                </a:solidFill>
                <a:latin typeface="Nunito Sans"/>
              </a:rPr>
              <a:t>dédiée </a:t>
            </a:r>
          </a:p>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Synchronisation à l’image près sur votre réseau LAN</a:t>
            </a:r>
            <a:br>
              <a:rPr lang="en-US" sz="1600" b="0" i="0" noProof="1">
                <a:solidFill>
                  <a:srgbClr val="A8BEDC"/>
                </a:solidFill>
                <a:latin typeface="Nunito Sans"/>
              </a:rPr>
            </a:br>
            <a:r>
              <a:rPr lang="en-US" sz="1600" noProof="1">
                <a:solidFill>
                  <a:srgbClr val="A8BEDC"/>
                </a:solidFill>
                <a:latin typeface="Nunito Sans"/>
              </a:rPr>
              <a:t> </a:t>
            </a:r>
            <a:r>
              <a:rPr lang="en-US" sz="1600" b="0" i="0" noProof="1">
                <a:solidFill>
                  <a:srgbClr val="A8BEDC"/>
                </a:solidFill>
                <a:latin typeface="Nunito Sans"/>
              </a:rPr>
              <a:t>existant</a:t>
            </a:r>
          </a:p>
        </p:txBody>
      </p:sp>
      <p:sp>
        <p:nvSpPr>
          <p:cNvPr id="16" name="Rounded Rectangle 15"/>
          <p:cNvSpPr/>
          <p:nvPr/>
        </p:nvSpPr>
        <p:spPr>
          <a:xfrm>
            <a:off x="3218688" y="4576191"/>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7" name="TextBox 16"/>
          <p:cNvSpPr txBox="1"/>
          <p:nvPr/>
        </p:nvSpPr>
        <p:spPr>
          <a:xfrm>
            <a:off x="3511296" y="5117219"/>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COUVERTURE MONDIALE</a:t>
            </a:r>
          </a:p>
        </p:txBody>
      </p:sp>
      <p:cxnSp>
        <p:nvCxnSpPr>
          <p:cNvPr id="18" name="Connector 17"/>
          <p:cNvCxnSpPr/>
          <p:nvPr/>
        </p:nvCxnSpPr>
        <p:spPr>
          <a:xfrm>
            <a:off x="6321618" y="4813935"/>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483924" y="5133746"/>
            <a:ext cx="4745736" cy="420628"/>
          </a:xfrm>
          <a:prstGeom prst="rect">
            <a:avLst/>
          </a:prstGeom>
          <a:noFill/>
        </p:spPr>
        <p:txBody>
          <a:bodyPr wrap="square" lIns="0" tIns="0" rIns="0" bIns="0" anchor="t">
            <a:spAutoFit/>
          </a:bodyPr>
          <a:lstStyle/>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Partenaires installateurs dans 140 pays et</a:t>
            </a:r>
            <a:br>
              <a:rPr lang="en-US" sz="1600" b="0" i="0" noProof="1">
                <a:solidFill>
                  <a:srgbClr val="A8BEDC"/>
                </a:solidFill>
                <a:latin typeface="Nunito Sans"/>
              </a:rPr>
            </a:br>
            <a:r>
              <a:rPr lang="en-US" sz="1600" b="0" i="0" noProof="1">
                <a:solidFill>
                  <a:srgbClr val="A8BEDC"/>
                </a:solidFill>
                <a:latin typeface="Nunito Sans"/>
              </a:rPr>
              <a:t> cloud global</a:t>
            </a:r>
          </a:p>
        </p:txBody>
      </p:sp>
      <p:sp>
        <p:nvSpPr>
          <p:cNvPr id="20" name="Rectangle 19">
            <a:extLst>
              <a:ext uri="{FF2B5EF4-FFF2-40B4-BE49-F238E27FC236}">
                <a16:creationId xmlns:a16="http://schemas.microsoft.com/office/drawing/2014/main" id="{1BF50D58-0835-5747-F282-D7F92116EAA0}"/>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3200" b="0" noProof="1">
                <a:solidFill>
                  <a:srgbClr val="FFFFFF"/>
                </a:solidFill>
                <a:latin typeface="Nunito Sans Black"/>
                <a:ea typeface="Nunito Sans Black"/>
                <a:cs typeface="Nunito Sans Black"/>
              </a:rPr>
              <a:t>Commerce de luxe</a:t>
            </a:r>
          </a:p>
        </p:txBody>
      </p:sp>
      <p:sp>
        <p:nvSpPr>
          <p:cNvPr id="21" name="Rectangle 20">
            <a:extLst>
              <a:ext uri="{FF2B5EF4-FFF2-40B4-BE49-F238E27FC236}">
                <a16:creationId xmlns:a16="http://schemas.microsoft.com/office/drawing/2014/main" id="{46BA2EB8-9310-6931-D5FA-C509B5409B18}"/>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22" name="Rectangle 21">
            <a:extLst>
              <a:ext uri="{FF2B5EF4-FFF2-40B4-BE49-F238E27FC236}">
                <a16:creationId xmlns:a16="http://schemas.microsoft.com/office/drawing/2014/main" id="{DF785C4D-DFE5-12C5-525D-413506A74A50}"/>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400" b="0" noProof="1">
                <a:solidFill>
                  <a:srgbClr val="C9D7E6"/>
                </a:solidFill>
                <a:latin typeface="Nunito Sans"/>
                <a:ea typeface="Nunito Sans"/>
                <a:cs typeface="Nunito Sans"/>
              </a:rPr>
              <a:t>Le LED natif et la synchronisation, sans réseau dédié.</a:t>
            </a:r>
          </a:p>
        </p:txBody>
      </p:sp>
      <p:pic>
        <p:nvPicPr>
          <p:cNvPr id="3" name="Picture 2" descr="A logo for a company">
            <a:extLst>
              <a:ext uri="{FF2B5EF4-FFF2-40B4-BE49-F238E27FC236}">
                <a16:creationId xmlns:a16="http://schemas.microsoft.com/office/drawing/2014/main" id="{CC5088EF-B0C7-C59C-FC30-05357A606D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
        <p:nvSpPr>
          <p:cNvPr id="24" name="Oval 23">
            <a:extLst>
              <a:ext uri="{FF2B5EF4-FFF2-40B4-BE49-F238E27FC236}">
                <a16:creationId xmlns:a16="http://schemas.microsoft.com/office/drawing/2014/main" id="{CFC6101A-F650-E2BC-44F4-9B1119CE5E76}"/>
              </a:ext>
            </a:extLst>
          </p:cNvPr>
          <p:cNvSpPr/>
          <p:nvPr/>
        </p:nvSpPr>
        <p:spPr>
          <a:xfrm>
            <a:off x="252985" y="1365884"/>
            <a:ext cx="713232" cy="713232"/>
          </a:xfrm>
          <a:prstGeom prst="ellipse">
            <a:avLst/>
          </a:prstGeom>
          <a:solidFill>
            <a:srgbClr val="0D2648"/>
          </a:solid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7" name="Picture 6" descr="i_retail.png"/>
          <p:cNvPicPr>
            <a:picLocks noChangeAspect="1"/>
          </p:cNvPicPr>
          <p:nvPr/>
        </p:nvPicPr>
        <p:blipFill>
          <a:blip r:embed="rId6"/>
          <a:stretch>
            <a:fillRect/>
          </a:stretch>
        </p:blipFill>
        <p:spPr>
          <a:xfrm>
            <a:off x="394201" y="1540383"/>
            <a:ext cx="436894" cy="347472"/>
          </a:xfrm>
          <a:prstGeom prst="rect">
            <a:avLst/>
          </a:prstGeom>
        </p:spPr>
      </p:pic>
      <p:grpSp>
        <p:nvGrpSpPr>
          <p:cNvPr id="30" name="Group 29">
            <a:extLst>
              <a:ext uri="{FF2B5EF4-FFF2-40B4-BE49-F238E27FC236}">
                <a16:creationId xmlns:a16="http://schemas.microsoft.com/office/drawing/2014/main" id="{30813AD0-9FAC-E0CE-CB4D-2E7CFD79AA83}"/>
              </a:ext>
            </a:extLst>
          </p:cNvPr>
          <p:cNvGrpSpPr/>
          <p:nvPr/>
        </p:nvGrpSpPr>
        <p:grpSpPr>
          <a:xfrm>
            <a:off x="7264908" y="2884551"/>
            <a:ext cx="310896" cy="315719"/>
            <a:chOff x="7264908" y="3081528"/>
            <a:chExt cx="310896" cy="315719"/>
          </a:xfrm>
        </p:grpSpPr>
        <p:sp>
          <p:nvSpPr>
            <p:cNvPr id="31" name="combo plus badge">
              <a:extLst>
                <a:ext uri="{FF2B5EF4-FFF2-40B4-BE49-F238E27FC236}">
                  <a16:creationId xmlns:a16="http://schemas.microsoft.com/office/drawing/2014/main" id="{F919644B-BCCB-D877-C74F-7FD6FCC7B026}"/>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2" name="TextBox 31">
              <a:extLst>
                <a:ext uri="{FF2B5EF4-FFF2-40B4-BE49-F238E27FC236}">
                  <a16:creationId xmlns:a16="http://schemas.microsoft.com/office/drawing/2014/main" id="{C7E2725C-5388-1C73-8A23-3135C67C145C}"/>
                </a:ext>
              </a:extLst>
            </p:cNvPr>
            <p:cNvSpPr txBox="1"/>
            <p:nvPr/>
          </p:nvSpPr>
          <p:spPr>
            <a:xfrm>
              <a:off x="7264908" y="3086351"/>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grpSp>
        <p:nvGrpSpPr>
          <p:cNvPr id="33" name="Group 32">
            <a:extLst>
              <a:ext uri="{FF2B5EF4-FFF2-40B4-BE49-F238E27FC236}">
                <a16:creationId xmlns:a16="http://schemas.microsoft.com/office/drawing/2014/main" id="{4B62A2C4-2EE9-1771-A68C-5A01A428307D}"/>
              </a:ext>
            </a:extLst>
          </p:cNvPr>
          <p:cNvGrpSpPr/>
          <p:nvPr/>
        </p:nvGrpSpPr>
        <p:grpSpPr>
          <a:xfrm>
            <a:off x="7264908" y="4356186"/>
            <a:ext cx="310896" cy="315598"/>
            <a:chOff x="7264908" y="3076826"/>
            <a:chExt cx="310896" cy="315598"/>
          </a:xfrm>
        </p:grpSpPr>
        <p:sp>
          <p:nvSpPr>
            <p:cNvPr id="34" name="combo plus badge">
              <a:extLst>
                <a:ext uri="{FF2B5EF4-FFF2-40B4-BE49-F238E27FC236}">
                  <a16:creationId xmlns:a16="http://schemas.microsoft.com/office/drawing/2014/main" id="{4F7D4140-CBEC-8BA8-97D8-E702779477F8}"/>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5" name="TextBox 34">
              <a:extLst>
                <a:ext uri="{FF2B5EF4-FFF2-40B4-BE49-F238E27FC236}">
                  <a16:creationId xmlns:a16="http://schemas.microsoft.com/office/drawing/2014/main" id="{DB9E5A93-443C-55FE-F30F-AC064E95D58B}"/>
                </a:ext>
              </a:extLst>
            </p:cNvPr>
            <p:cNvSpPr txBox="1"/>
            <p:nvPr/>
          </p:nvSpPr>
          <p:spPr>
            <a:xfrm>
              <a:off x="7264908" y="3076826"/>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sp>
        <p:nvSpPr>
          <p:cNvPr id="2" name="combo takeaway strip">
            <a:extLst>
              <a:ext uri="{FF2B5EF4-FFF2-40B4-BE49-F238E27FC236}">
                <a16:creationId xmlns:a16="http://schemas.microsoft.com/office/drawing/2014/main" id="{A15FEA47-75B6-2E63-BBEF-69A3F59AD6DA}"/>
              </a:ext>
            </a:extLst>
          </p:cNvPr>
          <p:cNvSpPr/>
          <p:nvPr/>
        </p:nvSpPr>
        <p:spPr>
          <a:xfrm>
            <a:off x="566928" y="6069139"/>
            <a:ext cx="11055096" cy="663702"/>
          </a:xfrm>
          <a:prstGeom prst="roundRect">
            <a:avLst>
              <a:gd name="adj" fmla="val 10000"/>
            </a:avLst>
          </a:prstGeom>
          <a:solidFill>
            <a:srgbClr val="1D3D69"/>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grpSp>
        <p:nvGrpSpPr>
          <p:cNvPr id="4" name="Group 3">
            <a:extLst>
              <a:ext uri="{FF2B5EF4-FFF2-40B4-BE49-F238E27FC236}">
                <a16:creationId xmlns:a16="http://schemas.microsoft.com/office/drawing/2014/main" id="{09DA3ED2-F564-0E3E-FBF3-08A9FEF55B87}"/>
              </a:ext>
            </a:extLst>
          </p:cNvPr>
          <p:cNvGrpSpPr/>
          <p:nvPr/>
        </p:nvGrpSpPr>
        <p:grpSpPr>
          <a:xfrm>
            <a:off x="769704" y="6263830"/>
            <a:ext cx="274320" cy="274320"/>
            <a:chOff x="3511296" y="6309360"/>
            <a:chExt cx="274320" cy="274320"/>
          </a:xfrm>
        </p:grpSpPr>
        <p:sp>
          <p:nvSpPr>
            <p:cNvPr id="6" name="combo equals badge">
              <a:extLst>
                <a:ext uri="{FF2B5EF4-FFF2-40B4-BE49-F238E27FC236}">
                  <a16:creationId xmlns:a16="http://schemas.microsoft.com/office/drawing/2014/main" id="{D937D79A-C036-1264-EA5A-2C5205B3EFC3}"/>
                </a:ext>
              </a:extLst>
            </p:cNvPr>
            <p:cNvSpPr/>
            <p:nvPr/>
          </p:nvSpPr>
          <p:spPr>
            <a:xfrm>
              <a:off x="3511296" y="6309360"/>
              <a:ext cx="274320" cy="274320"/>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23" name="TextBox 22">
              <a:extLst>
                <a:ext uri="{FF2B5EF4-FFF2-40B4-BE49-F238E27FC236}">
                  <a16:creationId xmlns:a16="http://schemas.microsoft.com/office/drawing/2014/main" id="{4A555CE5-2F44-BD81-9A78-7E7A68CC3DFE}"/>
                </a:ext>
              </a:extLst>
            </p:cNvPr>
            <p:cNvSpPr txBox="1"/>
            <p:nvPr/>
          </p:nvSpPr>
          <p:spPr>
            <a:xfrm>
              <a:off x="3511296" y="6309360"/>
              <a:ext cx="274320" cy="274320"/>
            </a:xfrm>
            <a:prstGeom prst="rect">
              <a:avLst/>
            </a:prstGeom>
            <a:noFill/>
          </p:spPr>
          <p:txBody>
            <a:bodyPr wrap="none" lIns="0" tIns="0" rIns="0" bIns="0" anchor="ctr">
              <a:spAutoFit/>
            </a:bodyPr>
            <a:lstStyle/>
            <a:p>
              <a:pPr algn="ctr"/>
              <a:r>
                <a:rPr lang="en-US" sz="1250" b="1" noProof="1">
                  <a:solidFill>
                    <a:srgbClr val="FFFFFF"/>
                  </a:solidFill>
                  <a:latin typeface="Nunito Sans Black"/>
                </a:rPr>
                <a:t>=</a:t>
              </a:r>
            </a:p>
          </p:txBody>
        </p:sp>
      </p:grpSp>
      <p:sp>
        <p:nvSpPr>
          <p:cNvPr id="37" name="combo takeaway text">
            <a:extLst>
              <a:ext uri="{FF2B5EF4-FFF2-40B4-BE49-F238E27FC236}">
                <a16:creationId xmlns:a16="http://schemas.microsoft.com/office/drawing/2014/main" id="{A8DE6B36-4B73-045C-A8A2-9D9EEDD4B177}"/>
              </a:ext>
            </a:extLst>
          </p:cNvPr>
          <p:cNvSpPr txBox="1"/>
          <p:nvPr/>
        </p:nvSpPr>
        <p:spPr>
          <a:xfrm>
            <a:off x="1233870" y="6179818"/>
            <a:ext cx="10175496" cy="430887"/>
          </a:xfrm>
          <a:prstGeom prst="rect">
            <a:avLst/>
          </a:prstGeom>
          <a:noFill/>
        </p:spPr>
        <p:txBody>
          <a:bodyPr wrap="square" lIns="0" tIns="0" rIns="0" bIns="0" anchor="ctr">
            <a:spAutoFit/>
          </a:bodyPr>
          <a:lstStyle/>
          <a:p>
            <a:pPr algn="l"/>
            <a:r>
              <a:rPr lang="en-US" sz="1400" noProof="1">
                <a:solidFill>
                  <a:srgbClr val="A8BEDC"/>
                </a:solidFill>
                <a:latin typeface="Nunito Sans"/>
              </a:rPr>
              <a:t>Un mur LED, tout le monde l'installe.  </a:t>
            </a:r>
            <a:r>
              <a:rPr lang="en-US" sz="1400" b="1" noProof="1">
                <a:solidFill>
                  <a:srgbClr val="FFFFFF"/>
                </a:solidFill>
                <a:latin typeface="Nunito Sans Black"/>
              </a:rPr>
              <a:t>SpinetiX y diffuse vos contenus jour après jour, quel que soit le format,</a:t>
            </a:r>
            <a:br>
              <a:rPr lang="en-US" sz="1400" b="1" noProof="1">
                <a:solidFill>
                  <a:srgbClr val="FFFFFF"/>
                </a:solidFill>
                <a:latin typeface="Nunito Sans Black"/>
              </a:rPr>
            </a:br>
            <a:r>
              <a:rPr lang="en-US" sz="1400" b="1" noProof="1">
                <a:solidFill>
                  <a:srgbClr val="FFFFFF"/>
                </a:solidFill>
                <a:latin typeface="Nunito Sans Black"/>
              </a:rPr>
              <a:t> à l'image près.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962F00DD-9648-D51A-BCEE-7E323F7EF9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Sites de production &amp; Industrie" descr="Car assembly line with a performance screen"/>
          <p:cNvPicPr>
            <a:picLocks noChangeAspect="1"/>
          </p:cNvPicPr>
          <p:nvPr/>
        </p:nvPicPr>
        <p:blipFill>
          <a:blip r:embed="rId4"/>
          <a:srcRect/>
          <a:stretch>
            <a:fillRect/>
          </a:stretch>
        </p:blipFill>
        <p:spPr>
          <a:xfrm>
            <a:off x="566928" y="1641348"/>
            <a:ext cx="2377440" cy="4242816"/>
          </a:xfrm>
          <a:prstGeom prst="rect">
            <a:avLst/>
          </a:prstGeom>
        </p:spPr>
      </p:pic>
      <p:sp>
        <p:nvSpPr>
          <p:cNvPr id="8" name="Rounded Rectangle 7"/>
          <p:cNvSpPr/>
          <p:nvPr/>
        </p:nvSpPr>
        <p:spPr>
          <a:xfrm>
            <a:off x="3218688" y="1454913"/>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9" name="TextBox 8"/>
          <p:cNvSpPr txBox="1"/>
          <p:nvPr/>
        </p:nvSpPr>
        <p:spPr>
          <a:xfrm>
            <a:off x="3511296" y="1995941"/>
            <a:ext cx="2852928"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POWER BI &amp; SHAREPOINT</a:t>
            </a:r>
          </a:p>
        </p:txBody>
      </p:sp>
      <p:cxnSp>
        <p:nvCxnSpPr>
          <p:cNvPr id="10" name="Connector 9"/>
          <p:cNvCxnSpPr/>
          <p:nvPr/>
        </p:nvCxnSpPr>
        <p:spPr>
          <a:xfrm>
            <a:off x="6364224" y="1692657"/>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583680" y="2012468"/>
            <a:ext cx="4745736" cy="420628"/>
          </a:xfrm>
          <a:prstGeom prst="rect">
            <a:avLst/>
          </a:prstGeom>
          <a:noFill/>
        </p:spPr>
        <p:txBody>
          <a:bodyPr wrap="square" lIns="0" tIns="0" rIns="0" bIns="0" anchor="t">
            <a:spAutoFit/>
          </a:bodyPr>
          <a:lstStyle/>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Automatisation des données sans transit par</a:t>
            </a:r>
            <a:br>
              <a:rPr lang="en-US" sz="1600" b="0" i="0" noProof="1">
                <a:solidFill>
                  <a:srgbClr val="A8BEDC"/>
                </a:solidFill>
                <a:latin typeface="Nunito Sans"/>
              </a:rPr>
            </a:br>
            <a:r>
              <a:rPr lang="en-US" sz="1600" b="0" i="0" noProof="1">
                <a:solidFill>
                  <a:srgbClr val="A8BEDC"/>
                </a:solidFill>
                <a:latin typeface="Nunito Sans"/>
              </a:rPr>
              <a:t> le cloud</a:t>
            </a:r>
          </a:p>
        </p:txBody>
      </p:sp>
      <p:sp>
        <p:nvSpPr>
          <p:cNvPr id="12" name="Rounded Rectangle 11"/>
          <p:cNvSpPr/>
          <p:nvPr/>
        </p:nvSpPr>
        <p:spPr>
          <a:xfrm>
            <a:off x="3218688" y="2908540"/>
            <a:ext cx="8403336" cy="1636381"/>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3" name="TextBox 12"/>
          <p:cNvSpPr txBox="1"/>
          <p:nvPr/>
        </p:nvSpPr>
        <p:spPr>
          <a:xfrm>
            <a:off x="3511296" y="3538880"/>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TABLEAU DE BORD WEB</a:t>
            </a:r>
          </a:p>
        </p:txBody>
      </p:sp>
      <p:cxnSp>
        <p:nvCxnSpPr>
          <p:cNvPr id="14" name="Connector 13"/>
          <p:cNvCxnSpPr/>
          <p:nvPr/>
        </p:nvCxnSpPr>
        <p:spPr>
          <a:xfrm>
            <a:off x="6364224" y="3235596"/>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583680" y="3060887"/>
            <a:ext cx="4682084" cy="1395254"/>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Moteur Chromium toujours à jour, performant</a:t>
            </a:r>
            <a:br>
              <a:rPr lang="en-US" sz="1600" b="0" i="0" noProof="1">
                <a:solidFill>
                  <a:srgbClr val="A8BEDC"/>
                </a:solidFill>
                <a:latin typeface="Nunito Sans"/>
              </a:rPr>
            </a:br>
            <a:r>
              <a:rPr lang="en-US" sz="1600" b="0" i="0" noProof="1">
                <a:solidFill>
                  <a:srgbClr val="A8BEDC"/>
                </a:solidFill>
                <a:latin typeface="Nunito Sans"/>
              </a:rPr>
              <a:t> jusqu’en 8K</a:t>
            </a:r>
          </a:p>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Connexion automatique aux pages web  </a:t>
            </a:r>
            <a:br>
              <a:rPr lang="en-US" sz="1600" b="0" i="0" noProof="1">
                <a:solidFill>
                  <a:srgbClr val="A8BEDC"/>
                </a:solidFill>
                <a:latin typeface="Nunito Sans"/>
              </a:rPr>
            </a:br>
            <a:r>
              <a:rPr lang="en-US" sz="1600" b="0" i="0" noProof="1">
                <a:solidFill>
                  <a:srgbClr val="A8BEDC"/>
                </a:solidFill>
                <a:latin typeface="Nunito Sans"/>
              </a:rPr>
              <a:t> sécurisées (web robot)</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Affichage stable, même en cas de fuite de</a:t>
            </a:r>
            <a:br>
              <a:rPr lang="en-US" sz="1600" b="0" i="0" noProof="1">
                <a:solidFill>
                  <a:srgbClr val="A8BEDC"/>
                </a:solidFill>
                <a:latin typeface="Nunito Sans"/>
              </a:rPr>
            </a:br>
            <a:r>
              <a:rPr lang="en-US" sz="1600" b="0" i="0" noProof="1">
                <a:solidFill>
                  <a:srgbClr val="A8BEDC"/>
                </a:solidFill>
                <a:latin typeface="Nunito Sans"/>
              </a:rPr>
              <a:t> mémoire sur une page web</a:t>
            </a:r>
          </a:p>
        </p:txBody>
      </p:sp>
      <p:sp>
        <p:nvSpPr>
          <p:cNvPr id="16" name="Rounded Rectangle 15"/>
          <p:cNvSpPr/>
          <p:nvPr/>
        </p:nvSpPr>
        <p:spPr>
          <a:xfrm>
            <a:off x="3218688" y="4673964"/>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7" name="TextBox 16"/>
          <p:cNvSpPr txBox="1"/>
          <p:nvPr/>
        </p:nvSpPr>
        <p:spPr>
          <a:xfrm>
            <a:off x="3511296" y="5214992"/>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WIDGETS SUR-MESURE</a:t>
            </a:r>
          </a:p>
        </p:txBody>
      </p:sp>
      <p:cxnSp>
        <p:nvCxnSpPr>
          <p:cNvPr id="18" name="Connector 17"/>
          <p:cNvCxnSpPr/>
          <p:nvPr/>
        </p:nvCxnSpPr>
        <p:spPr>
          <a:xfrm>
            <a:off x="6364224" y="4911708"/>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583679" y="4991794"/>
            <a:ext cx="4874895" cy="702756"/>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a:t>
            </a:r>
            <a:r>
              <a:rPr lang="en-US" sz="1200" b="0" i="0" noProof="1">
                <a:solidFill>
                  <a:srgbClr val="6FB0FF"/>
                </a:solidFill>
                <a:latin typeface="Nunito Sans"/>
              </a:rPr>
              <a:t> </a:t>
            </a:r>
            <a:r>
              <a:rPr lang="en-US" sz="1600" b="0" i="0" noProof="1">
                <a:solidFill>
                  <a:srgbClr val="A8BEDC"/>
                </a:solidFill>
                <a:latin typeface="Nunito Sans"/>
              </a:rPr>
              <a:t>Créez ou adaptez sur mesure : nos widgets sont ouverts, en SVG et JavaScript (compatible IA)</a:t>
            </a:r>
          </a:p>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Sans facture de services hors budget</a:t>
            </a:r>
          </a:p>
        </p:txBody>
      </p:sp>
      <p:sp>
        <p:nvSpPr>
          <p:cNvPr id="20" name="Rectangle 19">
            <a:extLst>
              <a:ext uri="{FF2B5EF4-FFF2-40B4-BE49-F238E27FC236}">
                <a16:creationId xmlns:a16="http://schemas.microsoft.com/office/drawing/2014/main" id="{0DDAE78C-EC19-849C-7652-92028EB0BCD1}"/>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3200" b="0" noProof="1">
                <a:solidFill>
                  <a:srgbClr val="FFFFFF"/>
                </a:solidFill>
                <a:latin typeface="Nunito Sans Black"/>
                <a:ea typeface="Nunito Sans Black"/>
                <a:cs typeface="Nunito Sans Black"/>
              </a:rPr>
              <a:t>Sites de production et industriels</a:t>
            </a:r>
          </a:p>
        </p:txBody>
      </p:sp>
      <p:sp>
        <p:nvSpPr>
          <p:cNvPr id="21" name="Rectangle 20">
            <a:extLst>
              <a:ext uri="{FF2B5EF4-FFF2-40B4-BE49-F238E27FC236}">
                <a16:creationId xmlns:a16="http://schemas.microsoft.com/office/drawing/2014/main" id="{C56EEF5D-638E-068A-959A-19C9333FF537}"/>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22" name="Rectangle 21">
            <a:extLst>
              <a:ext uri="{FF2B5EF4-FFF2-40B4-BE49-F238E27FC236}">
                <a16:creationId xmlns:a16="http://schemas.microsoft.com/office/drawing/2014/main" id="{CA818BB7-D6E6-CE65-C9DF-0B519E5133D5}"/>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400" b="0" noProof="1">
                <a:solidFill>
                  <a:srgbClr val="C9D7E6"/>
                </a:solidFill>
                <a:latin typeface="Nunito Sans"/>
                <a:ea typeface="Nunito Sans"/>
                <a:cs typeface="Nunito Sans"/>
              </a:rPr>
              <a:t>Les données métiers à l’écran, sans passer par le cloud.</a:t>
            </a:r>
          </a:p>
        </p:txBody>
      </p:sp>
      <p:pic>
        <p:nvPicPr>
          <p:cNvPr id="3" name="Picture 2" descr="A logo for a company">
            <a:extLst>
              <a:ext uri="{FF2B5EF4-FFF2-40B4-BE49-F238E27FC236}">
                <a16:creationId xmlns:a16="http://schemas.microsoft.com/office/drawing/2014/main" id="{9A709E2A-59C2-D045-F483-B9F4052CE9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
        <p:nvSpPr>
          <p:cNvPr id="24" name="Oval 23">
            <a:extLst>
              <a:ext uri="{FF2B5EF4-FFF2-40B4-BE49-F238E27FC236}">
                <a16:creationId xmlns:a16="http://schemas.microsoft.com/office/drawing/2014/main" id="{6A048BF0-7701-B635-0CD5-F37116A7EFF0}"/>
              </a:ext>
            </a:extLst>
          </p:cNvPr>
          <p:cNvSpPr/>
          <p:nvPr/>
        </p:nvSpPr>
        <p:spPr>
          <a:xfrm>
            <a:off x="252985" y="1357121"/>
            <a:ext cx="713232" cy="713232"/>
          </a:xfrm>
          <a:prstGeom prst="ellipse">
            <a:avLst/>
          </a:prstGeom>
          <a:solidFill>
            <a:srgbClr val="0D2648"/>
          </a:solid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7" name="Picture 6" descr="i_indus.png"/>
          <p:cNvPicPr>
            <a:picLocks noChangeAspect="1"/>
          </p:cNvPicPr>
          <p:nvPr/>
        </p:nvPicPr>
        <p:blipFill>
          <a:blip r:embed="rId6"/>
          <a:stretch>
            <a:fillRect/>
          </a:stretch>
        </p:blipFill>
        <p:spPr>
          <a:xfrm>
            <a:off x="391050" y="1519753"/>
            <a:ext cx="436646" cy="347472"/>
          </a:xfrm>
          <a:prstGeom prst="rect">
            <a:avLst/>
          </a:prstGeom>
        </p:spPr>
      </p:pic>
      <p:grpSp>
        <p:nvGrpSpPr>
          <p:cNvPr id="30" name="Group 29">
            <a:extLst>
              <a:ext uri="{FF2B5EF4-FFF2-40B4-BE49-F238E27FC236}">
                <a16:creationId xmlns:a16="http://schemas.microsoft.com/office/drawing/2014/main" id="{6D1F0AAC-8A8B-4B03-1031-915CD2E20235}"/>
              </a:ext>
            </a:extLst>
          </p:cNvPr>
          <p:cNvGrpSpPr/>
          <p:nvPr/>
        </p:nvGrpSpPr>
        <p:grpSpPr>
          <a:xfrm>
            <a:off x="7264908" y="2680475"/>
            <a:ext cx="310896" cy="315719"/>
            <a:chOff x="7264908" y="3081528"/>
            <a:chExt cx="310896" cy="315719"/>
          </a:xfrm>
        </p:grpSpPr>
        <p:sp>
          <p:nvSpPr>
            <p:cNvPr id="31" name="combo plus badge">
              <a:extLst>
                <a:ext uri="{FF2B5EF4-FFF2-40B4-BE49-F238E27FC236}">
                  <a16:creationId xmlns:a16="http://schemas.microsoft.com/office/drawing/2014/main" id="{E0640826-03AA-4FA0-995A-F405961ACCB1}"/>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2" name="TextBox 31">
              <a:extLst>
                <a:ext uri="{FF2B5EF4-FFF2-40B4-BE49-F238E27FC236}">
                  <a16:creationId xmlns:a16="http://schemas.microsoft.com/office/drawing/2014/main" id="{41309487-8AA2-62C6-DABC-522722FFDF1A}"/>
                </a:ext>
              </a:extLst>
            </p:cNvPr>
            <p:cNvSpPr txBox="1"/>
            <p:nvPr/>
          </p:nvSpPr>
          <p:spPr>
            <a:xfrm>
              <a:off x="7264908" y="3086351"/>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grpSp>
        <p:nvGrpSpPr>
          <p:cNvPr id="33" name="Group 32">
            <a:extLst>
              <a:ext uri="{FF2B5EF4-FFF2-40B4-BE49-F238E27FC236}">
                <a16:creationId xmlns:a16="http://schemas.microsoft.com/office/drawing/2014/main" id="{D4D48A25-A188-52F1-B880-38CC620F7493}"/>
              </a:ext>
            </a:extLst>
          </p:cNvPr>
          <p:cNvGrpSpPr/>
          <p:nvPr/>
        </p:nvGrpSpPr>
        <p:grpSpPr>
          <a:xfrm>
            <a:off x="7264908" y="4453959"/>
            <a:ext cx="310896" cy="315598"/>
            <a:chOff x="7264908" y="3076826"/>
            <a:chExt cx="310896" cy="315598"/>
          </a:xfrm>
        </p:grpSpPr>
        <p:sp>
          <p:nvSpPr>
            <p:cNvPr id="34" name="combo plus badge">
              <a:extLst>
                <a:ext uri="{FF2B5EF4-FFF2-40B4-BE49-F238E27FC236}">
                  <a16:creationId xmlns:a16="http://schemas.microsoft.com/office/drawing/2014/main" id="{AE8ABCF7-F0BF-1BA2-261E-41558594B68F}"/>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5" name="TextBox 34">
              <a:extLst>
                <a:ext uri="{FF2B5EF4-FFF2-40B4-BE49-F238E27FC236}">
                  <a16:creationId xmlns:a16="http://schemas.microsoft.com/office/drawing/2014/main" id="{D99A7B58-DF66-1044-88EF-5F3720255328}"/>
                </a:ext>
              </a:extLst>
            </p:cNvPr>
            <p:cNvSpPr txBox="1"/>
            <p:nvPr/>
          </p:nvSpPr>
          <p:spPr>
            <a:xfrm>
              <a:off x="7264908" y="3076826"/>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sp>
        <p:nvSpPr>
          <p:cNvPr id="2" name="combo takeaway strip">
            <a:extLst>
              <a:ext uri="{FF2B5EF4-FFF2-40B4-BE49-F238E27FC236}">
                <a16:creationId xmlns:a16="http://schemas.microsoft.com/office/drawing/2014/main" id="{3BBE1472-5516-49B7-E0B9-46580E6845F2}"/>
              </a:ext>
            </a:extLst>
          </p:cNvPr>
          <p:cNvSpPr/>
          <p:nvPr/>
        </p:nvSpPr>
        <p:spPr>
          <a:xfrm>
            <a:off x="568452" y="6131543"/>
            <a:ext cx="11055096" cy="604838"/>
          </a:xfrm>
          <a:prstGeom prst="roundRect">
            <a:avLst>
              <a:gd name="adj" fmla="val 10000"/>
            </a:avLst>
          </a:prstGeom>
          <a:solidFill>
            <a:srgbClr val="1D3D69"/>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grpSp>
        <p:nvGrpSpPr>
          <p:cNvPr id="4" name="Group 3">
            <a:extLst>
              <a:ext uri="{FF2B5EF4-FFF2-40B4-BE49-F238E27FC236}">
                <a16:creationId xmlns:a16="http://schemas.microsoft.com/office/drawing/2014/main" id="{AFFC5AAC-531C-B5F9-B492-5E106DBF3AB3}"/>
              </a:ext>
            </a:extLst>
          </p:cNvPr>
          <p:cNvGrpSpPr/>
          <p:nvPr/>
        </p:nvGrpSpPr>
        <p:grpSpPr>
          <a:xfrm>
            <a:off x="771228" y="6289357"/>
            <a:ext cx="274320" cy="274320"/>
            <a:chOff x="3511296" y="6309360"/>
            <a:chExt cx="274320" cy="274320"/>
          </a:xfrm>
        </p:grpSpPr>
        <p:sp>
          <p:nvSpPr>
            <p:cNvPr id="6" name="combo equals badge">
              <a:extLst>
                <a:ext uri="{FF2B5EF4-FFF2-40B4-BE49-F238E27FC236}">
                  <a16:creationId xmlns:a16="http://schemas.microsoft.com/office/drawing/2014/main" id="{F790DF60-787C-212F-3D6A-8EAFA2E7AEC9}"/>
                </a:ext>
              </a:extLst>
            </p:cNvPr>
            <p:cNvSpPr/>
            <p:nvPr/>
          </p:nvSpPr>
          <p:spPr>
            <a:xfrm>
              <a:off x="3511296" y="6309360"/>
              <a:ext cx="274320" cy="274320"/>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23" name="TextBox 22">
              <a:extLst>
                <a:ext uri="{FF2B5EF4-FFF2-40B4-BE49-F238E27FC236}">
                  <a16:creationId xmlns:a16="http://schemas.microsoft.com/office/drawing/2014/main" id="{F50AED14-A743-F57A-1069-0CA7E3E6193B}"/>
                </a:ext>
              </a:extLst>
            </p:cNvPr>
            <p:cNvSpPr txBox="1"/>
            <p:nvPr/>
          </p:nvSpPr>
          <p:spPr>
            <a:xfrm>
              <a:off x="3511296" y="6309360"/>
              <a:ext cx="274320" cy="274320"/>
            </a:xfrm>
            <a:prstGeom prst="rect">
              <a:avLst/>
            </a:prstGeom>
            <a:noFill/>
          </p:spPr>
          <p:txBody>
            <a:bodyPr wrap="none" lIns="0" tIns="0" rIns="0" bIns="0" anchor="ctr">
              <a:spAutoFit/>
            </a:bodyPr>
            <a:lstStyle/>
            <a:p>
              <a:pPr algn="ctr"/>
              <a:r>
                <a:rPr lang="en-US" sz="1250" b="1" noProof="1">
                  <a:solidFill>
                    <a:srgbClr val="FFFFFF"/>
                  </a:solidFill>
                  <a:latin typeface="Nunito Sans Black"/>
                </a:rPr>
                <a:t>=</a:t>
              </a:r>
            </a:p>
          </p:txBody>
        </p:sp>
      </p:grpSp>
      <p:sp>
        <p:nvSpPr>
          <p:cNvPr id="42" name="combo takeaway text">
            <a:extLst>
              <a:ext uri="{FF2B5EF4-FFF2-40B4-BE49-F238E27FC236}">
                <a16:creationId xmlns:a16="http://schemas.microsoft.com/office/drawing/2014/main" id="{60103786-B502-4E31-68DA-20138EF7748A}"/>
              </a:ext>
            </a:extLst>
          </p:cNvPr>
          <p:cNvSpPr txBox="1"/>
          <p:nvPr/>
        </p:nvSpPr>
        <p:spPr>
          <a:xfrm>
            <a:off x="1248324" y="6235578"/>
            <a:ext cx="10018964" cy="430887"/>
          </a:xfrm>
          <a:prstGeom prst="rect">
            <a:avLst/>
          </a:prstGeom>
          <a:noFill/>
        </p:spPr>
        <p:txBody>
          <a:bodyPr wrap="square" lIns="0" tIns="0" rIns="0" bIns="0" anchor="ctr">
            <a:spAutoFit/>
          </a:bodyPr>
          <a:lstStyle/>
          <a:p>
            <a:pPr algn="l"/>
            <a:r>
              <a:rPr lang="en-US" sz="1400" noProof="1">
                <a:solidFill>
                  <a:srgbClr val="A8BEDC"/>
                </a:solidFill>
                <a:latin typeface="Nunito Sans"/>
              </a:rPr>
              <a:t>Afficher un tableau de bord, beaucoup le font.  </a:t>
            </a:r>
            <a:r>
              <a:rPr lang="en-US" sz="1400" b="1" noProof="1">
                <a:solidFill>
                  <a:srgbClr val="FFFFFF"/>
                </a:solidFill>
                <a:latin typeface="Nunito Sans Black"/>
              </a:rPr>
              <a:t>SpinetiX l'alimente avec vos données métiers, sans qu'elles quittent </a:t>
            </a:r>
            <a:br>
              <a:rPr lang="en-US" sz="1400" b="1" noProof="1">
                <a:solidFill>
                  <a:srgbClr val="FFFFFF"/>
                </a:solidFill>
                <a:latin typeface="Nunito Sans Black"/>
              </a:rPr>
            </a:br>
            <a:r>
              <a:rPr lang="en-US" sz="1400" b="1" noProof="1">
                <a:solidFill>
                  <a:srgbClr val="FFFFFF"/>
                </a:solidFill>
                <a:latin typeface="Nunito Sans Black"/>
              </a:rPr>
              <a:t>votre réseau.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8DEF772E-43F0-C157-A6CA-848A4A1D522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Collectivités et services publics" descr="vs_public.png"/>
          <p:cNvPicPr>
            <a:picLocks noChangeAspect="1"/>
          </p:cNvPicPr>
          <p:nvPr/>
        </p:nvPicPr>
        <p:blipFill>
          <a:blip r:embed="rId4"/>
          <a:stretch>
            <a:fillRect/>
          </a:stretch>
        </p:blipFill>
        <p:spPr>
          <a:xfrm>
            <a:off x="566928" y="1641348"/>
            <a:ext cx="2377440" cy="4242816"/>
          </a:xfrm>
          <a:prstGeom prst="rect">
            <a:avLst/>
          </a:prstGeom>
        </p:spPr>
      </p:pic>
      <p:sp>
        <p:nvSpPr>
          <p:cNvPr id="8" name="Rounded Rectangle 7"/>
          <p:cNvSpPr/>
          <p:nvPr/>
        </p:nvSpPr>
        <p:spPr>
          <a:xfrm>
            <a:off x="3218688" y="1641348"/>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9" name="TextBox 8"/>
          <p:cNvSpPr txBox="1"/>
          <p:nvPr/>
        </p:nvSpPr>
        <p:spPr>
          <a:xfrm>
            <a:off x="3511296" y="2066960"/>
            <a:ext cx="2706624" cy="465512"/>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SECURITE AU </a:t>
            </a:r>
            <a:br>
              <a:rPr lang="en-US" sz="1600" b="1" spc="40" noProof="1">
                <a:solidFill>
                  <a:srgbClr val="FF0000"/>
                </a:solidFill>
                <a:latin typeface="Nunito Sans Black"/>
              </a:rPr>
            </a:br>
            <a:r>
              <a:rPr lang="en-US" sz="1600" b="1" i="0" spc="40" noProof="1">
                <a:solidFill>
                  <a:srgbClr val="FFFFFF"/>
                </a:solidFill>
                <a:latin typeface="Nunito Sans Black"/>
              </a:rPr>
              <a:t>COEUR DE L’ADN</a:t>
            </a:r>
            <a:endParaRPr lang="en-US" sz="1600" b="1" i="0" spc="40" noProof="1">
              <a:solidFill>
                <a:srgbClr val="FF0000"/>
              </a:solidFill>
              <a:latin typeface="Nunito Sans Black"/>
            </a:endParaRPr>
          </a:p>
        </p:txBody>
      </p:sp>
      <p:cxnSp>
        <p:nvCxnSpPr>
          <p:cNvPr id="10" name="Connector 9"/>
          <p:cNvCxnSpPr/>
          <p:nvPr/>
        </p:nvCxnSpPr>
        <p:spPr>
          <a:xfrm>
            <a:off x="6364224" y="1879092"/>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583680" y="2059990"/>
            <a:ext cx="4745736" cy="702756"/>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Cybersécurité cloud et player</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Engagements long terme (10 ans) sur les </a:t>
            </a:r>
            <a:br>
              <a:rPr lang="en-US" sz="1600" b="0" i="0" noProof="1">
                <a:solidFill>
                  <a:srgbClr val="A8BEDC"/>
                </a:solidFill>
                <a:latin typeface="Nunito Sans"/>
              </a:rPr>
            </a:br>
            <a:r>
              <a:rPr lang="en-US" sz="1600" b="0" i="0" noProof="1">
                <a:solidFill>
                  <a:srgbClr val="A8BEDC"/>
                </a:solidFill>
                <a:latin typeface="Nunito Sans"/>
              </a:rPr>
              <a:t> mises à jour de sécurité</a:t>
            </a:r>
          </a:p>
        </p:txBody>
      </p:sp>
      <p:sp>
        <p:nvSpPr>
          <p:cNvPr id="12" name="Rounded Rectangle 11"/>
          <p:cNvSpPr/>
          <p:nvPr/>
        </p:nvSpPr>
        <p:spPr>
          <a:xfrm>
            <a:off x="3218688" y="3104388"/>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3" name="TextBox 12"/>
          <p:cNvSpPr txBox="1"/>
          <p:nvPr/>
        </p:nvSpPr>
        <p:spPr>
          <a:xfrm>
            <a:off x="3511296" y="3645416"/>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CADRE JURIDIQUE</a:t>
            </a:r>
          </a:p>
        </p:txBody>
      </p:sp>
      <p:cxnSp>
        <p:nvCxnSpPr>
          <p:cNvPr id="14" name="Connector 13"/>
          <p:cNvCxnSpPr/>
          <p:nvPr/>
        </p:nvCxnSpPr>
        <p:spPr>
          <a:xfrm>
            <a:off x="6364224" y="3342132"/>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583680" y="3523030"/>
            <a:ext cx="4745736" cy="497572"/>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  </a:t>
            </a:r>
            <a:r>
              <a:rPr lang="en-US" sz="1600" b="0" i="0" noProof="1">
                <a:solidFill>
                  <a:srgbClr val="A8BEDC"/>
                </a:solidFill>
                <a:latin typeface="Nunito Sans"/>
              </a:rPr>
              <a:t>Adapté à la revente indirecte</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Cadre des données USA, Europe, Suisse</a:t>
            </a:r>
            <a:endParaRPr lang="en-US" sz="1200" b="0" i="0" noProof="1">
              <a:solidFill>
                <a:srgbClr val="A8BEDC"/>
              </a:solidFill>
              <a:latin typeface="Nunito Sans"/>
            </a:endParaRPr>
          </a:p>
        </p:txBody>
      </p:sp>
      <p:sp>
        <p:nvSpPr>
          <p:cNvPr id="16" name="Rounded Rectangle 15"/>
          <p:cNvSpPr/>
          <p:nvPr/>
        </p:nvSpPr>
        <p:spPr>
          <a:xfrm>
            <a:off x="3218688" y="4567428"/>
            <a:ext cx="8403336" cy="1316736"/>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17" name="TextBox 16"/>
          <p:cNvSpPr txBox="1"/>
          <p:nvPr/>
        </p:nvSpPr>
        <p:spPr>
          <a:xfrm>
            <a:off x="3511296" y="5108456"/>
            <a:ext cx="2706624" cy="234680"/>
          </a:xfrm>
          <a:prstGeom prst="rect">
            <a:avLst/>
          </a:prstGeom>
          <a:noFill/>
        </p:spPr>
        <p:txBody>
          <a:bodyPr wrap="square" lIns="0" tIns="0" rIns="0" bIns="0" anchor="ctr">
            <a:spAutoFit/>
          </a:bodyPr>
          <a:lstStyle/>
          <a:p>
            <a:pPr algn="l">
              <a:lnSpc>
                <a:spcPts val="1778"/>
              </a:lnSpc>
            </a:pPr>
            <a:r>
              <a:rPr lang="en-US" sz="1600" b="1" i="0" spc="40" noProof="1">
                <a:solidFill>
                  <a:srgbClr val="FFFFFF"/>
                </a:solidFill>
                <a:latin typeface="Nunito Sans Black"/>
              </a:rPr>
              <a:t>MULTI-TENANT</a:t>
            </a:r>
          </a:p>
        </p:txBody>
      </p:sp>
      <p:cxnSp>
        <p:nvCxnSpPr>
          <p:cNvPr id="18" name="Connector 17"/>
          <p:cNvCxnSpPr/>
          <p:nvPr/>
        </p:nvCxnSpPr>
        <p:spPr>
          <a:xfrm>
            <a:off x="6364224" y="4805172"/>
            <a:ext cx="0" cy="841248"/>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583680" y="4986070"/>
            <a:ext cx="4745736" cy="702756"/>
          </a:xfrm>
          <a:prstGeom prst="rect">
            <a:avLst/>
          </a:prstGeom>
          <a:noFill/>
        </p:spPr>
        <p:txBody>
          <a:bodyPr wrap="square" lIns="0" tIns="0" rIns="0" bIns="0" anchor="t">
            <a:spAutoFit/>
          </a:bodyPr>
          <a:lstStyle/>
          <a:p>
            <a:pPr marL="155448" indent="-155448" algn="l">
              <a:lnSpc>
                <a:spcPts val="1587"/>
              </a:lnSpc>
              <a:spcAft>
                <a:spcPts val="600"/>
              </a:spcAft>
            </a:pPr>
            <a:r>
              <a:rPr lang="en-US" sz="1600" b="0" i="0" noProof="1">
                <a:solidFill>
                  <a:srgbClr val="6FB0FF"/>
                </a:solidFill>
                <a:latin typeface="Nunito Sans"/>
              </a:rPr>
              <a:t>•</a:t>
            </a:r>
            <a:r>
              <a:rPr lang="en-US" sz="1050" b="0" i="0" noProof="1">
                <a:solidFill>
                  <a:srgbClr val="6FB0FF"/>
                </a:solidFill>
                <a:latin typeface="Nunito Sans"/>
              </a:rPr>
              <a:t>   </a:t>
            </a:r>
            <a:r>
              <a:rPr lang="en-US" sz="1600" b="0" i="0" noProof="1">
                <a:solidFill>
                  <a:srgbClr val="A8BEDC"/>
                </a:solidFill>
                <a:latin typeface="Nunito Sans"/>
              </a:rPr>
              <a:t>Ex. : écoles et administrations séparées, </a:t>
            </a:r>
            <a:br>
              <a:rPr lang="en-US" sz="1600" b="0" i="0" noProof="1">
                <a:solidFill>
                  <a:srgbClr val="A8BEDC"/>
                </a:solidFill>
                <a:latin typeface="Nunito Sans"/>
              </a:rPr>
            </a:br>
            <a:r>
              <a:rPr lang="en-US" sz="1600" b="0" i="0" noProof="1">
                <a:solidFill>
                  <a:srgbClr val="A8BEDC"/>
                </a:solidFill>
                <a:latin typeface="Nunito Sans"/>
              </a:rPr>
              <a:t> accessibles en 1 clic</a:t>
            </a:r>
          </a:p>
          <a:p>
            <a:pPr marL="155448" indent="-155448" algn="l">
              <a:lnSpc>
                <a:spcPts val="1587"/>
              </a:lnSpc>
              <a:spcAft>
                <a:spcPts val="0"/>
              </a:spcAft>
            </a:pPr>
            <a:r>
              <a:rPr lang="en-US" sz="1600" b="0" i="0" noProof="1">
                <a:solidFill>
                  <a:srgbClr val="6FB0FF"/>
                </a:solidFill>
                <a:latin typeface="Nunito Sans"/>
              </a:rPr>
              <a:t>•  </a:t>
            </a:r>
            <a:r>
              <a:rPr lang="en-US" sz="1600" b="0" i="0" noProof="1">
                <a:solidFill>
                  <a:srgbClr val="A8BEDC"/>
                </a:solidFill>
                <a:latin typeface="Nunito Sans"/>
              </a:rPr>
              <a:t>Scalabilité et séparation des utilisateurs</a:t>
            </a:r>
          </a:p>
        </p:txBody>
      </p:sp>
      <p:sp>
        <p:nvSpPr>
          <p:cNvPr id="20" name="Rectangle 19">
            <a:extLst>
              <a:ext uri="{FF2B5EF4-FFF2-40B4-BE49-F238E27FC236}">
                <a16:creationId xmlns:a16="http://schemas.microsoft.com/office/drawing/2014/main" id="{259FD043-F7BC-16E2-7F08-142EA7681FBF}"/>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3200" b="0" noProof="1">
                <a:solidFill>
                  <a:srgbClr val="FFFFFF"/>
                </a:solidFill>
                <a:latin typeface="Nunito Sans Black"/>
                <a:ea typeface="Nunito Sans Black"/>
                <a:cs typeface="Nunito Sans Black"/>
              </a:rPr>
              <a:t>Secteur public</a:t>
            </a:r>
          </a:p>
        </p:txBody>
      </p:sp>
      <p:sp>
        <p:nvSpPr>
          <p:cNvPr id="21" name="Rectangle 20">
            <a:extLst>
              <a:ext uri="{FF2B5EF4-FFF2-40B4-BE49-F238E27FC236}">
                <a16:creationId xmlns:a16="http://schemas.microsoft.com/office/drawing/2014/main" id="{DF479507-9A11-791F-F8D3-9DC4B512A0D6}"/>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22" name="Rectangle 21">
            <a:extLst>
              <a:ext uri="{FF2B5EF4-FFF2-40B4-BE49-F238E27FC236}">
                <a16:creationId xmlns:a16="http://schemas.microsoft.com/office/drawing/2014/main" id="{AB10D275-ACD2-42C0-4846-85203F850B8A}"/>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400" b="0" noProof="1">
                <a:solidFill>
                  <a:srgbClr val="C9D7E6"/>
                </a:solidFill>
                <a:latin typeface="Nunito Sans"/>
                <a:ea typeface="Nunito Sans"/>
                <a:cs typeface="Nunito Sans"/>
              </a:rPr>
              <a:t>La sécurité, le cadre juridique et la séparation des entités.</a:t>
            </a:r>
          </a:p>
        </p:txBody>
      </p:sp>
      <p:pic>
        <p:nvPicPr>
          <p:cNvPr id="3" name="Picture 2" descr="A logo for a company">
            <a:extLst>
              <a:ext uri="{FF2B5EF4-FFF2-40B4-BE49-F238E27FC236}">
                <a16:creationId xmlns:a16="http://schemas.microsoft.com/office/drawing/2014/main" id="{5AF1135B-FFE2-DCDB-9FAD-55B495165D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
        <p:nvSpPr>
          <p:cNvPr id="24" name="Oval 23">
            <a:extLst>
              <a:ext uri="{FF2B5EF4-FFF2-40B4-BE49-F238E27FC236}">
                <a16:creationId xmlns:a16="http://schemas.microsoft.com/office/drawing/2014/main" id="{1EC0DEA5-C034-8460-6A84-38DA1EC3D65A}"/>
              </a:ext>
            </a:extLst>
          </p:cNvPr>
          <p:cNvSpPr/>
          <p:nvPr/>
        </p:nvSpPr>
        <p:spPr>
          <a:xfrm>
            <a:off x="252985" y="1357121"/>
            <a:ext cx="713232" cy="713232"/>
          </a:xfrm>
          <a:prstGeom prst="ellipse">
            <a:avLst/>
          </a:prstGeom>
          <a:solidFill>
            <a:srgbClr val="0D2648"/>
          </a:solid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28" name="Picture 27" descr="i_public.png">
            <a:extLst>
              <a:ext uri="{FF2B5EF4-FFF2-40B4-BE49-F238E27FC236}">
                <a16:creationId xmlns:a16="http://schemas.microsoft.com/office/drawing/2014/main" id="{4C91A319-F98A-ED33-29C6-BC77D4F220E5}"/>
              </a:ext>
            </a:extLst>
          </p:cNvPr>
          <p:cNvPicPr>
            <a:picLocks noChangeAspect="1"/>
          </p:cNvPicPr>
          <p:nvPr/>
        </p:nvPicPr>
        <p:blipFill>
          <a:blip r:embed="rId6"/>
          <a:stretch>
            <a:fillRect/>
          </a:stretch>
        </p:blipFill>
        <p:spPr>
          <a:xfrm>
            <a:off x="376428" y="1498283"/>
            <a:ext cx="466344" cy="347472"/>
          </a:xfrm>
          <a:prstGeom prst="rect">
            <a:avLst/>
          </a:prstGeom>
        </p:spPr>
      </p:pic>
      <p:grpSp>
        <p:nvGrpSpPr>
          <p:cNvPr id="29" name="Group 28">
            <a:extLst>
              <a:ext uri="{FF2B5EF4-FFF2-40B4-BE49-F238E27FC236}">
                <a16:creationId xmlns:a16="http://schemas.microsoft.com/office/drawing/2014/main" id="{0F8E0A2E-03D8-5DC0-FDEC-AB75E3E0EBDD}"/>
              </a:ext>
            </a:extLst>
          </p:cNvPr>
          <p:cNvGrpSpPr/>
          <p:nvPr/>
        </p:nvGrpSpPr>
        <p:grpSpPr>
          <a:xfrm>
            <a:off x="7264908" y="2875788"/>
            <a:ext cx="310896" cy="315719"/>
            <a:chOff x="7264908" y="3081528"/>
            <a:chExt cx="310896" cy="315719"/>
          </a:xfrm>
        </p:grpSpPr>
        <p:sp>
          <p:nvSpPr>
            <p:cNvPr id="30" name="combo plus badge">
              <a:extLst>
                <a:ext uri="{FF2B5EF4-FFF2-40B4-BE49-F238E27FC236}">
                  <a16:creationId xmlns:a16="http://schemas.microsoft.com/office/drawing/2014/main" id="{D8F47F52-CF7A-E8A3-E8A4-FC095203A9F0}"/>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1" name="TextBox 30">
              <a:extLst>
                <a:ext uri="{FF2B5EF4-FFF2-40B4-BE49-F238E27FC236}">
                  <a16:creationId xmlns:a16="http://schemas.microsoft.com/office/drawing/2014/main" id="{D3BF25BA-80D2-22A1-083F-3F1C9E1EC269}"/>
                </a:ext>
              </a:extLst>
            </p:cNvPr>
            <p:cNvSpPr txBox="1"/>
            <p:nvPr/>
          </p:nvSpPr>
          <p:spPr>
            <a:xfrm>
              <a:off x="7264908" y="3086351"/>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grpSp>
        <p:nvGrpSpPr>
          <p:cNvPr id="33" name="Group 32">
            <a:extLst>
              <a:ext uri="{FF2B5EF4-FFF2-40B4-BE49-F238E27FC236}">
                <a16:creationId xmlns:a16="http://schemas.microsoft.com/office/drawing/2014/main" id="{D73E336A-1803-BE8A-BBCE-AC3F9667F735}"/>
              </a:ext>
            </a:extLst>
          </p:cNvPr>
          <p:cNvGrpSpPr/>
          <p:nvPr/>
        </p:nvGrpSpPr>
        <p:grpSpPr>
          <a:xfrm>
            <a:off x="7264908" y="4347423"/>
            <a:ext cx="310896" cy="315598"/>
            <a:chOff x="7264908" y="3076826"/>
            <a:chExt cx="310896" cy="315598"/>
          </a:xfrm>
        </p:grpSpPr>
        <p:sp>
          <p:nvSpPr>
            <p:cNvPr id="34" name="combo plus badge">
              <a:extLst>
                <a:ext uri="{FF2B5EF4-FFF2-40B4-BE49-F238E27FC236}">
                  <a16:creationId xmlns:a16="http://schemas.microsoft.com/office/drawing/2014/main" id="{7323FABB-463D-66A2-3F93-422F0DD5B6A2}"/>
                </a:ext>
              </a:extLst>
            </p:cNvPr>
            <p:cNvSpPr/>
            <p:nvPr/>
          </p:nvSpPr>
          <p:spPr>
            <a:xfrm>
              <a:off x="7264908" y="3081528"/>
              <a:ext cx="310896" cy="3108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5" name="TextBox 34">
              <a:extLst>
                <a:ext uri="{FF2B5EF4-FFF2-40B4-BE49-F238E27FC236}">
                  <a16:creationId xmlns:a16="http://schemas.microsoft.com/office/drawing/2014/main" id="{57B74E65-BBFB-09E1-FBBE-D5E111AC1914}"/>
                </a:ext>
              </a:extLst>
            </p:cNvPr>
            <p:cNvSpPr txBox="1"/>
            <p:nvPr/>
          </p:nvSpPr>
          <p:spPr>
            <a:xfrm>
              <a:off x="7264908" y="3076826"/>
              <a:ext cx="310896" cy="310896"/>
            </a:xfrm>
            <a:prstGeom prst="rect">
              <a:avLst/>
            </a:prstGeom>
            <a:noFill/>
          </p:spPr>
          <p:txBody>
            <a:bodyPr wrap="none" lIns="0" tIns="0" rIns="0" bIns="0" anchor="ctr">
              <a:spAutoFit/>
            </a:bodyPr>
            <a:lstStyle/>
            <a:p>
              <a:pPr algn="ctr"/>
              <a:r>
                <a:rPr lang="en-US" sz="1500" b="1" noProof="1">
                  <a:solidFill>
                    <a:srgbClr val="FFFFFF"/>
                  </a:solidFill>
                  <a:latin typeface="Nunito Sans Black"/>
                </a:rPr>
                <a:t>+</a:t>
              </a:r>
            </a:p>
          </p:txBody>
        </p:sp>
      </p:grpSp>
      <p:sp>
        <p:nvSpPr>
          <p:cNvPr id="2" name="combo takeaway strip">
            <a:extLst>
              <a:ext uri="{FF2B5EF4-FFF2-40B4-BE49-F238E27FC236}">
                <a16:creationId xmlns:a16="http://schemas.microsoft.com/office/drawing/2014/main" id="{31D51A34-F2FF-F17D-478E-08E8CCD266B5}"/>
              </a:ext>
            </a:extLst>
          </p:cNvPr>
          <p:cNvSpPr/>
          <p:nvPr/>
        </p:nvSpPr>
        <p:spPr>
          <a:xfrm>
            <a:off x="566928" y="6027229"/>
            <a:ext cx="11055096" cy="663702"/>
          </a:xfrm>
          <a:prstGeom prst="roundRect">
            <a:avLst>
              <a:gd name="adj" fmla="val 10000"/>
            </a:avLst>
          </a:prstGeom>
          <a:solidFill>
            <a:srgbClr val="1D3D69"/>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grpSp>
        <p:nvGrpSpPr>
          <p:cNvPr id="4" name="Group 3">
            <a:extLst>
              <a:ext uri="{FF2B5EF4-FFF2-40B4-BE49-F238E27FC236}">
                <a16:creationId xmlns:a16="http://schemas.microsoft.com/office/drawing/2014/main" id="{6A60FAD6-6DF1-E6E0-7D90-9FD6DC10069B}"/>
              </a:ext>
            </a:extLst>
          </p:cNvPr>
          <p:cNvGrpSpPr/>
          <p:nvPr/>
        </p:nvGrpSpPr>
        <p:grpSpPr>
          <a:xfrm>
            <a:off x="751523" y="6219502"/>
            <a:ext cx="274320" cy="274320"/>
            <a:chOff x="3511296" y="6309360"/>
            <a:chExt cx="274320" cy="274320"/>
          </a:xfrm>
        </p:grpSpPr>
        <p:sp>
          <p:nvSpPr>
            <p:cNvPr id="6" name="combo equals badge">
              <a:extLst>
                <a:ext uri="{FF2B5EF4-FFF2-40B4-BE49-F238E27FC236}">
                  <a16:creationId xmlns:a16="http://schemas.microsoft.com/office/drawing/2014/main" id="{8C6445CC-CFCA-66CF-BAEA-6392DEE3FE5F}"/>
                </a:ext>
              </a:extLst>
            </p:cNvPr>
            <p:cNvSpPr/>
            <p:nvPr/>
          </p:nvSpPr>
          <p:spPr>
            <a:xfrm>
              <a:off x="3511296" y="6309360"/>
              <a:ext cx="274320" cy="274320"/>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7" name="TextBox 6">
              <a:extLst>
                <a:ext uri="{FF2B5EF4-FFF2-40B4-BE49-F238E27FC236}">
                  <a16:creationId xmlns:a16="http://schemas.microsoft.com/office/drawing/2014/main" id="{4B897ECB-8CB0-B190-38AD-E805395B978F}"/>
                </a:ext>
              </a:extLst>
            </p:cNvPr>
            <p:cNvSpPr txBox="1"/>
            <p:nvPr/>
          </p:nvSpPr>
          <p:spPr>
            <a:xfrm>
              <a:off x="3511296" y="6309360"/>
              <a:ext cx="274320" cy="274320"/>
            </a:xfrm>
            <a:prstGeom prst="rect">
              <a:avLst/>
            </a:prstGeom>
            <a:noFill/>
          </p:spPr>
          <p:txBody>
            <a:bodyPr wrap="none" lIns="0" tIns="0" rIns="0" bIns="0" anchor="ctr">
              <a:spAutoFit/>
            </a:bodyPr>
            <a:lstStyle/>
            <a:p>
              <a:pPr algn="ctr"/>
              <a:r>
                <a:rPr lang="en-US" sz="1250" b="1" noProof="1">
                  <a:solidFill>
                    <a:srgbClr val="FFFFFF"/>
                  </a:solidFill>
                  <a:latin typeface="Nunito Sans Black"/>
                </a:rPr>
                <a:t>=</a:t>
              </a:r>
            </a:p>
          </p:txBody>
        </p:sp>
      </p:grpSp>
      <p:sp>
        <p:nvSpPr>
          <p:cNvPr id="37" name="combo takeaway text">
            <a:extLst>
              <a:ext uri="{FF2B5EF4-FFF2-40B4-BE49-F238E27FC236}">
                <a16:creationId xmlns:a16="http://schemas.microsoft.com/office/drawing/2014/main" id="{4BCF31F8-C962-41EE-514D-B98095AFB4A7}"/>
              </a:ext>
            </a:extLst>
          </p:cNvPr>
          <p:cNvSpPr txBox="1"/>
          <p:nvPr/>
        </p:nvSpPr>
        <p:spPr>
          <a:xfrm>
            <a:off x="1210437" y="6143636"/>
            <a:ext cx="10014966" cy="430887"/>
          </a:xfrm>
          <a:prstGeom prst="rect">
            <a:avLst/>
          </a:prstGeom>
          <a:noFill/>
        </p:spPr>
        <p:txBody>
          <a:bodyPr wrap="square" lIns="0" tIns="0" rIns="0" bIns="0" anchor="ctr">
            <a:spAutoFit/>
          </a:bodyPr>
          <a:lstStyle/>
          <a:p>
            <a:pPr algn="l"/>
            <a:r>
              <a:rPr lang="en-US" sz="1400" noProof="1">
                <a:solidFill>
                  <a:srgbClr val="A8BEDC"/>
                </a:solidFill>
                <a:latin typeface="Nunito Sans"/>
              </a:rPr>
              <a:t>La sécurité, tous la promettent.  </a:t>
            </a:r>
            <a:r>
              <a:rPr lang="en-US" sz="1400" b="1" noProof="1">
                <a:solidFill>
                  <a:srgbClr val="FFFFFF"/>
                </a:solidFill>
                <a:latin typeface="Nunito Sans Black"/>
              </a:rPr>
              <a:t>SpinetiX maîtrise chaque maillon : player, OS, cloud – et s'engage sur 10 ans de </a:t>
            </a:r>
            <a:br>
              <a:rPr lang="en-US" sz="1400" b="1" noProof="1">
                <a:solidFill>
                  <a:srgbClr val="FFFFFF"/>
                </a:solidFill>
                <a:latin typeface="Nunito Sans Black"/>
              </a:rPr>
            </a:br>
            <a:r>
              <a:rPr lang="en-US" sz="1400" b="1" noProof="1">
                <a:solidFill>
                  <a:srgbClr val="FFFFFF"/>
                </a:solidFill>
                <a:latin typeface="Nunito Sans Black"/>
              </a:rPr>
              <a:t>mises à jour.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5F424-0658-D021-E9C0-6233695E67DD}"/>
            </a:ext>
          </a:extLst>
        </p:cNvPr>
        <p:cNvGrpSpPr/>
        <p:nvPr/>
      </p:nvGrpSpPr>
      <p:grpSpPr>
        <a:xfrm>
          <a:off x="0" y="0"/>
          <a:ext cx="0" cy="0"/>
          <a:chOff x="0" y="0"/>
          <a:chExt cx="0" cy="0"/>
        </a:xfrm>
      </p:grpSpPr>
      <p:pic>
        <p:nvPicPr>
          <p:cNvPr id="195" name="Picture 194">
            <a:extLst>
              <a:ext uri="{FF2B5EF4-FFF2-40B4-BE49-F238E27FC236}">
                <a16:creationId xmlns:a16="http://schemas.microsoft.com/office/drawing/2014/main" id="{0670E9CF-2087-FAEB-46BA-9110BFF3E8F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TextBox 2"/>
          <p:cNvSpPr txBox="1"/>
          <p:nvPr/>
        </p:nvSpPr>
        <p:spPr>
          <a:xfrm>
            <a:off x="612648" y="457200"/>
            <a:ext cx="9509760" cy="502920"/>
          </a:xfrm>
          <a:prstGeom prst="rect">
            <a:avLst/>
          </a:prstGeom>
          <a:noFill/>
        </p:spPr>
        <p:txBody>
          <a:bodyPr wrap="square" lIns="0" tIns="0" rIns="0" bIns="0" anchor="t">
            <a:spAutoFit/>
          </a:bodyPr>
          <a:lstStyle/>
          <a:p>
            <a:pPr algn="l"/>
            <a:r>
              <a:rPr lang="en-US" sz="3200" noProof="1">
                <a:solidFill>
                  <a:srgbClr val="FFFFFF"/>
                </a:solidFill>
                <a:latin typeface="Nunito Sans Black"/>
              </a:rPr>
              <a:t>Des combinaisons imbattables sur le marché</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5" name="TextBox 4"/>
          <p:cNvSpPr txBox="1"/>
          <p:nvPr/>
        </p:nvSpPr>
        <p:spPr>
          <a:xfrm>
            <a:off x="1527048" y="941832"/>
            <a:ext cx="7808975" cy="384048"/>
          </a:xfrm>
          <a:prstGeom prst="rect">
            <a:avLst/>
          </a:prstGeom>
          <a:noFill/>
        </p:spPr>
        <p:txBody>
          <a:bodyPr wrap="square" lIns="0" tIns="0" rIns="0" bIns="0" anchor="t">
            <a:spAutoFit/>
          </a:bodyPr>
          <a:lstStyle/>
          <a:p>
            <a:pPr algn="l"/>
            <a:r>
              <a:rPr lang="en-US" sz="1400" noProof="1">
                <a:solidFill>
                  <a:srgbClr val="C9D7E6"/>
                </a:solidFill>
                <a:latin typeface="Nunito Sans"/>
              </a:rPr>
              <a:t>Ce que SpinetiX apporte, marché par marché.</a:t>
            </a:r>
          </a:p>
        </p:txBody>
      </p:sp>
      <p:pic>
        <p:nvPicPr>
          <p:cNvPr id="6" name="Picture 5" descr="kv_logo.png"/>
          <p:cNvPicPr>
            <a:picLocks noChangeAspect="1"/>
          </p:cNvPicPr>
          <p:nvPr/>
        </p:nvPicPr>
        <p:blipFill>
          <a:blip r:embed="rId4"/>
          <a:stretch>
            <a:fillRect/>
          </a:stretch>
        </p:blipFill>
        <p:spPr>
          <a:xfrm>
            <a:off x="10671048" y="0"/>
            <a:ext cx="1517904" cy="603504"/>
          </a:xfrm>
          <a:prstGeom prst="rect">
            <a:avLst/>
          </a:prstGeom>
        </p:spPr>
      </p:pic>
      <p:sp>
        <p:nvSpPr>
          <p:cNvPr id="7" name="Rounded Rectangle 6"/>
          <p:cNvSpPr/>
          <p:nvPr/>
        </p:nvSpPr>
        <p:spPr>
          <a:xfrm>
            <a:off x="612648" y="1645920"/>
            <a:ext cx="2068372" cy="102412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10" name="Rounded Rectangle 9"/>
          <p:cNvSpPr/>
          <p:nvPr/>
        </p:nvSpPr>
        <p:spPr>
          <a:xfrm>
            <a:off x="621792" y="2816352"/>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13" name="Rounded Rectangle 12"/>
          <p:cNvSpPr/>
          <p:nvPr/>
        </p:nvSpPr>
        <p:spPr>
          <a:xfrm>
            <a:off x="621792" y="3858768"/>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16" name="Rounded Rectangle 15"/>
          <p:cNvSpPr/>
          <p:nvPr/>
        </p:nvSpPr>
        <p:spPr>
          <a:xfrm>
            <a:off x="621792" y="4901184"/>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19" name="Rounded Rectangle 18"/>
          <p:cNvSpPr/>
          <p:nvPr/>
        </p:nvSpPr>
        <p:spPr>
          <a:xfrm>
            <a:off x="2836468" y="1645920"/>
            <a:ext cx="2068372" cy="102412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22" name="Rounded Rectangle 21"/>
          <p:cNvSpPr/>
          <p:nvPr/>
        </p:nvSpPr>
        <p:spPr>
          <a:xfrm>
            <a:off x="2845612" y="2816352"/>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25" name="Rounded Rectangle 24"/>
          <p:cNvSpPr/>
          <p:nvPr/>
        </p:nvSpPr>
        <p:spPr>
          <a:xfrm>
            <a:off x="2845612" y="3858768"/>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28" name="Rounded Rectangle 27"/>
          <p:cNvSpPr/>
          <p:nvPr/>
        </p:nvSpPr>
        <p:spPr>
          <a:xfrm>
            <a:off x="2845612" y="4901184"/>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1" name="Rounded Rectangle 30"/>
          <p:cNvSpPr/>
          <p:nvPr/>
        </p:nvSpPr>
        <p:spPr>
          <a:xfrm>
            <a:off x="5060289" y="1645920"/>
            <a:ext cx="2068372" cy="102412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4" name="Rounded Rectangle 33"/>
          <p:cNvSpPr/>
          <p:nvPr/>
        </p:nvSpPr>
        <p:spPr>
          <a:xfrm>
            <a:off x="5069433" y="2816352"/>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7" name="Rounded Rectangle 36"/>
          <p:cNvSpPr/>
          <p:nvPr/>
        </p:nvSpPr>
        <p:spPr>
          <a:xfrm>
            <a:off x="5069433" y="3858768"/>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40" name="Rounded Rectangle 39"/>
          <p:cNvSpPr/>
          <p:nvPr/>
        </p:nvSpPr>
        <p:spPr>
          <a:xfrm>
            <a:off x="5069433" y="4901184"/>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43" name="Rounded Rectangle 42"/>
          <p:cNvSpPr/>
          <p:nvPr/>
        </p:nvSpPr>
        <p:spPr>
          <a:xfrm>
            <a:off x="7284110" y="1645920"/>
            <a:ext cx="2068372" cy="102412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46" name="Rounded Rectangle 45"/>
          <p:cNvSpPr/>
          <p:nvPr/>
        </p:nvSpPr>
        <p:spPr>
          <a:xfrm>
            <a:off x="7293254" y="2816352"/>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49" name="Rounded Rectangle 48"/>
          <p:cNvSpPr/>
          <p:nvPr/>
        </p:nvSpPr>
        <p:spPr>
          <a:xfrm>
            <a:off x="7293254" y="3858768"/>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52" name="Rounded Rectangle 51"/>
          <p:cNvSpPr/>
          <p:nvPr/>
        </p:nvSpPr>
        <p:spPr>
          <a:xfrm>
            <a:off x="7293254" y="4901184"/>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55" name="Rounded Rectangle 54"/>
          <p:cNvSpPr/>
          <p:nvPr/>
        </p:nvSpPr>
        <p:spPr>
          <a:xfrm>
            <a:off x="9507931" y="1645920"/>
            <a:ext cx="2068372" cy="102412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58" name="Rounded Rectangle 57"/>
          <p:cNvSpPr/>
          <p:nvPr/>
        </p:nvSpPr>
        <p:spPr>
          <a:xfrm>
            <a:off x="9517075" y="2816352"/>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73" name="Image 10">
            <a:extLst>
              <a:ext uri="{FF2B5EF4-FFF2-40B4-BE49-F238E27FC236}">
                <a16:creationId xmlns:a16="http://schemas.microsoft.com/office/drawing/2014/main" id="{09A049BC-2301-6857-198C-42C7D605C2AF}"/>
              </a:ext>
            </a:extLst>
          </p:cNvPr>
          <p:cNvPicPr>
            <a:picLocks noChangeAspect="1"/>
          </p:cNvPicPr>
          <p:nvPr/>
        </p:nvPicPr>
        <p:blipFill>
          <a:blip r:embed="rId5">
            <a:alphaModFix amt="5000"/>
            <a:extLst>
              <a:ext uri="{28A0092B-C50C-407E-A947-70E740481C1C}">
                <a14:useLocalDpi xmlns:a14="http://schemas.microsoft.com/office/drawing/2010/main" val="0"/>
              </a:ext>
            </a:extLst>
          </a:blip>
          <a:srcRect l="23021" r="47807" b="77241"/>
          <a:stretch>
            <a:fillRect/>
          </a:stretch>
        </p:blipFill>
        <p:spPr>
          <a:xfrm>
            <a:off x="612648" y="1645007"/>
            <a:ext cx="2068371" cy="1024128"/>
          </a:xfrm>
          <a:prstGeom prst="roundRect">
            <a:avLst>
              <a:gd name="adj" fmla="val 5758"/>
            </a:avLst>
          </a:prstGeom>
        </p:spPr>
      </p:pic>
      <p:sp>
        <p:nvSpPr>
          <p:cNvPr id="61" name="Rounded Rectangle 60"/>
          <p:cNvSpPr/>
          <p:nvPr/>
        </p:nvSpPr>
        <p:spPr>
          <a:xfrm>
            <a:off x="9517075" y="3858768"/>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64" name="Rounded Rectangle 63"/>
          <p:cNvSpPr/>
          <p:nvPr/>
        </p:nvSpPr>
        <p:spPr>
          <a:xfrm>
            <a:off x="9517075" y="4901184"/>
            <a:ext cx="2068372" cy="932688"/>
          </a:xfrm>
          <a:prstGeom prst="roundRect">
            <a:avLst>
              <a:gd name="adj" fmla="val 8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75" name="Image 10">
            <a:extLst>
              <a:ext uri="{FF2B5EF4-FFF2-40B4-BE49-F238E27FC236}">
                <a16:creationId xmlns:a16="http://schemas.microsoft.com/office/drawing/2014/main" id="{1D0C9DD9-A2F7-34D9-13D0-6004E072A4E7}"/>
              </a:ext>
            </a:extLst>
          </p:cNvPr>
          <p:cNvPicPr>
            <a:picLocks noChangeAspect="1"/>
          </p:cNvPicPr>
          <p:nvPr/>
        </p:nvPicPr>
        <p:blipFill>
          <a:blip r:embed="rId5">
            <a:alphaModFix amt="5000"/>
            <a:extLst>
              <a:ext uri="{28A0092B-C50C-407E-A947-70E740481C1C}">
                <a14:useLocalDpi xmlns:a14="http://schemas.microsoft.com/office/drawing/2010/main" val="0"/>
              </a:ext>
            </a:extLst>
          </a:blip>
          <a:srcRect l="23021" t="26031" r="47424" b="53241"/>
          <a:stretch>
            <a:fillRect/>
          </a:stretch>
        </p:blipFill>
        <p:spPr>
          <a:xfrm>
            <a:off x="613234" y="2816352"/>
            <a:ext cx="2095501" cy="932688"/>
          </a:xfrm>
          <a:prstGeom prst="roundRect">
            <a:avLst>
              <a:gd name="adj" fmla="val 12157"/>
            </a:avLst>
          </a:prstGeom>
        </p:spPr>
      </p:pic>
      <p:sp>
        <p:nvSpPr>
          <p:cNvPr id="67" name="Rounded Rectangle 66"/>
          <p:cNvSpPr/>
          <p:nvPr/>
        </p:nvSpPr>
        <p:spPr>
          <a:xfrm>
            <a:off x="612648" y="6117336"/>
            <a:ext cx="10963656" cy="530352"/>
          </a:xfrm>
          <a:prstGeom prst="roundRect">
            <a:avLst>
              <a:gd name="adj" fmla="val 10000"/>
            </a:avLst>
          </a:prstGeom>
          <a:solidFill>
            <a:srgbClr val="1D3D69"/>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68" name="Oval 67"/>
          <p:cNvSpPr/>
          <p:nvPr/>
        </p:nvSpPr>
        <p:spPr>
          <a:xfrm>
            <a:off x="859536" y="6245352"/>
            <a:ext cx="274320" cy="274320"/>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50" b="1" noProof="1">
                <a:solidFill>
                  <a:srgbClr val="FFFFFF"/>
                </a:solidFill>
                <a:latin typeface="Nunito Sans Black"/>
              </a:rPr>
              <a:t>=</a:t>
            </a:r>
          </a:p>
        </p:txBody>
      </p:sp>
      <p:sp>
        <p:nvSpPr>
          <p:cNvPr id="69" name="TextBox 68"/>
          <p:cNvSpPr txBox="1"/>
          <p:nvPr/>
        </p:nvSpPr>
        <p:spPr>
          <a:xfrm>
            <a:off x="1371600" y="6190488"/>
            <a:ext cx="9966960" cy="384048"/>
          </a:xfrm>
          <a:prstGeom prst="rect">
            <a:avLst/>
          </a:prstGeom>
          <a:noFill/>
        </p:spPr>
        <p:txBody>
          <a:bodyPr wrap="square" lIns="0" tIns="0" rIns="0" bIns="0" anchor="ctr">
            <a:spAutoFit/>
          </a:bodyPr>
          <a:lstStyle/>
          <a:p>
            <a:pPr algn="l"/>
            <a:r>
              <a:rPr lang="en-US" sz="1400" noProof="1">
                <a:solidFill>
                  <a:srgbClr val="A8BEDC"/>
                </a:solidFill>
                <a:latin typeface="Nunito Sans"/>
              </a:rPr>
              <a:t>Un socle commun, cinq promesses différentes. </a:t>
            </a:r>
            <a:r>
              <a:rPr lang="en-US" sz="1400" b="1" noProof="1">
                <a:solidFill>
                  <a:srgbClr val="FFFFFF"/>
                </a:solidFill>
                <a:latin typeface="Nunito Sans Black"/>
              </a:rPr>
              <a:t>C’est la combinaison qui est difficile à égaler.</a:t>
            </a:r>
          </a:p>
        </p:txBody>
      </p:sp>
      <p:pic>
        <p:nvPicPr>
          <p:cNvPr id="91" name="Image 10">
            <a:extLst>
              <a:ext uri="{FF2B5EF4-FFF2-40B4-BE49-F238E27FC236}">
                <a16:creationId xmlns:a16="http://schemas.microsoft.com/office/drawing/2014/main" id="{71C507DE-DCF6-B21F-A95F-FC968067DCEB}"/>
              </a:ext>
            </a:extLst>
          </p:cNvPr>
          <p:cNvPicPr>
            <a:picLocks noChangeAspect="1"/>
          </p:cNvPicPr>
          <p:nvPr/>
        </p:nvPicPr>
        <p:blipFill>
          <a:blip r:embed="rId6">
            <a:alphaModFix amt="13000"/>
            <a:extLst>
              <a:ext uri="{28A0092B-C50C-407E-A947-70E740481C1C}">
                <a14:useLocalDpi xmlns:a14="http://schemas.microsoft.com/office/drawing/2010/main" val="0"/>
              </a:ext>
            </a:extLst>
          </a:blip>
          <a:srcRect t="39054" b="39054"/>
          <a:stretch/>
        </p:blipFill>
        <p:spPr>
          <a:xfrm>
            <a:off x="-1882459" y="-515111"/>
            <a:ext cx="2095501" cy="932688"/>
          </a:xfrm>
          <a:prstGeom prst="roundRect">
            <a:avLst>
              <a:gd name="adj" fmla="val 12157"/>
            </a:avLst>
          </a:prstGeom>
        </p:spPr>
      </p:pic>
      <p:pic>
        <p:nvPicPr>
          <p:cNvPr id="97" name="Image 10">
            <a:extLst>
              <a:ext uri="{FF2B5EF4-FFF2-40B4-BE49-F238E27FC236}">
                <a16:creationId xmlns:a16="http://schemas.microsoft.com/office/drawing/2014/main" id="{DFEB5E13-22DD-228E-DF96-6ABA31673B49}"/>
              </a:ext>
            </a:extLst>
          </p:cNvPr>
          <p:cNvPicPr>
            <a:picLocks noChangeAspect="1"/>
          </p:cNvPicPr>
          <p:nvPr/>
        </p:nvPicPr>
        <p:blipFill>
          <a:blip r:embed="rId5">
            <a:alphaModFix amt="5000"/>
            <a:extLst>
              <a:ext uri="{28A0092B-C50C-407E-A947-70E740481C1C}">
                <a14:useLocalDpi xmlns:a14="http://schemas.microsoft.com/office/drawing/2010/main" val="0"/>
              </a:ext>
            </a:extLst>
          </a:blip>
          <a:srcRect l="23120" t="72529" r="47325" b="6743"/>
          <a:stretch>
            <a:fillRect/>
          </a:stretch>
        </p:blipFill>
        <p:spPr>
          <a:xfrm>
            <a:off x="621988" y="4908569"/>
            <a:ext cx="2095501" cy="932688"/>
          </a:xfrm>
          <a:prstGeom prst="roundRect">
            <a:avLst>
              <a:gd name="adj" fmla="val 12157"/>
            </a:avLst>
          </a:prstGeom>
        </p:spPr>
      </p:pic>
      <p:pic>
        <p:nvPicPr>
          <p:cNvPr id="99" name="Image 10">
            <a:extLst>
              <a:ext uri="{FF2B5EF4-FFF2-40B4-BE49-F238E27FC236}">
                <a16:creationId xmlns:a16="http://schemas.microsoft.com/office/drawing/2014/main" id="{88D0F740-466D-C304-33DB-D64A41596E16}"/>
              </a:ext>
            </a:extLst>
          </p:cNvPr>
          <p:cNvPicPr>
            <a:picLocks noChangeAspect="1"/>
          </p:cNvPicPr>
          <p:nvPr/>
        </p:nvPicPr>
        <p:blipFill>
          <a:blip r:embed="rId5">
            <a:alphaModFix amt="5000"/>
            <a:extLst>
              <a:ext uri="{28A0092B-C50C-407E-A947-70E740481C1C}">
                <a14:useLocalDpi xmlns:a14="http://schemas.microsoft.com/office/drawing/2010/main" val="0"/>
              </a:ext>
            </a:extLst>
          </a:blip>
          <a:srcRect l="22764" t="49015" r="47681" b="30257"/>
          <a:stretch>
            <a:fillRect/>
          </a:stretch>
        </p:blipFill>
        <p:spPr>
          <a:xfrm>
            <a:off x="608226" y="3858768"/>
            <a:ext cx="2095501" cy="932688"/>
          </a:xfrm>
          <a:prstGeom prst="roundRect">
            <a:avLst>
              <a:gd name="adj" fmla="val 12157"/>
            </a:avLst>
          </a:prstGeom>
        </p:spPr>
      </p:pic>
      <p:sp>
        <p:nvSpPr>
          <p:cNvPr id="14" name="TextBox 13"/>
          <p:cNvSpPr txBox="1"/>
          <p:nvPr/>
        </p:nvSpPr>
        <p:spPr>
          <a:xfrm>
            <a:off x="767247" y="3986783"/>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250 WIDGETS</a:t>
            </a:r>
          </a:p>
        </p:txBody>
      </p:sp>
      <p:sp>
        <p:nvSpPr>
          <p:cNvPr id="15" name="TextBox 14"/>
          <p:cNvSpPr txBox="1"/>
          <p:nvPr/>
        </p:nvSpPr>
        <p:spPr>
          <a:xfrm>
            <a:off x="767246" y="4288536"/>
            <a:ext cx="1922067"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Données automatisées, connexion aux outils métiers.</a:t>
            </a:r>
          </a:p>
        </p:txBody>
      </p:sp>
      <p:sp>
        <p:nvSpPr>
          <p:cNvPr id="17" name="TextBox 16"/>
          <p:cNvSpPr txBox="1"/>
          <p:nvPr/>
        </p:nvSpPr>
        <p:spPr>
          <a:xfrm>
            <a:off x="767247" y="5029199"/>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IaaS</a:t>
            </a:r>
          </a:p>
        </p:txBody>
      </p:sp>
      <p:sp>
        <p:nvSpPr>
          <p:cNvPr id="18" name="TextBox 17"/>
          <p:cNvSpPr txBox="1"/>
          <p:nvPr/>
        </p:nvSpPr>
        <p:spPr>
          <a:xfrm>
            <a:off x="767247" y="5330951"/>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Zéro maintenance, stockage et transcodage média.</a:t>
            </a:r>
          </a:p>
        </p:txBody>
      </p:sp>
      <p:pic>
        <p:nvPicPr>
          <p:cNvPr id="8" name="Picture 7" descr="v0.png"/>
          <p:cNvPicPr>
            <a:picLocks noChangeAspect="1"/>
          </p:cNvPicPr>
          <p:nvPr/>
        </p:nvPicPr>
        <p:blipFill>
          <a:blip r:embed="rId7"/>
          <a:stretch>
            <a:fillRect/>
          </a:stretch>
        </p:blipFill>
        <p:spPr>
          <a:xfrm>
            <a:off x="1393794" y="1756221"/>
            <a:ext cx="444645" cy="353496"/>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722376" y="2201723"/>
            <a:ext cx="1848916" cy="215059"/>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ctr">
              <a:lnSpc>
                <a:spcPct val="110000"/>
              </a:lnSpc>
            </a:pPr>
            <a:r>
              <a:rPr lang="en-US" sz="1300" noProof="1">
                <a:solidFill>
                  <a:srgbClr val="FFFFFF"/>
                </a:solidFill>
                <a:latin typeface="Nunito Sans ExtraBold"/>
              </a:rPr>
              <a:t>Entreprises</a:t>
            </a:r>
          </a:p>
        </p:txBody>
      </p:sp>
      <p:sp>
        <p:nvSpPr>
          <p:cNvPr id="11" name="TextBox 10"/>
          <p:cNvSpPr txBox="1"/>
          <p:nvPr/>
        </p:nvSpPr>
        <p:spPr>
          <a:xfrm>
            <a:off x="767247" y="2944368"/>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SIMPLICITE D’ARYA</a:t>
            </a:r>
          </a:p>
        </p:txBody>
      </p:sp>
      <p:sp>
        <p:nvSpPr>
          <p:cNvPr id="12" name="TextBox 11"/>
          <p:cNvSpPr txBox="1"/>
          <p:nvPr/>
        </p:nvSpPr>
        <p:spPr>
          <a:xfrm>
            <a:off x="767247" y="3246120"/>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Zéro formation, live chat, prévisualisation.</a:t>
            </a:r>
          </a:p>
        </p:txBody>
      </p:sp>
      <p:grpSp>
        <p:nvGrpSpPr>
          <p:cNvPr id="166" name="Group 165">
            <a:extLst>
              <a:ext uri="{FF2B5EF4-FFF2-40B4-BE49-F238E27FC236}">
                <a16:creationId xmlns:a16="http://schemas.microsoft.com/office/drawing/2014/main" id="{02B47A8C-F9DD-9A96-9AC8-A338577212C4}"/>
              </a:ext>
            </a:extLst>
          </p:cNvPr>
          <p:cNvGrpSpPr/>
          <p:nvPr/>
        </p:nvGrpSpPr>
        <p:grpSpPr>
          <a:xfrm>
            <a:off x="2822905" y="1645007"/>
            <a:ext cx="2085126" cy="4188865"/>
            <a:chOff x="2813761" y="1718159"/>
            <a:chExt cx="2085126" cy="4188865"/>
          </a:xfrm>
        </p:grpSpPr>
        <p:pic>
          <p:nvPicPr>
            <p:cNvPr id="149" name="Image 3">
              <a:extLst>
                <a:ext uri="{FF2B5EF4-FFF2-40B4-BE49-F238E27FC236}">
                  <a16:creationId xmlns:a16="http://schemas.microsoft.com/office/drawing/2014/main" id="{3CFF355F-1398-D5B5-74C0-CD89097E0794}"/>
                </a:ext>
              </a:extLst>
            </p:cNvPr>
            <p:cNvPicPr>
              <a:picLocks noChangeAspect="1"/>
            </p:cNvPicPr>
            <p:nvPr/>
          </p:nvPicPr>
          <p:blipFill>
            <a:blip r:embed="rId8">
              <a:alphaModFix amt="5000"/>
              <a:extLst>
                <a:ext uri="{28A0092B-C50C-407E-A947-70E740481C1C}">
                  <a14:useLocalDpi xmlns:a14="http://schemas.microsoft.com/office/drawing/2010/main" val="0"/>
                </a:ext>
              </a:extLst>
            </a:blip>
            <a:srcRect l="37181" t="5776" r="23851" b="72182"/>
            <a:stretch>
              <a:fillRect/>
            </a:stretch>
          </p:blipFill>
          <p:spPr>
            <a:xfrm>
              <a:off x="2827324" y="1718159"/>
              <a:ext cx="2068371" cy="991835"/>
            </a:xfrm>
            <a:prstGeom prst="roundRect">
              <a:avLst>
                <a:gd name="adj" fmla="val 10964"/>
              </a:avLst>
            </a:prstGeom>
          </p:spPr>
        </p:pic>
        <p:pic>
          <p:nvPicPr>
            <p:cNvPr id="151" name="Image 3">
              <a:extLst>
                <a:ext uri="{FF2B5EF4-FFF2-40B4-BE49-F238E27FC236}">
                  <a16:creationId xmlns:a16="http://schemas.microsoft.com/office/drawing/2014/main" id="{914F0B34-5D9D-4406-B6F7-601FC411D25A}"/>
                </a:ext>
              </a:extLst>
            </p:cNvPr>
            <p:cNvPicPr>
              <a:picLocks noChangeAspect="1"/>
            </p:cNvPicPr>
            <p:nvPr/>
          </p:nvPicPr>
          <p:blipFill>
            <a:blip r:embed="rId8">
              <a:alphaModFix amt="5000"/>
              <a:extLst>
                <a:ext uri="{28A0092B-C50C-407E-A947-70E740481C1C}">
                  <a14:useLocalDpi xmlns:a14="http://schemas.microsoft.com/office/drawing/2010/main" val="0"/>
                </a:ext>
              </a:extLst>
            </a:blip>
            <a:srcRect l="37854" t="31508" r="23176" b="47765"/>
            <a:stretch>
              <a:fillRect/>
            </a:stretch>
          </p:blipFill>
          <p:spPr>
            <a:xfrm>
              <a:off x="2827324" y="2889504"/>
              <a:ext cx="2068373" cy="932688"/>
            </a:xfrm>
            <a:prstGeom prst="roundRect">
              <a:avLst>
                <a:gd name="adj" fmla="val 6560"/>
              </a:avLst>
            </a:prstGeom>
          </p:spPr>
        </p:pic>
        <p:pic>
          <p:nvPicPr>
            <p:cNvPr id="155" name="Image 3">
              <a:extLst>
                <a:ext uri="{FF2B5EF4-FFF2-40B4-BE49-F238E27FC236}">
                  <a16:creationId xmlns:a16="http://schemas.microsoft.com/office/drawing/2014/main" id="{38F7FE05-823C-7F5A-9A46-4206173360B8}"/>
                </a:ext>
              </a:extLst>
            </p:cNvPr>
            <p:cNvPicPr>
              <a:picLocks noChangeAspect="1"/>
            </p:cNvPicPr>
            <p:nvPr/>
          </p:nvPicPr>
          <p:blipFill>
            <a:blip r:embed="rId8">
              <a:alphaModFix amt="5000"/>
              <a:extLst>
                <a:ext uri="{28A0092B-C50C-407E-A947-70E740481C1C}">
                  <a14:useLocalDpi xmlns:a14="http://schemas.microsoft.com/office/drawing/2010/main" val="0"/>
                </a:ext>
              </a:extLst>
            </a:blip>
            <a:srcRect l="32508" t="45120" r="28522" b="34153"/>
            <a:stretch>
              <a:fillRect/>
            </a:stretch>
          </p:blipFill>
          <p:spPr>
            <a:xfrm>
              <a:off x="2813761" y="3913806"/>
              <a:ext cx="2068373" cy="932688"/>
            </a:xfrm>
            <a:prstGeom prst="roundRect">
              <a:avLst>
                <a:gd name="adj" fmla="val 6560"/>
              </a:avLst>
            </a:prstGeom>
          </p:spPr>
        </p:pic>
        <p:pic>
          <p:nvPicPr>
            <p:cNvPr id="157" name="Image 3">
              <a:extLst>
                <a:ext uri="{FF2B5EF4-FFF2-40B4-BE49-F238E27FC236}">
                  <a16:creationId xmlns:a16="http://schemas.microsoft.com/office/drawing/2014/main" id="{3932CA58-2DC2-7761-D652-73017EC939ED}"/>
                </a:ext>
              </a:extLst>
            </p:cNvPr>
            <p:cNvPicPr>
              <a:picLocks noChangeAspect="1"/>
            </p:cNvPicPr>
            <p:nvPr/>
          </p:nvPicPr>
          <p:blipFill>
            <a:blip r:embed="rId8">
              <a:alphaModFix amt="5000"/>
              <a:extLst>
                <a:ext uri="{28A0092B-C50C-407E-A947-70E740481C1C}">
                  <a14:useLocalDpi xmlns:a14="http://schemas.microsoft.com/office/drawing/2010/main" val="0"/>
                </a:ext>
              </a:extLst>
            </a:blip>
            <a:srcRect l="33035" t="69632" r="27995" b="9641"/>
            <a:stretch>
              <a:fillRect/>
            </a:stretch>
          </p:blipFill>
          <p:spPr>
            <a:xfrm>
              <a:off x="2830514" y="4974336"/>
              <a:ext cx="2068373" cy="932688"/>
            </a:xfrm>
            <a:prstGeom prst="roundRect">
              <a:avLst>
                <a:gd name="adj" fmla="val 6560"/>
              </a:avLst>
            </a:prstGeom>
          </p:spPr>
        </p:pic>
      </p:grpSp>
      <p:pic>
        <p:nvPicPr>
          <p:cNvPr id="20" name="Picture 19" descr="v1.png"/>
          <p:cNvPicPr>
            <a:picLocks noChangeAspect="1"/>
          </p:cNvPicPr>
          <p:nvPr/>
        </p:nvPicPr>
        <p:blipFill>
          <a:blip r:embed="rId9"/>
          <a:stretch>
            <a:fillRect/>
          </a:stretch>
        </p:blipFill>
        <p:spPr>
          <a:xfrm>
            <a:off x="3617896" y="1747077"/>
            <a:ext cx="444153" cy="353496"/>
          </a:xfrm>
          <a:prstGeom prst="rect">
            <a:avLst/>
          </a:prstGeom>
          <a:effectLst>
            <a:outerShdw blurRad="50800" dist="38100" dir="2700000" algn="tl" rotWithShape="0">
              <a:prstClr val="black">
                <a:alpha val="40000"/>
              </a:prstClr>
            </a:outerShdw>
          </a:effectLst>
        </p:spPr>
      </p:pic>
      <p:sp>
        <p:nvSpPr>
          <p:cNvPr id="21" name="TextBox 20"/>
          <p:cNvSpPr txBox="1"/>
          <p:nvPr/>
        </p:nvSpPr>
        <p:spPr>
          <a:xfrm>
            <a:off x="2946196" y="2201723"/>
            <a:ext cx="1848916" cy="435119"/>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ctr">
              <a:lnSpc>
                <a:spcPct val="110000"/>
              </a:lnSpc>
            </a:pPr>
            <a:r>
              <a:rPr lang="en-US" sz="1300" noProof="1">
                <a:solidFill>
                  <a:srgbClr val="FFFFFF"/>
                </a:solidFill>
                <a:latin typeface="Nunito Sans ExtraBold"/>
              </a:rPr>
              <a:t>Grands lieux événementiels</a:t>
            </a:r>
          </a:p>
        </p:txBody>
      </p:sp>
      <p:sp>
        <p:nvSpPr>
          <p:cNvPr id="23" name="TextBox 22"/>
          <p:cNvSpPr txBox="1"/>
          <p:nvPr/>
        </p:nvSpPr>
        <p:spPr>
          <a:xfrm>
            <a:off x="2991067" y="2944368"/>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MIX SIGNAGE &amp; IPTV</a:t>
            </a:r>
          </a:p>
        </p:txBody>
      </p:sp>
      <p:sp>
        <p:nvSpPr>
          <p:cNvPr id="24" name="TextBox 23"/>
          <p:cNvSpPr txBox="1"/>
          <p:nvPr/>
        </p:nvSpPr>
        <p:spPr>
          <a:xfrm>
            <a:off x="2991066" y="3246120"/>
            <a:ext cx="1931213"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Faible latence. RTP, RTSP, UDP, SRT, HLS, uni et multicast.</a:t>
            </a:r>
          </a:p>
        </p:txBody>
      </p:sp>
      <p:sp>
        <p:nvSpPr>
          <p:cNvPr id="26" name="TextBox 25"/>
          <p:cNvSpPr txBox="1"/>
          <p:nvPr/>
        </p:nvSpPr>
        <p:spPr>
          <a:xfrm>
            <a:off x="2991067" y="3986783"/>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AUTOMATISATION</a:t>
            </a:r>
          </a:p>
        </p:txBody>
      </p:sp>
      <p:sp>
        <p:nvSpPr>
          <p:cNvPr id="27" name="TextBox 26"/>
          <p:cNvSpPr txBox="1"/>
          <p:nvPr/>
        </p:nvSpPr>
        <p:spPr>
          <a:xfrm>
            <a:off x="2991067" y="4288536"/>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Fléchage, menus, scores et temps d’attente en direct.</a:t>
            </a:r>
          </a:p>
        </p:txBody>
      </p:sp>
      <p:sp>
        <p:nvSpPr>
          <p:cNvPr id="29" name="TextBox 28"/>
          <p:cNvSpPr txBox="1"/>
          <p:nvPr/>
        </p:nvSpPr>
        <p:spPr>
          <a:xfrm>
            <a:off x="2991067" y="5029199"/>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ALERTES TEMPS REEL</a:t>
            </a:r>
          </a:p>
        </p:txBody>
      </p:sp>
      <p:sp>
        <p:nvSpPr>
          <p:cNvPr id="30" name="TextBox 29"/>
          <p:cNvSpPr txBox="1"/>
          <p:nvPr/>
        </p:nvSpPr>
        <p:spPr>
          <a:xfrm>
            <a:off x="2991067" y="5330951"/>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Q-SYS, Crestron, AMX. But, incendie, évacuation.</a:t>
            </a:r>
          </a:p>
        </p:txBody>
      </p:sp>
      <p:grpSp>
        <p:nvGrpSpPr>
          <p:cNvPr id="169" name="Group 168">
            <a:extLst>
              <a:ext uri="{FF2B5EF4-FFF2-40B4-BE49-F238E27FC236}">
                <a16:creationId xmlns:a16="http://schemas.microsoft.com/office/drawing/2014/main" id="{428D2469-002A-42EE-729E-49ED24347C60}"/>
              </a:ext>
            </a:extLst>
          </p:cNvPr>
          <p:cNvGrpSpPr/>
          <p:nvPr/>
        </p:nvGrpSpPr>
        <p:grpSpPr>
          <a:xfrm>
            <a:off x="5042002" y="1645007"/>
            <a:ext cx="2086658" cy="4188865"/>
            <a:chOff x="5042002" y="1718159"/>
            <a:chExt cx="2086658" cy="4188865"/>
          </a:xfrm>
        </p:grpSpPr>
        <p:pic>
          <p:nvPicPr>
            <p:cNvPr id="161" name="Image 8">
              <a:extLst>
                <a:ext uri="{FF2B5EF4-FFF2-40B4-BE49-F238E27FC236}">
                  <a16:creationId xmlns:a16="http://schemas.microsoft.com/office/drawing/2014/main" id="{FEEAD4EB-0185-C6FB-E7B1-A4928BC32EFE}"/>
                </a:ext>
              </a:extLst>
            </p:cNvPr>
            <p:cNvPicPr>
              <a:picLocks noChangeAspect="1"/>
            </p:cNvPicPr>
            <p:nvPr/>
          </p:nvPicPr>
          <p:blipFill>
            <a:blip r:embed="rId10">
              <a:alphaModFix amt="5000"/>
              <a:extLst>
                <a:ext uri="{28A0092B-C50C-407E-A947-70E740481C1C}">
                  <a14:useLocalDpi xmlns:a14="http://schemas.microsoft.com/office/drawing/2010/main" val="0"/>
                </a:ext>
              </a:extLst>
            </a:blip>
            <a:srcRect l="37498" t="3242" r="37133" b="73999"/>
            <a:stretch>
              <a:fillRect/>
            </a:stretch>
          </p:blipFill>
          <p:spPr>
            <a:xfrm>
              <a:off x="5060287" y="1718159"/>
              <a:ext cx="2068371" cy="1024128"/>
            </a:xfrm>
            <a:prstGeom prst="roundRect">
              <a:avLst>
                <a:gd name="adj" fmla="val 8631"/>
              </a:avLst>
            </a:prstGeom>
          </p:spPr>
        </p:pic>
        <p:pic>
          <p:nvPicPr>
            <p:cNvPr id="163" name="Image 8">
              <a:extLst>
                <a:ext uri="{FF2B5EF4-FFF2-40B4-BE49-F238E27FC236}">
                  <a16:creationId xmlns:a16="http://schemas.microsoft.com/office/drawing/2014/main" id="{232DDBB6-25DB-AF40-419C-E92D19C8CC91}"/>
                </a:ext>
              </a:extLst>
            </p:cNvPr>
            <p:cNvPicPr>
              <a:picLocks noChangeAspect="1"/>
            </p:cNvPicPr>
            <p:nvPr/>
          </p:nvPicPr>
          <p:blipFill>
            <a:blip r:embed="rId10">
              <a:alphaModFix amt="5000"/>
              <a:extLst>
                <a:ext uri="{28A0092B-C50C-407E-A947-70E740481C1C}">
                  <a14:useLocalDpi xmlns:a14="http://schemas.microsoft.com/office/drawing/2010/main" val="0"/>
                </a:ext>
              </a:extLst>
            </a:blip>
            <a:srcRect l="37316" t="29256" r="37316" b="47985"/>
            <a:stretch>
              <a:fillRect/>
            </a:stretch>
          </p:blipFill>
          <p:spPr>
            <a:xfrm>
              <a:off x="5042002" y="2898499"/>
              <a:ext cx="2068371" cy="923693"/>
            </a:xfrm>
            <a:prstGeom prst="roundRect">
              <a:avLst>
                <a:gd name="adj" fmla="val 8631"/>
              </a:avLst>
            </a:prstGeom>
          </p:spPr>
        </p:pic>
        <p:pic>
          <p:nvPicPr>
            <p:cNvPr id="165" name="Image 8">
              <a:extLst>
                <a:ext uri="{FF2B5EF4-FFF2-40B4-BE49-F238E27FC236}">
                  <a16:creationId xmlns:a16="http://schemas.microsoft.com/office/drawing/2014/main" id="{9CEE39DA-7A2E-7A61-06E0-03FDDCC5F12E}"/>
                </a:ext>
              </a:extLst>
            </p:cNvPr>
            <p:cNvPicPr>
              <a:picLocks noChangeAspect="1"/>
            </p:cNvPicPr>
            <p:nvPr/>
          </p:nvPicPr>
          <p:blipFill>
            <a:blip r:embed="rId10">
              <a:alphaModFix amt="5000"/>
              <a:extLst>
                <a:ext uri="{28A0092B-C50C-407E-A947-70E740481C1C}">
                  <a14:useLocalDpi xmlns:a14="http://schemas.microsoft.com/office/drawing/2010/main" val="0"/>
                </a:ext>
              </a:extLst>
            </a:blip>
            <a:srcRect l="37460" t="55814" r="37172" b="21427"/>
            <a:stretch>
              <a:fillRect/>
            </a:stretch>
          </p:blipFill>
          <p:spPr>
            <a:xfrm>
              <a:off x="5060289" y="3936417"/>
              <a:ext cx="2068371" cy="923693"/>
            </a:xfrm>
            <a:prstGeom prst="roundRect">
              <a:avLst>
                <a:gd name="adj" fmla="val 8631"/>
              </a:avLst>
            </a:prstGeom>
          </p:spPr>
        </p:pic>
        <p:pic>
          <p:nvPicPr>
            <p:cNvPr id="168" name="Image 8">
              <a:extLst>
                <a:ext uri="{FF2B5EF4-FFF2-40B4-BE49-F238E27FC236}">
                  <a16:creationId xmlns:a16="http://schemas.microsoft.com/office/drawing/2014/main" id="{E7EB9F42-69EE-0AAB-4997-8EA4FD377A0D}"/>
                </a:ext>
              </a:extLst>
            </p:cNvPr>
            <p:cNvPicPr>
              <a:picLocks noChangeAspect="1"/>
            </p:cNvPicPr>
            <p:nvPr/>
          </p:nvPicPr>
          <p:blipFill>
            <a:blip r:embed="rId10">
              <a:alphaModFix amt="5000"/>
              <a:extLst>
                <a:ext uri="{28A0092B-C50C-407E-A947-70E740481C1C}">
                  <a14:useLocalDpi xmlns:a14="http://schemas.microsoft.com/office/drawing/2010/main" val="0"/>
                </a:ext>
              </a:extLst>
            </a:blip>
            <a:srcRect l="37540" t="79697" r="37092" b="-2456"/>
            <a:stretch>
              <a:fillRect/>
            </a:stretch>
          </p:blipFill>
          <p:spPr>
            <a:xfrm>
              <a:off x="5060286" y="4983331"/>
              <a:ext cx="2068371" cy="923693"/>
            </a:xfrm>
            <a:prstGeom prst="roundRect">
              <a:avLst>
                <a:gd name="adj" fmla="val 8631"/>
              </a:avLst>
            </a:prstGeom>
          </p:spPr>
        </p:pic>
      </p:grpSp>
      <p:pic>
        <p:nvPicPr>
          <p:cNvPr id="32" name="Picture 31" descr="v2.png"/>
          <p:cNvPicPr>
            <a:picLocks noChangeAspect="1"/>
          </p:cNvPicPr>
          <p:nvPr/>
        </p:nvPicPr>
        <p:blipFill>
          <a:blip r:embed="rId11"/>
          <a:stretch>
            <a:fillRect/>
          </a:stretch>
        </p:blipFill>
        <p:spPr>
          <a:xfrm>
            <a:off x="5841536" y="1765365"/>
            <a:ext cx="444469" cy="353496"/>
          </a:xfrm>
          <a:prstGeom prst="rect">
            <a:avLst/>
          </a:prstGeom>
          <a:effectLst>
            <a:outerShdw blurRad="50800" dist="38100" dir="2700000" algn="tl" rotWithShape="0">
              <a:prstClr val="black">
                <a:alpha val="40000"/>
              </a:prstClr>
            </a:outerShdw>
          </a:effectLst>
        </p:spPr>
      </p:pic>
      <p:sp>
        <p:nvSpPr>
          <p:cNvPr id="33" name="TextBox 32"/>
          <p:cNvSpPr txBox="1"/>
          <p:nvPr/>
        </p:nvSpPr>
        <p:spPr>
          <a:xfrm>
            <a:off x="5170017" y="2201723"/>
            <a:ext cx="1848916" cy="215059"/>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ctr">
              <a:lnSpc>
                <a:spcPct val="110000"/>
              </a:lnSpc>
            </a:pPr>
            <a:r>
              <a:rPr lang="en-US" sz="1300" noProof="1">
                <a:solidFill>
                  <a:srgbClr val="FFFFFF"/>
                </a:solidFill>
                <a:latin typeface="Nunito Sans ExtraBold"/>
              </a:rPr>
              <a:t>Commerce de luxe</a:t>
            </a:r>
          </a:p>
        </p:txBody>
      </p:sp>
      <p:sp>
        <p:nvSpPr>
          <p:cNvPr id="35" name="TextBox 34"/>
          <p:cNvSpPr txBox="1"/>
          <p:nvPr/>
        </p:nvSpPr>
        <p:spPr>
          <a:xfrm>
            <a:off x="5214888" y="2944368"/>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LED NATIF</a:t>
            </a:r>
          </a:p>
        </p:txBody>
      </p:sp>
      <p:sp>
        <p:nvSpPr>
          <p:cNvPr id="36" name="TextBox 35"/>
          <p:cNvSpPr txBox="1"/>
          <p:nvPr/>
        </p:nvSpPr>
        <p:spPr>
          <a:xfrm>
            <a:off x="5214888" y="3246120"/>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Formats et ratios sur mesure, sur l’output player.</a:t>
            </a:r>
          </a:p>
        </p:txBody>
      </p:sp>
      <p:sp>
        <p:nvSpPr>
          <p:cNvPr id="38" name="TextBox 37"/>
          <p:cNvSpPr txBox="1"/>
          <p:nvPr/>
        </p:nvSpPr>
        <p:spPr>
          <a:xfrm>
            <a:off x="5214888" y="3986783"/>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SYNCHRO NATIVE</a:t>
            </a:r>
          </a:p>
        </p:txBody>
      </p:sp>
      <p:sp>
        <p:nvSpPr>
          <p:cNvPr id="39" name="TextBox 38"/>
          <p:cNvSpPr txBox="1"/>
          <p:nvPr/>
        </p:nvSpPr>
        <p:spPr>
          <a:xfrm>
            <a:off x="5214888" y="4288536"/>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A l’image près, via NTP, sans infrastructure PTP dédiée.</a:t>
            </a:r>
          </a:p>
        </p:txBody>
      </p:sp>
      <p:sp>
        <p:nvSpPr>
          <p:cNvPr id="41" name="TextBox 40"/>
          <p:cNvSpPr txBox="1"/>
          <p:nvPr/>
        </p:nvSpPr>
        <p:spPr>
          <a:xfrm>
            <a:off x="5214888" y="5029199"/>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COUVERTURE MONDIALE</a:t>
            </a:r>
          </a:p>
        </p:txBody>
      </p:sp>
      <p:sp>
        <p:nvSpPr>
          <p:cNvPr id="42" name="TextBox 41"/>
          <p:cNvSpPr txBox="1"/>
          <p:nvPr/>
        </p:nvSpPr>
        <p:spPr>
          <a:xfrm>
            <a:off x="5214888" y="5330951"/>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Partenaires installateurs dans 140 pays et cloud global.</a:t>
            </a:r>
          </a:p>
        </p:txBody>
      </p:sp>
      <p:grpSp>
        <p:nvGrpSpPr>
          <p:cNvPr id="182" name="Group 181">
            <a:extLst>
              <a:ext uri="{FF2B5EF4-FFF2-40B4-BE49-F238E27FC236}">
                <a16:creationId xmlns:a16="http://schemas.microsoft.com/office/drawing/2014/main" id="{594FB654-8F59-4EB3-8137-E14092548CDD}"/>
              </a:ext>
            </a:extLst>
          </p:cNvPr>
          <p:cNvGrpSpPr/>
          <p:nvPr/>
        </p:nvGrpSpPr>
        <p:grpSpPr>
          <a:xfrm>
            <a:off x="7284110" y="1654914"/>
            <a:ext cx="2077428" cy="4177721"/>
            <a:chOff x="7284110" y="1728066"/>
            <a:chExt cx="2077428" cy="4177721"/>
          </a:xfrm>
        </p:grpSpPr>
        <p:pic>
          <p:nvPicPr>
            <p:cNvPr id="175" name="Image 6">
              <a:extLst>
                <a:ext uri="{FF2B5EF4-FFF2-40B4-BE49-F238E27FC236}">
                  <a16:creationId xmlns:a16="http://schemas.microsoft.com/office/drawing/2014/main" id="{0FD8699E-932C-868C-BB77-1D292E2B3B82}"/>
                </a:ext>
              </a:extLst>
            </p:cNvPr>
            <p:cNvPicPr>
              <a:picLocks noChangeAspect="1"/>
            </p:cNvPicPr>
            <p:nvPr/>
          </p:nvPicPr>
          <p:blipFill>
            <a:blip r:embed="rId12">
              <a:alphaModFix amt="5000"/>
              <a:extLst>
                <a:ext uri="{28A0092B-C50C-407E-A947-70E740481C1C}">
                  <a14:useLocalDpi xmlns:a14="http://schemas.microsoft.com/office/drawing/2010/main" val="0"/>
                </a:ext>
              </a:extLst>
            </a:blip>
            <a:srcRect l="32305" t="5597" r="51696" b="71587"/>
            <a:stretch>
              <a:fillRect/>
            </a:stretch>
          </p:blipFill>
          <p:spPr>
            <a:xfrm>
              <a:off x="7284110" y="1728066"/>
              <a:ext cx="2068371" cy="1024129"/>
            </a:xfrm>
            <a:prstGeom prst="roundRect">
              <a:avLst>
                <a:gd name="adj" fmla="val 8589"/>
              </a:avLst>
            </a:prstGeom>
          </p:spPr>
        </p:pic>
        <p:pic>
          <p:nvPicPr>
            <p:cNvPr id="177" name="Image 6">
              <a:extLst>
                <a:ext uri="{FF2B5EF4-FFF2-40B4-BE49-F238E27FC236}">
                  <a16:creationId xmlns:a16="http://schemas.microsoft.com/office/drawing/2014/main" id="{D9B29FD0-D898-B3AD-53BD-089968F675B9}"/>
                </a:ext>
              </a:extLst>
            </p:cNvPr>
            <p:cNvPicPr>
              <a:picLocks noChangeAspect="1"/>
            </p:cNvPicPr>
            <p:nvPr/>
          </p:nvPicPr>
          <p:blipFill>
            <a:blip r:embed="rId12">
              <a:alphaModFix amt="5000"/>
              <a:extLst>
                <a:ext uri="{28A0092B-C50C-407E-A947-70E740481C1C}">
                  <a14:useLocalDpi xmlns:a14="http://schemas.microsoft.com/office/drawing/2010/main" val="0"/>
                </a:ext>
              </a:extLst>
            </a:blip>
            <a:srcRect l="32372" t="33472" r="51629" b="45749"/>
            <a:stretch>
              <a:fillRect/>
            </a:stretch>
          </p:blipFill>
          <p:spPr>
            <a:xfrm>
              <a:off x="7293167" y="2889506"/>
              <a:ext cx="2068371" cy="932688"/>
            </a:xfrm>
            <a:prstGeom prst="roundRect">
              <a:avLst>
                <a:gd name="adj" fmla="val 8589"/>
              </a:avLst>
            </a:prstGeom>
          </p:spPr>
        </p:pic>
        <p:pic>
          <p:nvPicPr>
            <p:cNvPr id="179" name="Image 6">
              <a:extLst>
                <a:ext uri="{FF2B5EF4-FFF2-40B4-BE49-F238E27FC236}">
                  <a16:creationId xmlns:a16="http://schemas.microsoft.com/office/drawing/2014/main" id="{2238126C-36EA-7B67-C925-72D51C1E71E5}"/>
                </a:ext>
              </a:extLst>
            </p:cNvPr>
            <p:cNvPicPr>
              <a:picLocks noChangeAspect="1"/>
            </p:cNvPicPr>
            <p:nvPr/>
          </p:nvPicPr>
          <p:blipFill>
            <a:blip r:embed="rId12">
              <a:alphaModFix amt="5000"/>
              <a:extLst>
                <a:ext uri="{28A0092B-C50C-407E-A947-70E740481C1C}">
                  <a14:useLocalDpi xmlns:a14="http://schemas.microsoft.com/office/drawing/2010/main" val="0"/>
                </a:ext>
              </a:extLst>
            </a:blip>
            <a:srcRect l="32356" t="56025" r="51645" b="23196"/>
            <a:stretch>
              <a:fillRect/>
            </a:stretch>
          </p:blipFill>
          <p:spPr>
            <a:xfrm>
              <a:off x="7284110" y="3933157"/>
              <a:ext cx="2068371" cy="932688"/>
            </a:xfrm>
            <a:prstGeom prst="roundRect">
              <a:avLst>
                <a:gd name="adj" fmla="val 8589"/>
              </a:avLst>
            </a:prstGeom>
          </p:spPr>
        </p:pic>
        <p:pic>
          <p:nvPicPr>
            <p:cNvPr id="181" name="Image 6">
              <a:extLst>
                <a:ext uri="{FF2B5EF4-FFF2-40B4-BE49-F238E27FC236}">
                  <a16:creationId xmlns:a16="http://schemas.microsoft.com/office/drawing/2014/main" id="{D5E02E4E-953F-D3CD-E450-BA69B0B0F977}"/>
                </a:ext>
              </a:extLst>
            </p:cNvPr>
            <p:cNvPicPr>
              <a:picLocks noChangeAspect="1"/>
            </p:cNvPicPr>
            <p:nvPr/>
          </p:nvPicPr>
          <p:blipFill>
            <a:blip r:embed="rId12">
              <a:alphaModFix amt="5000"/>
              <a:extLst>
                <a:ext uri="{28A0092B-C50C-407E-A947-70E740481C1C}">
                  <a14:useLocalDpi xmlns:a14="http://schemas.microsoft.com/office/drawing/2010/main" val="0"/>
                </a:ext>
              </a:extLst>
            </a:blip>
            <a:srcRect l="32318" t="76851" r="51683" b="2370"/>
            <a:stretch>
              <a:fillRect/>
            </a:stretch>
          </p:blipFill>
          <p:spPr>
            <a:xfrm>
              <a:off x="7284110" y="4973099"/>
              <a:ext cx="2068371" cy="932688"/>
            </a:xfrm>
            <a:prstGeom prst="roundRect">
              <a:avLst>
                <a:gd name="adj" fmla="val 8589"/>
              </a:avLst>
            </a:prstGeom>
          </p:spPr>
        </p:pic>
      </p:grpSp>
      <p:pic>
        <p:nvPicPr>
          <p:cNvPr id="44" name="Picture 43" descr="v3.png"/>
          <p:cNvPicPr>
            <a:picLocks noChangeAspect="1"/>
          </p:cNvPicPr>
          <p:nvPr/>
        </p:nvPicPr>
        <p:blipFill>
          <a:blip r:embed="rId13"/>
          <a:stretch>
            <a:fillRect/>
          </a:stretch>
        </p:blipFill>
        <p:spPr>
          <a:xfrm>
            <a:off x="8065501" y="1756221"/>
            <a:ext cx="444216" cy="353496"/>
          </a:xfrm>
          <a:prstGeom prst="rect">
            <a:avLst/>
          </a:prstGeom>
          <a:effectLst>
            <a:outerShdw blurRad="50800" dist="38100" dir="2700000" algn="tl" rotWithShape="0">
              <a:prstClr val="black">
                <a:alpha val="40000"/>
              </a:prstClr>
            </a:outerShdw>
          </a:effectLst>
        </p:spPr>
      </p:pic>
      <p:sp>
        <p:nvSpPr>
          <p:cNvPr id="45" name="TextBox 44"/>
          <p:cNvSpPr txBox="1"/>
          <p:nvPr/>
        </p:nvSpPr>
        <p:spPr>
          <a:xfrm>
            <a:off x="7393838" y="2201723"/>
            <a:ext cx="1848916" cy="435119"/>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ctr">
              <a:lnSpc>
                <a:spcPct val="110000"/>
              </a:lnSpc>
            </a:pPr>
            <a:r>
              <a:rPr lang="en-US" sz="1300" noProof="1">
                <a:solidFill>
                  <a:srgbClr val="FFFFFF"/>
                </a:solidFill>
                <a:latin typeface="Nunito Sans ExtraBold"/>
              </a:rPr>
              <a:t>Sites de production et industriels</a:t>
            </a:r>
          </a:p>
        </p:txBody>
      </p:sp>
      <p:sp>
        <p:nvSpPr>
          <p:cNvPr id="47" name="TextBox 46"/>
          <p:cNvSpPr txBox="1"/>
          <p:nvPr/>
        </p:nvSpPr>
        <p:spPr>
          <a:xfrm>
            <a:off x="7438709" y="2944368"/>
            <a:ext cx="1831476"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noProof="1">
                <a:solidFill>
                  <a:srgbClr val="6FB0FF"/>
                </a:solidFill>
                <a:latin typeface="Nunito Sans ExtraBold"/>
              </a:rPr>
              <a:t>POWER BI &amp; SHAREPOINT</a:t>
            </a:r>
          </a:p>
        </p:txBody>
      </p:sp>
      <p:sp>
        <p:nvSpPr>
          <p:cNvPr id="48" name="TextBox 47"/>
          <p:cNvSpPr txBox="1"/>
          <p:nvPr/>
        </p:nvSpPr>
        <p:spPr>
          <a:xfrm>
            <a:off x="7438709" y="3246120"/>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Données automatisées, sans transit par le cloud.</a:t>
            </a:r>
          </a:p>
        </p:txBody>
      </p:sp>
      <p:sp>
        <p:nvSpPr>
          <p:cNvPr id="50" name="TextBox 49"/>
          <p:cNvSpPr txBox="1"/>
          <p:nvPr/>
        </p:nvSpPr>
        <p:spPr>
          <a:xfrm>
            <a:off x="7438709" y="3986783"/>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TABLEAU DE BORD WEB</a:t>
            </a:r>
          </a:p>
        </p:txBody>
      </p:sp>
      <p:sp>
        <p:nvSpPr>
          <p:cNvPr id="51" name="TextBox 50"/>
          <p:cNvSpPr txBox="1"/>
          <p:nvPr/>
        </p:nvSpPr>
        <p:spPr>
          <a:xfrm>
            <a:off x="7438709" y="4288536"/>
            <a:ext cx="189731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Moteur Chromium à jour, jusqu’en 8K, web robot inclus.</a:t>
            </a:r>
          </a:p>
        </p:txBody>
      </p:sp>
      <p:sp>
        <p:nvSpPr>
          <p:cNvPr id="53" name="TextBox 52"/>
          <p:cNvSpPr txBox="1"/>
          <p:nvPr/>
        </p:nvSpPr>
        <p:spPr>
          <a:xfrm>
            <a:off x="7438709" y="5029199"/>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WIDGETS SUR-MESURE</a:t>
            </a:r>
          </a:p>
        </p:txBody>
      </p:sp>
      <p:sp>
        <p:nvSpPr>
          <p:cNvPr id="54" name="TextBox 53"/>
          <p:cNvSpPr txBox="1"/>
          <p:nvPr/>
        </p:nvSpPr>
        <p:spPr>
          <a:xfrm>
            <a:off x="7438709" y="5330951"/>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SVG et JavaScript ouverts, sans facture de services.</a:t>
            </a:r>
          </a:p>
        </p:txBody>
      </p:sp>
      <p:grpSp>
        <p:nvGrpSpPr>
          <p:cNvPr id="193" name="Group 192">
            <a:extLst>
              <a:ext uri="{FF2B5EF4-FFF2-40B4-BE49-F238E27FC236}">
                <a16:creationId xmlns:a16="http://schemas.microsoft.com/office/drawing/2014/main" id="{1B1D5F3F-C3E8-83B1-E3C5-3A5A94CF1FC1}"/>
              </a:ext>
            </a:extLst>
          </p:cNvPr>
          <p:cNvGrpSpPr/>
          <p:nvPr/>
        </p:nvGrpSpPr>
        <p:grpSpPr>
          <a:xfrm>
            <a:off x="9517208" y="1645007"/>
            <a:ext cx="2059093" cy="4186356"/>
            <a:chOff x="9517210" y="1718159"/>
            <a:chExt cx="2059093" cy="4186356"/>
          </a:xfrm>
        </p:grpSpPr>
        <p:pic>
          <p:nvPicPr>
            <p:cNvPr id="186" name="Image 6">
              <a:extLst>
                <a:ext uri="{FF2B5EF4-FFF2-40B4-BE49-F238E27FC236}">
                  <a16:creationId xmlns:a16="http://schemas.microsoft.com/office/drawing/2014/main" id="{4F6C3BEB-438B-9828-1757-83774F1113A3}"/>
                </a:ext>
              </a:extLst>
            </p:cNvPr>
            <p:cNvPicPr>
              <a:picLocks noChangeAspect="1"/>
            </p:cNvPicPr>
            <p:nvPr/>
          </p:nvPicPr>
          <p:blipFill>
            <a:blip r:embed="rId14">
              <a:alphaModFix amt="5000"/>
            </a:blip>
            <a:srcRect l="57902" t="5412" r="15094" b="71550"/>
            <a:stretch>
              <a:fillRect/>
            </a:stretch>
          </p:blipFill>
          <p:spPr>
            <a:xfrm>
              <a:off x="9520385" y="1718159"/>
              <a:ext cx="2055918" cy="1034037"/>
            </a:xfrm>
            <a:prstGeom prst="roundRect">
              <a:avLst>
                <a:gd name="adj" fmla="val 8462"/>
              </a:avLst>
            </a:prstGeom>
          </p:spPr>
        </p:pic>
        <p:pic>
          <p:nvPicPr>
            <p:cNvPr id="188" name="Image 6">
              <a:extLst>
                <a:ext uri="{FF2B5EF4-FFF2-40B4-BE49-F238E27FC236}">
                  <a16:creationId xmlns:a16="http://schemas.microsoft.com/office/drawing/2014/main" id="{A9C89E90-C910-E7BE-B168-53EAA568CF72}"/>
                </a:ext>
              </a:extLst>
            </p:cNvPr>
            <p:cNvPicPr>
              <a:picLocks noChangeAspect="1"/>
            </p:cNvPicPr>
            <p:nvPr/>
          </p:nvPicPr>
          <p:blipFill>
            <a:blip r:embed="rId14">
              <a:alphaModFix amt="5000"/>
            </a:blip>
            <a:srcRect l="57933" t="32384" r="15063" b="47031"/>
            <a:stretch>
              <a:fillRect/>
            </a:stretch>
          </p:blipFill>
          <p:spPr>
            <a:xfrm>
              <a:off x="9520385" y="2898265"/>
              <a:ext cx="2055918" cy="923927"/>
            </a:xfrm>
            <a:prstGeom prst="roundRect">
              <a:avLst>
                <a:gd name="adj" fmla="val 8462"/>
              </a:avLst>
            </a:prstGeom>
          </p:spPr>
        </p:pic>
        <p:pic>
          <p:nvPicPr>
            <p:cNvPr id="190" name="Image 6">
              <a:extLst>
                <a:ext uri="{FF2B5EF4-FFF2-40B4-BE49-F238E27FC236}">
                  <a16:creationId xmlns:a16="http://schemas.microsoft.com/office/drawing/2014/main" id="{AA3F0167-036C-B976-FD06-EB940ABC70E0}"/>
                </a:ext>
              </a:extLst>
            </p:cNvPr>
            <p:cNvPicPr>
              <a:picLocks noChangeAspect="1"/>
            </p:cNvPicPr>
            <p:nvPr/>
          </p:nvPicPr>
          <p:blipFill>
            <a:blip r:embed="rId14">
              <a:alphaModFix amt="5000"/>
            </a:blip>
            <a:srcRect l="57838" t="55267" r="15158" b="24148"/>
            <a:stretch>
              <a:fillRect/>
            </a:stretch>
          </p:blipFill>
          <p:spPr>
            <a:xfrm>
              <a:off x="9520385" y="3931919"/>
              <a:ext cx="2055918" cy="923927"/>
            </a:xfrm>
            <a:prstGeom prst="roundRect">
              <a:avLst>
                <a:gd name="adj" fmla="val 8462"/>
              </a:avLst>
            </a:prstGeom>
          </p:spPr>
        </p:pic>
        <p:pic>
          <p:nvPicPr>
            <p:cNvPr id="192" name="Image 6">
              <a:extLst>
                <a:ext uri="{FF2B5EF4-FFF2-40B4-BE49-F238E27FC236}">
                  <a16:creationId xmlns:a16="http://schemas.microsoft.com/office/drawing/2014/main" id="{D5097FAB-8693-4133-20B7-99FDEA53FB15}"/>
                </a:ext>
              </a:extLst>
            </p:cNvPr>
            <p:cNvPicPr>
              <a:picLocks noChangeAspect="1"/>
            </p:cNvPicPr>
            <p:nvPr/>
          </p:nvPicPr>
          <p:blipFill>
            <a:blip r:embed="rId14">
              <a:alphaModFix amt="5000"/>
            </a:blip>
            <a:srcRect l="57766" t="77846" r="15230" b="1569"/>
            <a:stretch>
              <a:fillRect/>
            </a:stretch>
          </p:blipFill>
          <p:spPr>
            <a:xfrm>
              <a:off x="9517210" y="4980588"/>
              <a:ext cx="2055918" cy="923927"/>
            </a:xfrm>
            <a:prstGeom prst="roundRect">
              <a:avLst>
                <a:gd name="adj" fmla="val 5369"/>
              </a:avLst>
            </a:prstGeom>
          </p:spPr>
        </p:pic>
      </p:grpSp>
      <p:pic>
        <p:nvPicPr>
          <p:cNvPr id="56" name="Picture 55" descr="v4.png"/>
          <p:cNvPicPr>
            <a:picLocks noChangeAspect="1"/>
          </p:cNvPicPr>
          <p:nvPr/>
        </p:nvPicPr>
        <p:blipFill>
          <a:blip r:embed="rId15"/>
          <a:stretch>
            <a:fillRect/>
          </a:stretch>
        </p:blipFill>
        <p:spPr>
          <a:xfrm>
            <a:off x="10272128" y="1756221"/>
            <a:ext cx="474429" cy="353496"/>
          </a:xfrm>
          <a:prstGeom prst="rect">
            <a:avLst/>
          </a:prstGeom>
          <a:effectLst>
            <a:outerShdw blurRad="50800" dist="38100" dir="2700000" algn="tl" rotWithShape="0">
              <a:prstClr val="black">
                <a:alpha val="40000"/>
              </a:prstClr>
            </a:outerShdw>
          </a:effectLst>
        </p:spPr>
      </p:pic>
      <p:sp>
        <p:nvSpPr>
          <p:cNvPr id="57" name="TextBox 56"/>
          <p:cNvSpPr txBox="1"/>
          <p:nvPr/>
        </p:nvSpPr>
        <p:spPr>
          <a:xfrm>
            <a:off x="9617659" y="2201723"/>
            <a:ext cx="1848916" cy="435119"/>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ctr">
              <a:lnSpc>
                <a:spcPct val="110000"/>
              </a:lnSpc>
            </a:pPr>
            <a:r>
              <a:rPr lang="en-US" sz="1300" noProof="1">
                <a:solidFill>
                  <a:srgbClr val="FFFFFF"/>
                </a:solidFill>
                <a:latin typeface="Nunito Sans ExtraBold"/>
              </a:rPr>
              <a:t>Secteur public</a:t>
            </a:r>
          </a:p>
        </p:txBody>
      </p:sp>
      <p:sp>
        <p:nvSpPr>
          <p:cNvPr id="59" name="TextBox 58"/>
          <p:cNvSpPr txBox="1"/>
          <p:nvPr/>
        </p:nvSpPr>
        <p:spPr>
          <a:xfrm>
            <a:off x="9662530" y="2944368"/>
            <a:ext cx="1831477"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900" noProof="1">
                <a:solidFill>
                  <a:srgbClr val="6FB0FF"/>
                </a:solidFill>
                <a:latin typeface="Nunito Sans ExtraBold"/>
              </a:rPr>
              <a:t>SECURITE AU COEUR DE L’ADN</a:t>
            </a:r>
          </a:p>
        </p:txBody>
      </p:sp>
      <p:sp>
        <p:nvSpPr>
          <p:cNvPr id="60" name="TextBox 59"/>
          <p:cNvSpPr txBox="1"/>
          <p:nvPr/>
        </p:nvSpPr>
        <p:spPr>
          <a:xfrm>
            <a:off x="9662530" y="3246120"/>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Cybersécurité cloud et player, 10 ans de mises à jour.</a:t>
            </a:r>
          </a:p>
        </p:txBody>
      </p:sp>
      <p:sp>
        <p:nvSpPr>
          <p:cNvPr id="62" name="TextBox 61"/>
          <p:cNvSpPr txBox="1"/>
          <p:nvPr/>
        </p:nvSpPr>
        <p:spPr>
          <a:xfrm>
            <a:off x="9662530" y="3986783"/>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CADRE JURIDIQUE</a:t>
            </a:r>
          </a:p>
        </p:txBody>
      </p:sp>
      <p:sp>
        <p:nvSpPr>
          <p:cNvPr id="63" name="TextBox 62"/>
          <p:cNvSpPr txBox="1"/>
          <p:nvPr/>
        </p:nvSpPr>
        <p:spPr>
          <a:xfrm>
            <a:off x="9662530" y="4288536"/>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Revente indirecte. Données USA, Europe, Suisse.</a:t>
            </a:r>
          </a:p>
        </p:txBody>
      </p:sp>
      <p:sp>
        <p:nvSpPr>
          <p:cNvPr id="65" name="TextBox 64"/>
          <p:cNvSpPr txBox="1"/>
          <p:nvPr/>
        </p:nvSpPr>
        <p:spPr>
          <a:xfrm>
            <a:off x="9662530" y="5029199"/>
            <a:ext cx="1775764" cy="167675"/>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05000"/>
              </a:lnSpc>
            </a:pPr>
            <a:r>
              <a:rPr lang="en-US" sz="1050" spc="30" noProof="1">
                <a:solidFill>
                  <a:srgbClr val="6FB0FF"/>
                </a:solidFill>
                <a:latin typeface="Nunito Sans ExtraBold"/>
              </a:rPr>
              <a:t>MULTI-TENANT</a:t>
            </a:r>
          </a:p>
        </p:txBody>
      </p:sp>
      <p:sp>
        <p:nvSpPr>
          <p:cNvPr id="66" name="TextBox 65"/>
          <p:cNvSpPr txBox="1"/>
          <p:nvPr/>
        </p:nvSpPr>
        <p:spPr>
          <a:xfrm>
            <a:off x="9662530" y="5330951"/>
            <a:ext cx="1775764" cy="365613"/>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lnSpc>
                <a:spcPct val="115000"/>
              </a:lnSpc>
            </a:pPr>
            <a:r>
              <a:rPr lang="en-US" sz="1050" noProof="1">
                <a:solidFill>
                  <a:srgbClr val="A8BEDC"/>
                </a:solidFill>
                <a:latin typeface="Nunito Sans"/>
              </a:rPr>
              <a:t>Entités séparées, accessibles en un clic.</a:t>
            </a:r>
          </a:p>
        </p:txBody>
      </p:sp>
    </p:spTree>
    <p:extLst>
      <p:ext uri="{BB962C8B-B14F-4D97-AF65-F5344CB8AC3E}">
        <p14:creationId xmlns:p14="http://schemas.microsoft.com/office/powerpoint/2010/main" val="1095923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777D9-05B8-FFC0-C089-0AE4FC4C5BF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D8B3AB6-1A08-A81A-F461-E91F15A6B0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Subtitle 2">
            <a:extLst>
              <a:ext uri="{FF2B5EF4-FFF2-40B4-BE49-F238E27FC236}">
                <a16:creationId xmlns:a16="http://schemas.microsoft.com/office/drawing/2014/main" id="{D6FA3B67-6913-CEF1-1C2B-B3DDD4773E6D}"/>
              </a:ext>
            </a:extLst>
          </p:cNvPr>
          <p:cNvSpPr txBox="1">
            <a:spLocks/>
          </p:cNvSpPr>
          <p:nvPr/>
        </p:nvSpPr>
        <p:spPr>
          <a:xfrm>
            <a:off x="3659249" y="3510440"/>
            <a:ext cx="8129721" cy="840427"/>
          </a:xfrm>
          <a:prstGeom prst="rect">
            <a:avLst/>
          </a:prstGeom>
        </p:spPr>
        <p:txBody>
          <a:bodyPr lIns="121920" tIns="60960" rIns="121920" bIns="60960" anchor="t"/>
          <a:lstStyle>
            <a:lvl1pPr marL="0" indent="0" algn="l" defTabSz="914355" rtl="0" eaLnBrk="1" latinLnBrk="0" hangingPunct="1">
              <a:lnSpc>
                <a:spcPct val="90000"/>
              </a:lnSpc>
              <a:spcBef>
                <a:spcPts val="1000"/>
              </a:spcBef>
              <a:buFont typeface="Arial" panose="020B0604020202020204" pitchFamily="34" charset="0"/>
              <a:buNone/>
              <a:defRPr sz="1600" b="0" kern="1200">
                <a:solidFill>
                  <a:srgbClr val="545758"/>
                </a:solidFill>
                <a:latin typeface="Nunito Sans Light" panose="00000400000000000000" pitchFamily="2" charset="0"/>
                <a:ea typeface="+mn-ea"/>
                <a:cs typeface="+mn-cs"/>
              </a:defRPr>
            </a:lvl1pPr>
            <a:lvl2pPr marL="269875" indent="-227013" algn="l" defTabSz="914355" rtl="0" eaLnBrk="1" latinLnBrk="0" hangingPunct="1">
              <a:lnSpc>
                <a:spcPct val="90000"/>
              </a:lnSpc>
              <a:spcBef>
                <a:spcPts val="500"/>
              </a:spcBef>
              <a:buFont typeface="Arial" panose="020B0604020202020204" pitchFamily="34" charset="0"/>
              <a:buChar char="•"/>
              <a:defRPr sz="1600" kern="1200">
                <a:solidFill>
                  <a:srgbClr val="545758"/>
                </a:solidFill>
                <a:latin typeface="Nunito Sans Light" panose="00000400000000000000" pitchFamily="2" charset="0"/>
                <a:ea typeface="+mn-ea"/>
                <a:cs typeface="+mn-cs"/>
              </a:defRPr>
            </a:lvl2pPr>
            <a:lvl3pPr marL="539750" indent="-227013" algn="l" defTabSz="914355" rtl="0" eaLnBrk="1" latinLnBrk="0" hangingPunct="1">
              <a:lnSpc>
                <a:spcPct val="90000"/>
              </a:lnSpc>
              <a:spcBef>
                <a:spcPts val="500"/>
              </a:spcBef>
              <a:buFont typeface="Arial" panose="020B0604020202020204" pitchFamily="34" charset="0"/>
              <a:buChar char="•"/>
              <a:defRPr sz="1200" kern="1200">
                <a:solidFill>
                  <a:srgbClr val="545758"/>
                </a:solidFill>
                <a:latin typeface="Nunito Sans Light" panose="00000400000000000000" pitchFamily="2" charset="0"/>
                <a:ea typeface="+mn-ea"/>
                <a:cs typeface="+mn-cs"/>
              </a:defRPr>
            </a:lvl3pPr>
            <a:lvl4pPr marL="809625" indent="-227013" algn="l" defTabSz="914355" rtl="0" eaLnBrk="1" latinLnBrk="0" hangingPunct="1">
              <a:lnSpc>
                <a:spcPct val="90000"/>
              </a:lnSpc>
              <a:spcBef>
                <a:spcPts val="500"/>
              </a:spcBef>
              <a:buFont typeface="Arial" panose="020B0604020202020204" pitchFamily="34" charset="0"/>
              <a:buChar char="•"/>
              <a:defRPr sz="1100" kern="1200">
                <a:solidFill>
                  <a:srgbClr val="545758"/>
                </a:solidFill>
                <a:latin typeface="Nunito Sans Light" panose="00000400000000000000" pitchFamily="2" charset="0"/>
                <a:ea typeface="+mn-ea"/>
                <a:cs typeface="+mn-cs"/>
              </a:defRPr>
            </a:lvl4pPr>
            <a:lvl5pPr marL="1079500" indent="-227013" algn="l" defTabSz="914355" rtl="0" eaLnBrk="1" latinLnBrk="0" hangingPunct="1">
              <a:lnSpc>
                <a:spcPct val="90000"/>
              </a:lnSpc>
              <a:spcBef>
                <a:spcPts val="500"/>
              </a:spcBef>
              <a:buFont typeface="Arial" panose="020B0604020202020204" pitchFamily="34" charset="0"/>
              <a:buChar char="•"/>
              <a:defRPr sz="1400" kern="1200">
                <a:solidFill>
                  <a:schemeClr val="tx1"/>
                </a:solidFill>
                <a:latin typeface="Myriad Pro Cond" panose="020B0506030403020204" pitchFamily="34" charset="0"/>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noProof="1">
              <a:solidFill>
                <a:schemeClr val="bg1"/>
              </a:solidFill>
              <a:latin typeface="+mj-lt"/>
            </a:endParaRPr>
          </a:p>
        </p:txBody>
      </p:sp>
      <p:sp>
        <p:nvSpPr>
          <p:cNvPr id="24" name="TextBox 23">
            <a:extLst>
              <a:ext uri="{FF2B5EF4-FFF2-40B4-BE49-F238E27FC236}">
                <a16:creationId xmlns:a16="http://schemas.microsoft.com/office/drawing/2014/main" id="{D48EDFEE-E1EA-F95F-06E0-AD9495ADD16B}"/>
              </a:ext>
            </a:extLst>
          </p:cNvPr>
          <p:cNvSpPr txBox="1"/>
          <p:nvPr/>
        </p:nvSpPr>
        <p:spPr>
          <a:xfrm>
            <a:off x="3914155" y="2569637"/>
            <a:ext cx="4363695" cy="1425903"/>
          </a:xfrm>
          <a:prstGeom prst="rect">
            <a:avLst/>
          </a:prstGeom>
          <a:noFill/>
        </p:spPr>
        <p:txBody>
          <a:bodyPr wrap="none" rtlCol="0">
            <a:spAutoFit/>
          </a:bodyPr>
          <a:lstStyle/>
          <a:p>
            <a:pPr algn="ctr"/>
            <a:r>
              <a:rPr lang="en-US" sz="8666" noProof="1">
                <a:solidFill>
                  <a:srgbClr val="FFFFFF"/>
                </a:solidFill>
                <a:latin typeface="Nunito Sans Black" pitchFamily="2" charset="0"/>
              </a:rPr>
              <a:t>MERCI !</a:t>
            </a:r>
            <a:endParaRPr lang="en-US" sz="8666" noProof="1">
              <a:solidFill>
                <a:srgbClr val="FFFFFF"/>
              </a:solidFill>
            </a:endParaRPr>
          </a:p>
        </p:txBody>
      </p:sp>
      <p:sp>
        <p:nvSpPr>
          <p:cNvPr id="4" name="TextBox 3">
            <a:extLst>
              <a:ext uri="{FF2B5EF4-FFF2-40B4-BE49-F238E27FC236}">
                <a16:creationId xmlns:a16="http://schemas.microsoft.com/office/drawing/2014/main" id="{DC380D35-76C6-7C32-054A-69A02C66B945}"/>
              </a:ext>
            </a:extLst>
          </p:cNvPr>
          <p:cNvSpPr txBox="1"/>
          <p:nvPr/>
        </p:nvSpPr>
        <p:spPr>
          <a:xfrm>
            <a:off x="5391320" y="4754127"/>
            <a:ext cx="1409360" cy="359009"/>
          </a:xfrm>
          <a:prstGeom prst="rect">
            <a:avLst/>
          </a:prstGeom>
          <a:noFill/>
        </p:spPr>
        <p:txBody>
          <a:bodyPr wrap="none" rtlCol="0">
            <a:spAutoFit/>
          </a:bodyPr>
          <a:lstStyle/>
          <a:p>
            <a:pPr algn="ctr"/>
            <a:r>
              <a:rPr lang="en-US" sz="1733" noProof="1">
                <a:solidFill>
                  <a:srgbClr val="FFFFFF"/>
                </a:solidFill>
                <a:latin typeface="Nunito Sans Light" pitchFamily="2" charset="0"/>
              </a:rPr>
              <a:t>spinetix.com</a:t>
            </a:r>
          </a:p>
        </p:txBody>
      </p:sp>
      <p:sp>
        <p:nvSpPr>
          <p:cNvPr id="8" name="TextBox 7">
            <a:extLst>
              <a:ext uri="{FF2B5EF4-FFF2-40B4-BE49-F238E27FC236}">
                <a16:creationId xmlns:a16="http://schemas.microsoft.com/office/drawing/2014/main" id="{95DFA70D-45CE-41CC-8786-DDA466A57085}"/>
              </a:ext>
            </a:extLst>
          </p:cNvPr>
          <p:cNvSpPr txBox="1"/>
          <p:nvPr/>
        </p:nvSpPr>
        <p:spPr>
          <a:xfrm>
            <a:off x="367589" y="5547239"/>
            <a:ext cx="11456825" cy="954107"/>
          </a:xfrm>
          <a:prstGeom prst="rect">
            <a:avLst/>
          </a:prstGeom>
          <a:noFill/>
        </p:spPr>
        <p:txBody>
          <a:bodyPr wrap="square" rtlCol="0">
            <a:spAutoFit/>
          </a:bodyPr>
          <a:lstStyle/>
          <a:p>
            <a:pPr algn="just"/>
            <a:r>
              <a:rPr lang="en-US" sz="800" noProof="1">
                <a:solidFill>
                  <a:srgbClr val="FFFFFF"/>
                </a:solidFill>
                <a:latin typeface="Nunito Sans Light" pitchFamily="2" charset="0"/>
              </a:rPr>
              <a:t>DISCLAIMER NOTICE – The information provided in this document is not binding, does not engage SpinetiX in any way, and could change at any time without prior notice.</a:t>
            </a:r>
          </a:p>
          <a:p>
            <a:pPr algn="just"/>
            <a:endParaRPr lang="en-US" sz="800" noProof="1">
              <a:solidFill>
                <a:srgbClr val="FFFFFF"/>
              </a:solidFill>
              <a:latin typeface="Nunito Sans Light" pitchFamily="2" charset="0"/>
            </a:endParaRPr>
          </a:p>
          <a:p>
            <a:pPr algn="just"/>
            <a:r>
              <a:rPr lang="en-US" sz="800" noProof="1">
                <a:solidFill>
                  <a:srgbClr val="FFFFFF"/>
                </a:solidFill>
                <a:latin typeface="Nunito Sans Light" pitchFamily="2" charset="0"/>
              </a:rPr>
              <a:t>© Copyright - The copyrights of the designs, concepts, strategy, media, images and content in images, text of this presentation are and will remain the property of SpinetiX SA and are to be considered as strictly confidential information. The intellectual property of SpinetiX SA may only be used with the written consent of SpinetiX SA. The customer implicitly guarantees that the strictly confidential information can only be disclosed to employees who must know and agree to be bound by the terms and conditions of this document, whether they leave their service or not. No part of this publication may be retrieved, reproduced, or shared beyond the intended recipients of the document. The customer implicitly undertakes not to disclose any information about it to a third party without the prior written consent of SpinetiX SA. This document does not grant the customer a license or other right in the intellectual property of SpinetiX SA. Any dispute arising out of the unlawful use of the intellectual property of SpinetiX SA, or in connection with its illegal use, must be submitted to the jurisdiction of the Court of Lausanne, Switzerland. All rights are reserved by SpinetiX SA.</a:t>
            </a:r>
          </a:p>
        </p:txBody>
      </p:sp>
      <p:pic>
        <p:nvPicPr>
          <p:cNvPr id="10" name="Picture 9" descr="A black and white logo">
            <a:extLst>
              <a:ext uri="{FF2B5EF4-FFF2-40B4-BE49-F238E27FC236}">
                <a16:creationId xmlns:a16="http://schemas.microsoft.com/office/drawing/2014/main" id="{BA93BA1D-269A-42B6-435C-810585F608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7326" y="720385"/>
            <a:ext cx="1877349" cy="741404"/>
          </a:xfrm>
          <a:prstGeom prst="rect">
            <a:avLst/>
          </a:prstGeom>
        </p:spPr>
      </p:pic>
    </p:spTree>
    <p:extLst>
      <p:ext uri="{BB962C8B-B14F-4D97-AF65-F5344CB8AC3E}">
        <p14:creationId xmlns:p14="http://schemas.microsoft.com/office/powerpoint/2010/main" val="4152189144"/>
      </p:ext>
    </p:extLst>
  </p:cSld>
  <p:clrMapOvr>
    <a:masterClrMapping/>
  </p:clrMapOvr>
</p:sld>
</file>

<file path=ppt/theme/theme1.xml><?xml version="1.0" encoding="utf-8"?>
<a:theme xmlns:a="http://schemas.openxmlformats.org/drawingml/2006/main" name="Blue">
  <a:themeElements>
    <a:clrScheme name="Custom 2">
      <a:dk1>
        <a:sysClr val="windowText" lastClr="000000"/>
      </a:dk1>
      <a:lt1>
        <a:sysClr val="window" lastClr="FFFFFF"/>
      </a:lt1>
      <a:dk2>
        <a:srgbClr val="0D2648"/>
      </a:dk2>
      <a:lt2>
        <a:srgbClr val="E8E8E8"/>
      </a:lt2>
      <a:accent1>
        <a:srgbClr val="49E3FF"/>
      </a:accent1>
      <a:accent2>
        <a:srgbClr val="F89E5C"/>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Custom 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1/2_Blue_Right">
  <a:themeElements>
    <a:clrScheme name="Custom 2">
      <a:dk1>
        <a:sysClr val="windowText" lastClr="000000"/>
      </a:dk1>
      <a:lt1>
        <a:sysClr val="window" lastClr="FFFFFF"/>
      </a:lt1>
      <a:dk2>
        <a:srgbClr val="0D2648"/>
      </a:dk2>
      <a:lt2>
        <a:srgbClr val="E8E8E8"/>
      </a:lt2>
      <a:accent1>
        <a:srgbClr val="49E3FF"/>
      </a:accent1>
      <a:accent2>
        <a:srgbClr val="F89E5C"/>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Custom 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c0625f0-1c19-4483-951d-f79c26acaf4b">
      <Terms xmlns="http://schemas.microsoft.com/office/infopath/2007/PartnerControls"/>
    </lcf76f155ced4ddcb4097134ff3c332f>
    <TaxCatchAll xmlns="34e33074-4c8b-405c-be51-4e4a45c33fcd"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912CE3BC851A409A6BC50A14EB4484" ma:contentTypeVersion="21" ma:contentTypeDescription="Create a new document." ma:contentTypeScope="" ma:versionID="472a1ced84bdb3d23b940d861f5a0e0f">
  <xsd:schema xmlns:xsd="http://www.w3.org/2001/XMLSchema" xmlns:xs="http://www.w3.org/2001/XMLSchema" xmlns:p="http://schemas.microsoft.com/office/2006/metadata/properties" xmlns:ns1="http://schemas.microsoft.com/sharepoint/v3" xmlns:ns2="5c0625f0-1c19-4483-951d-f79c26acaf4b" xmlns:ns3="34e33074-4c8b-405c-be51-4e4a45c33fcd" targetNamespace="http://schemas.microsoft.com/office/2006/metadata/properties" ma:root="true" ma:fieldsID="3a1736e17a2346449a5a9c24c9818869" ns1:_="" ns2:_="" ns3:_="">
    <xsd:import namespace="http://schemas.microsoft.com/sharepoint/v3"/>
    <xsd:import namespace="5c0625f0-1c19-4483-951d-f79c26acaf4b"/>
    <xsd:import namespace="34e33074-4c8b-405c-be51-4e4a45c33fcd"/>
    <xsd:element name="properties">
      <xsd:complexType>
        <xsd:sequence>
          <xsd:element name="documentManagement">
            <xsd:complexType>
              <xsd:all>
                <xsd:element ref="ns2:MediaServiceMetadata" minOccurs="0"/>
                <xsd:element ref="ns2:MediaServiceFastMetadata" minOccurs="0"/>
                <xsd:element ref="ns2:MediaLengthInSecond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0625f0-1c19-4483-951d-f79c26acaf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f2cfe87-d3b6-4286-bc60-0ccf157bfe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e33074-4c8b-405c-be51-4e4a45c33fc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26ec220-b732-4606-84ce-3a401c094793}" ma:internalName="TaxCatchAll" ma:showField="CatchAllData" ma:web="34e33074-4c8b-405c-be51-4e4a45c33f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102D57-5BC2-46B0-BE9B-C2060DE6EED2}">
  <ds:schemaRefs>
    <ds:schemaRef ds:uri="34e33074-4c8b-405c-be51-4e4a45c33fcd"/>
    <ds:schemaRef ds:uri="5c0625f0-1c19-4483-951d-f79c26acaf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B02441-2CF4-49B9-9CA7-3B91C1F76EF3}">
  <ds:schemaRefs>
    <ds:schemaRef ds:uri="http://schemas.microsoft.com/sharepoint/v3/contenttype/forms"/>
  </ds:schemaRefs>
</ds:datastoreItem>
</file>

<file path=customXml/itemProps3.xml><?xml version="1.0" encoding="utf-8"?>
<ds:datastoreItem xmlns:ds="http://schemas.openxmlformats.org/officeDocument/2006/customXml" ds:itemID="{B1F0CC19-AE3D-480B-B644-E5BB5E8187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c0625f0-1c19-4483-951d-f79c26acaf4b"/>
    <ds:schemaRef ds:uri="34e33074-4c8b-405c-be51-4e4a45c33f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210</TotalTime>
  <Words>1101</Words>
  <Application>Microsoft Office PowerPoint</Application>
  <PresentationFormat>Widescreen</PresentationFormat>
  <Paragraphs>135</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Nunito Sans</vt:lpstr>
      <vt:lpstr>Nunito Sans Black</vt:lpstr>
      <vt:lpstr>Nunito Sans ExtraBold</vt:lpstr>
      <vt:lpstr>Nunito Sans Light</vt:lpstr>
      <vt:lpstr>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Krasimir Peykovski</cp:lastModifiedBy>
  <cp:revision>2</cp:revision>
  <dcterms:created xsi:type="dcterms:W3CDTF">2026-07-17T14:01:41Z</dcterms:created>
  <dcterms:modified xsi:type="dcterms:W3CDTF">2026-10-23T15:45:51Z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0x010100C0912CE3BC851A409A6BC50A14EB4484</vt:lpwstr>
  </property>
</Properties>
</file>