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4"/>
    <p:sldMasterId id="2147483657" r:id="rId5"/>
  </p:sldMasterIdLst>
  <p:notesMasterIdLst>
    <p:notesMasterId r:id="rId35"/>
  </p:notesMasterIdLst>
  <p:sldIdLst>
    <p:sldId id="2147376913" r:id="rId6"/>
    <p:sldId id="2147376978" r:id="rId7"/>
    <p:sldId id="2147377009" r:id="rId8"/>
    <p:sldId id="2147376980" r:id="rId9"/>
    <p:sldId id="2147376945" r:id="rId10"/>
    <p:sldId id="2147376991" r:id="rId11"/>
    <p:sldId id="2147376981" r:id="rId12"/>
    <p:sldId id="2147377000" r:id="rId13"/>
    <p:sldId id="2147376956" r:id="rId14"/>
    <p:sldId id="2147376964" r:id="rId15"/>
    <p:sldId id="2147376926" r:id="rId16"/>
    <p:sldId id="2147377001" r:id="rId17"/>
    <p:sldId id="2147376927" r:id="rId18"/>
    <p:sldId id="2147376983" r:id="rId19"/>
    <p:sldId id="2147376984" r:id="rId20"/>
    <p:sldId id="2147376988" r:id="rId21"/>
    <p:sldId id="2147376986" r:id="rId22"/>
    <p:sldId id="2147376985" r:id="rId23"/>
    <p:sldId id="2147376987" r:id="rId24"/>
    <p:sldId id="2147377008" r:id="rId25"/>
    <p:sldId id="2147376999" r:id="rId26"/>
    <p:sldId id="2147377002" r:id="rId27"/>
    <p:sldId id="2147377003" r:id="rId28"/>
    <p:sldId id="2147377007" r:id="rId29"/>
    <p:sldId id="2147377005" r:id="rId30"/>
    <p:sldId id="2147376996" r:id="rId31"/>
    <p:sldId id="2147376997" r:id="rId32"/>
    <p:sldId id="2147376998" r:id="rId33"/>
    <p:sldId id="2103812903" r:id="rId34"/>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05764D-17C9-5B35-944E-32E7F16F2EA8}" name="Krasimir Peykovski" initials="KP" userId="S::Krasimir.Peykovski@spinetix.com::0b92663e-ab90-4ae4-a90e-d0aa385e5446" providerId="AD"/>
  <p188:author id="{1DB3DFA1-18A6-EB72-CF90-FFF1C044E6B3}" name="Nicolas Meyer" initials="NM" userId="S::Nicolas.Meyer@spinetix.com::748e4549-62be-4a21-ab76-34847a700432" providerId="AD"/>
  <p188:author id="{2FADC7BF-74C6-67FC-30CC-CC36ED6129D1}" name="Maxence Ducher" initials="" userId="S::Maxence.Ducher@spinetix.com::78ad30ad-2f5f-48bd-9931-46a0751e35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B0FF"/>
    <a:srgbClr val="FF5C8D"/>
    <a:srgbClr val="FFB525"/>
    <a:srgbClr val="6DC49D"/>
    <a:srgbClr val="17325A"/>
    <a:srgbClr val="E5E5E5"/>
    <a:srgbClr val="59A3FF"/>
    <a:srgbClr val="3261D8"/>
    <a:srgbClr val="1E429F"/>
    <a:srgbClr val="005A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EE8F4E-02AE-4B5C-8ADB-D7036D13800E}" v="29" dt="2026-10-26T20:07:06.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7738" autoAdjust="0"/>
  </p:normalViewPr>
  <p:slideViewPr>
    <p:cSldViewPr snapToGrid="0">
      <p:cViewPr varScale="1">
        <p:scale>
          <a:sx n="111" d="100"/>
          <a:sy n="111" d="100"/>
        </p:scale>
        <p:origin x="60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Meyer" userId="S::nicolas.meyer@spinetix.com::748e4549-62be-4a21-ab76-34847a700432" providerId="AD" clId="Web-{5831F412-A0CD-C1AB-B6E9-FE403D96A4D3}"/>
    <pc:docChg chg="modSld">
      <pc:chgData name="Nicolas Meyer" userId="S::nicolas.meyer@spinetix.com::748e4549-62be-4a21-ab76-34847a700432" providerId="AD" clId="Web-{5831F412-A0CD-C1AB-B6E9-FE403D96A4D3}" dt="2026-10-23T12:39:51.638" v="11" actId="20577"/>
      <pc:docMkLst>
        <pc:docMk/>
      </pc:docMkLst>
      <pc:sldChg chg="modSp">
        <pc:chgData name="Nicolas Meyer" userId="S::nicolas.meyer@spinetix.com::748e4549-62be-4a21-ab76-34847a700432" providerId="AD" clId="Web-{5831F412-A0CD-C1AB-B6E9-FE403D96A4D3}" dt="2026-10-23T12:35:56.993" v="1" actId="20577"/>
        <pc:sldMkLst>
          <pc:docMk/>
          <pc:sldMk cId="3169842007" sldId="2147376999"/>
        </pc:sldMkLst>
        <pc:spChg chg="mod">
          <ac:chgData name="Nicolas Meyer" userId="S::nicolas.meyer@spinetix.com::748e4549-62be-4a21-ab76-34847a700432" providerId="AD" clId="Web-{5831F412-A0CD-C1AB-B6E9-FE403D96A4D3}" dt="2026-10-23T12:35:56.993" v="1" actId="20577"/>
          <ac:spMkLst>
            <pc:docMk/>
            <pc:sldMk cId="3169842007" sldId="2147376999"/>
            <ac:spMk id="4" creationId="{9586D24D-4177-884D-8E80-DAD46B8CEC2F}"/>
          </ac:spMkLst>
        </pc:spChg>
      </pc:sldChg>
      <pc:sldChg chg="modSp">
        <pc:chgData name="Nicolas Meyer" userId="S::nicolas.meyer@spinetix.com::748e4549-62be-4a21-ab76-34847a700432" providerId="AD" clId="Web-{5831F412-A0CD-C1AB-B6E9-FE403D96A4D3}" dt="2026-10-23T12:38:35.574" v="4" actId="20577"/>
        <pc:sldMkLst>
          <pc:docMk/>
          <pc:sldMk cId="2907273944" sldId="2147377002"/>
        </pc:sldMkLst>
      </pc:sldChg>
      <pc:sldChg chg="modSp">
        <pc:chgData name="Nicolas Meyer" userId="S::nicolas.meyer@spinetix.com::748e4549-62be-4a21-ab76-34847a700432" providerId="AD" clId="Web-{5831F412-A0CD-C1AB-B6E9-FE403D96A4D3}" dt="2026-10-23T12:39:51.638" v="11" actId="20577"/>
        <pc:sldMkLst>
          <pc:docMk/>
          <pc:sldMk cId="3418293161" sldId="2147377005"/>
        </pc:sldMkLst>
        <pc:spChg chg="mod">
          <ac:chgData name="Nicolas Meyer" userId="S::nicolas.meyer@spinetix.com::748e4549-62be-4a21-ab76-34847a700432" providerId="AD" clId="Web-{5831F412-A0CD-C1AB-B6E9-FE403D96A4D3}" dt="2026-10-23T12:39:28.825" v="7" actId="14100"/>
          <ac:spMkLst>
            <pc:docMk/>
            <pc:sldMk cId="3418293161" sldId="2147377005"/>
            <ac:spMk id="34" creationId="{5A1CC94E-F39A-67A3-6CE6-DB9F2808663E}"/>
          </ac:spMkLst>
        </pc:spChg>
        <pc:spChg chg="mod">
          <ac:chgData name="Nicolas Meyer" userId="S::nicolas.meyer@spinetix.com::748e4549-62be-4a21-ab76-34847a700432" providerId="AD" clId="Web-{5831F412-A0CD-C1AB-B6E9-FE403D96A4D3}" dt="2026-10-23T12:39:28.841" v="8" actId="14100"/>
          <ac:spMkLst>
            <pc:docMk/>
            <pc:sldMk cId="3418293161" sldId="2147377005"/>
            <ac:spMk id="38" creationId="{C5626EF7-3A2B-F343-75B7-14EF4BDE7FF2}"/>
          </ac:spMkLst>
        </pc:spChg>
        <pc:spChg chg="mod">
          <ac:chgData name="Nicolas Meyer" userId="S::nicolas.meyer@spinetix.com::748e4549-62be-4a21-ab76-34847a700432" providerId="AD" clId="Web-{5831F412-A0CD-C1AB-B6E9-FE403D96A4D3}" dt="2026-10-23T12:39:51.638" v="11" actId="20577"/>
          <ac:spMkLst>
            <pc:docMk/>
            <pc:sldMk cId="3418293161" sldId="2147377005"/>
            <ac:spMk id="42" creationId="{E9248B59-D589-C1DB-A91C-1F80FB63EC54}"/>
          </ac:spMkLst>
        </pc:spChg>
      </pc:sldChg>
    </pc:docChg>
  </pc:docChgLst>
  <pc:docChgLst>
    <pc:chgData name="Nicolas Meyer" userId="748e4549-62be-4a21-ab76-34847a700432" providerId="ADAL" clId="{12D3A702-8AF9-43DB-8930-0CB2297E4B40}"/>
    <pc:docChg chg="modSld">
      <pc:chgData name="Nicolas Meyer" userId="748e4549-62be-4a21-ab76-34847a700432" providerId="ADAL" clId="{12D3A702-8AF9-43DB-8930-0CB2297E4B40}" dt="2026-10-09T13:21:14.034" v="0" actId="207"/>
      <pc:docMkLst>
        <pc:docMk/>
      </pc:docMkLst>
    </pc:docChg>
  </pc:docChgLst>
  <pc:docChgLst>
    <pc:chgData name="Krasimir Peykovski" userId="0b92663e-ab90-4ae4-a90e-d0aa385e5446" providerId="ADAL" clId="{BA21CB06-8881-4CDE-B10A-8FFB0AC13F9D}"/>
    <pc:docChg chg="undo redo custSel addSld delSld modSld sldOrd">
      <pc:chgData name="Krasimir Peykovski" userId="0b92663e-ab90-4ae4-a90e-d0aa385e5446" providerId="ADAL" clId="{BA21CB06-8881-4CDE-B10A-8FFB0AC13F9D}" dt="2026-10-26T20:07:06.345" v="6749"/>
      <pc:docMkLst>
        <pc:docMk/>
      </pc:docMkLst>
      <pc:sldChg chg="modSp mod">
        <pc:chgData name="Krasimir Peykovski" userId="0b92663e-ab90-4ae4-a90e-d0aa385e5446" providerId="ADAL" clId="{BA21CB06-8881-4CDE-B10A-8FFB0AC13F9D}" dt="2026-10-16T12:10:09.660" v="2399" actId="790"/>
        <pc:sldMkLst>
          <pc:docMk/>
          <pc:sldMk cId="4152189144" sldId="2103812903"/>
        </pc:sldMkLst>
        <pc:spChg chg="mod">
          <ac:chgData name="Krasimir Peykovski" userId="0b92663e-ab90-4ae4-a90e-d0aa385e5446" providerId="ADAL" clId="{BA21CB06-8881-4CDE-B10A-8FFB0AC13F9D}" dt="2026-10-16T12:10:09.660" v="2399" actId="790"/>
          <ac:spMkLst>
            <pc:docMk/>
            <pc:sldMk cId="4152189144" sldId="2103812903"/>
            <ac:spMk id="4" creationId="{DC380D35-76C6-7C32-054A-69A02C66B945}"/>
          </ac:spMkLst>
        </pc:spChg>
        <pc:spChg chg="mod">
          <ac:chgData name="Krasimir Peykovski" userId="0b92663e-ab90-4ae4-a90e-d0aa385e5446" providerId="ADAL" clId="{BA21CB06-8881-4CDE-B10A-8FFB0AC13F9D}" dt="2026-10-16T12:10:09.660" v="2399" actId="790"/>
          <ac:spMkLst>
            <pc:docMk/>
            <pc:sldMk cId="4152189144" sldId="2103812903"/>
            <ac:spMk id="5" creationId="{D6FA3B67-6913-CEF1-1C2B-B3DDD4773E6D}"/>
          </ac:spMkLst>
        </pc:spChg>
        <pc:spChg chg="mod">
          <ac:chgData name="Krasimir Peykovski" userId="0b92663e-ab90-4ae4-a90e-d0aa385e5446" providerId="ADAL" clId="{BA21CB06-8881-4CDE-B10A-8FFB0AC13F9D}" dt="2026-10-16T12:10:09.660" v="2399" actId="790"/>
          <ac:spMkLst>
            <pc:docMk/>
            <pc:sldMk cId="4152189144" sldId="2103812903"/>
            <ac:spMk id="8" creationId="{95DFA70D-45CE-41CC-8786-DDA466A57085}"/>
          </ac:spMkLst>
        </pc:spChg>
        <pc:spChg chg="mod">
          <ac:chgData name="Krasimir Peykovski" userId="0b92663e-ab90-4ae4-a90e-d0aa385e5446" providerId="ADAL" clId="{BA21CB06-8881-4CDE-B10A-8FFB0AC13F9D}" dt="2026-10-16T12:10:09.660" v="2399" actId="790"/>
          <ac:spMkLst>
            <pc:docMk/>
            <pc:sldMk cId="4152189144" sldId="2103812903"/>
            <ac:spMk id="24" creationId="{D48EDFEE-E1EA-F95F-06E0-AD9495ADD16B}"/>
          </ac:spMkLst>
        </pc:spChg>
      </pc:sldChg>
      <pc:sldChg chg="modSp mod ord modNotesTx">
        <pc:chgData name="Krasimir Peykovski" userId="0b92663e-ab90-4ae4-a90e-d0aa385e5446" providerId="ADAL" clId="{BA21CB06-8881-4CDE-B10A-8FFB0AC13F9D}" dt="2026-10-23T15:53:53.228" v="6692" actId="6549"/>
        <pc:sldMkLst>
          <pc:docMk/>
          <pc:sldMk cId="2012007622" sldId="2147376913"/>
        </pc:sldMkLst>
        <pc:spChg chg="mod">
          <ac:chgData name="Krasimir Peykovski" userId="0b92663e-ab90-4ae4-a90e-d0aa385e5446" providerId="ADAL" clId="{BA21CB06-8881-4CDE-B10A-8FFB0AC13F9D}" dt="2026-10-16T12:10:09.660" v="2399" actId="790"/>
          <ac:spMkLst>
            <pc:docMk/>
            <pc:sldMk cId="2012007622" sldId="2147376913"/>
            <ac:spMk id="12" creationId="{95576811-7A40-4D51-8C00-E7852D972691}"/>
          </ac:spMkLst>
        </pc:spChg>
        <pc:spChg chg="mod">
          <ac:chgData name="Krasimir Peykovski" userId="0b92663e-ab90-4ae4-a90e-d0aa385e5446" providerId="ADAL" clId="{BA21CB06-8881-4CDE-B10A-8FFB0AC13F9D}" dt="2026-10-16T12:10:09.660" v="2399" actId="790"/>
          <ac:spMkLst>
            <pc:docMk/>
            <pc:sldMk cId="2012007622" sldId="2147376913"/>
            <ac:spMk id="13" creationId="{B95C99BC-4BEC-45A3-9710-5A44B984C413}"/>
          </ac:spMkLst>
        </pc:spChg>
        <pc:spChg chg="mod">
          <ac:chgData name="Krasimir Peykovski" userId="0b92663e-ab90-4ae4-a90e-d0aa385e5446" providerId="ADAL" clId="{BA21CB06-8881-4CDE-B10A-8FFB0AC13F9D}" dt="2026-10-16T12:10:09.660" v="2399" actId="790"/>
          <ac:spMkLst>
            <pc:docMk/>
            <pc:sldMk cId="2012007622" sldId="2147376913"/>
            <ac:spMk id="14" creationId="{13CA263C-0F64-417A-B832-E1EFFF4C14B0}"/>
          </ac:spMkLst>
        </pc:spChg>
        <pc:spChg chg="mod">
          <ac:chgData name="Krasimir Peykovski" userId="0b92663e-ab90-4ae4-a90e-d0aa385e5446" providerId="ADAL" clId="{BA21CB06-8881-4CDE-B10A-8FFB0AC13F9D}" dt="2026-10-16T12:10:09.660" v="2399" actId="790"/>
          <ac:spMkLst>
            <pc:docMk/>
            <pc:sldMk cId="2012007622" sldId="2147376913"/>
            <ac:spMk id="15" creationId="{20584942-E2BE-456E-B294-8536DC335AE5}"/>
          </ac:spMkLst>
        </pc:spChg>
        <pc:spChg chg="mod">
          <ac:chgData name="Krasimir Peykovski" userId="0b92663e-ab90-4ae4-a90e-d0aa385e5446" providerId="ADAL" clId="{BA21CB06-8881-4CDE-B10A-8FFB0AC13F9D}" dt="2026-10-23T15:52:49.232" v="6686" actId="20577"/>
          <ac:spMkLst>
            <pc:docMk/>
            <pc:sldMk cId="2012007622" sldId="2147376913"/>
            <ac:spMk id="16" creationId="{74568AD8-23E1-4EDA-A99D-1714ED10BAD6}"/>
          </ac:spMkLst>
        </pc:spChg>
        <pc:spChg chg="mod">
          <ac:chgData name="Krasimir Peykovski" userId="0b92663e-ab90-4ae4-a90e-d0aa385e5446" providerId="ADAL" clId="{BA21CB06-8881-4CDE-B10A-8FFB0AC13F9D}" dt="2026-10-16T12:10:09.660" v="2399" actId="790"/>
          <ac:spMkLst>
            <pc:docMk/>
            <pc:sldMk cId="2012007622" sldId="2147376913"/>
            <ac:spMk id="17" creationId="{4B369BE3-E324-4446-A59C-1D37D87D8C05}"/>
          </ac:spMkLst>
        </pc:spChg>
        <pc:spChg chg="mod">
          <ac:chgData name="Krasimir Peykovski" userId="0b92663e-ab90-4ae4-a90e-d0aa385e5446" providerId="ADAL" clId="{BA21CB06-8881-4CDE-B10A-8FFB0AC13F9D}" dt="2026-10-23T15:52:53.247" v="6688" actId="20577"/>
          <ac:spMkLst>
            <pc:docMk/>
            <pc:sldMk cId="2012007622" sldId="2147376913"/>
            <ac:spMk id="18" creationId="{2A02BF50-DCC4-4728-A3F4-F8D35797B535}"/>
          </ac:spMkLst>
        </pc:spChg>
        <pc:spChg chg="mod">
          <ac:chgData name="Krasimir Peykovski" userId="0b92663e-ab90-4ae4-a90e-d0aa385e5446" providerId="ADAL" clId="{BA21CB06-8881-4CDE-B10A-8FFB0AC13F9D}" dt="2026-10-16T12:10:09.660" v="2399" actId="790"/>
          <ac:spMkLst>
            <pc:docMk/>
            <pc:sldMk cId="2012007622" sldId="2147376913"/>
            <ac:spMk id="19" creationId="{58CD044A-250E-4EED-8EE3-4CE612A0BE33}"/>
          </ac:spMkLst>
        </pc:spChg>
        <pc:spChg chg="mod">
          <ac:chgData name="Krasimir Peykovski" userId="0b92663e-ab90-4ae4-a90e-d0aa385e5446" providerId="ADAL" clId="{BA21CB06-8881-4CDE-B10A-8FFB0AC13F9D}" dt="2026-10-16T12:10:09.660" v="2399" actId="790"/>
          <ac:spMkLst>
            <pc:docMk/>
            <pc:sldMk cId="2012007622" sldId="2147376913"/>
            <ac:spMk id="20" creationId="{8D83D708-78C9-4C8B-BD18-3751C42A5F4F}"/>
          </ac:spMkLst>
        </pc:spChg>
        <pc:spChg chg="mod">
          <ac:chgData name="Krasimir Peykovski" userId="0b92663e-ab90-4ae4-a90e-d0aa385e5446" providerId="ADAL" clId="{BA21CB06-8881-4CDE-B10A-8FFB0AC13F9D}" dt="2026-10-23T15:52:57.521" v="6690" actId="20577"/>
          <ac:spMkLst>
            <pc:docMk/>
            <pc:sldMk cId="2012007622" sldId="2147376913"/>
            <ac:spMk id="24" creationId="{D96312E2-458D-453F-8FEA-7BD543D615B1}"/>
          </ac:spMkLst>
        </pc:spChg>
        <pc:spChg chg="mod">
          <ac:chgData name="Krasimir Peykovski" userId="0b92663e-ab90-4ae4-a90e-d0aa385e5446" providerId="ADAL" clId="{BA21CB06-8881-4CDE-B10A-8FFB0AC13F9D}" dt="2026-10-16T12:10:09.660" v="2399" actId="790"/>
          <ac:spMkLst>
            <pc:docMk/>
            <pc:sldMk cId="2012007622" sldId="2147376913"/>
            <ac:spMk id="25" creationId="{1F3F1A23-7528-4A16-8220-4AD9EC09FC65}"/>
          </ac:spMkLst>
        </pc:spChg>
        <pc:spChg chg="mod">
          <ac:chgData name="Krasimir Peykovski" userId="0b92663e-ab90-4ae4-a90e-d0aa385e5446" providerId="ADAL" clId="{BA21CB06-8881-4CDE-B10A-8FFB0AC13F9D}" dt="2026-10-16T12:10:09.660" v="2399" actId="790"/>
          <ac:spMkLst>
            <pc:docMk/>
            <pc:sldMk cId="2012007622" sldId="2147376913"/>
            <ac:spMk id="30" creationId="{19DFD46F-59D1-04C4-A400-8802849AA56B}"/>
          </ac:spMkLst>
        </pc:spChg>
      </pc:sldChg>
      <pc:sldChg chg="addSp delSp modSp mod modShow modNotesTx">
        <pc:chgData name="Krasimir Peykovski" userId="0b92663e-ab90-4ae4-a90e-d0aa385e5446" providerId="ADAL" clId="{BA21CB06-8881-4CDE-B10A-8FFB0AC13F9D}" dt="2026-10-23T15:54:10.884" v="6693" actId="20577"/>
        <pc:sldMkLst>
          <pc:docMk/>
          <pc:sldMk cId="3390973825" sldId="2147376926"/>
        </pc:sldMkLst>
        <pc:spChg chg="mod">
          <ac:chgData name="Krasimir Peykovski" userId="0b92663e-ab90-4ae4-a90e-d0aa385e5446" providerId="ADAL" clId="{BA21CB06-8881-4CDE-B10A-8FFB0AC13F9D}" dt="2026-10-16T12:10:09.660" v="2399" actId="790"/>
          <ac:spMkLst>
            <pc:docMk/>
            <pc:sldMk cId="3390973825" sldId="2147376926"/>
            <ac:spMk id="2" creationId="{F5198DBF-3A98-0749-F6A5-4F49713597F7}"/>
          </ac:spMkLst>
        </pc:spChg>
        <pc:spChg chg="mod">
          <ac:chgData name="Krasimir Peykovski" userId="0b92663e-ab90-4ae4-a90e-d0aa385e5446" providerId="ADAL" clId="{BA21CB06-8881-4CDE-B10A-8FFB0AC13F9D}" dt="2026-10-16T12:10:09.660" v="2399" actId="790"/>
          <ac:spMkLst>
            <pc:docMk/>
            <pc:sldMk cId="3390973825" sldId="2147376926"/>
            <ac:spMk id="4" creationId="{74C40932-7B59-B2C3-1F8B-075D9F4557E2}"/>
          </ac:spMkLst>
        </pc:spChg>
        <pc:spChg chg="add">
          <ac:chgData name="Krasimir Peykovski" userId="0b92663e-ab90-4ae4-a90e-d0aa385e5446" providerId="ADAL" clId="{BA21CB06-8881-4CDE-B10A-8FFB0AC13F9D}" dt="2026-10-05T18:03:27.421" v="2" actId="22"/>
          <ac:spMkLst>
            <pc:docMk/>
            <pc:sldMk cId="3390973825" sldId="2147376926"/>
            <ac:spMk id="10" creationId="{3F7C0B72-AFEF-05EF-6D18-C9BAA28CE562}"/>
          </ac:spMkLst>
        </pc:spChg>
        <pc:spChg chg="mod">
          <ac:chgData name="Krasimir Peykovski" userId="0b92663e-ab90-4ae4-a90e-d0aa385e5446" providerId="ADAL" clId="{BA21CB06-8881-4CDE-B10A-8FFB0AC13F9D}" dt="2026-10-16T12:10:09.660" v="2399" actId="790"/>
          <ac:spMkLst>
            <pc:docMk/>
            <pc:sldMk cId="3390973825" sldId="2147376926"/>
            <ac:spMk id="57" creationId="{5A2A84C0-726F-4C6A-8B05-1963B756E5B2}"/>
          </ac:spMkLst>
        </pc:spChg>
        <pc:spChg chg="mod">
          <ac:chgData name="Krasimir Peykovski" userId="0b92663e-ab90-4ae4-a90e-d0aa385e5446" providerId="ADAL" clId="{BA21CB06-8881-4CDE-B10A-8FFB0AC13F9D}" dt="2026-10-16T12:10:09.660" v="2399" actId="790"/>
          <ac:spMkLst>
            <pc:docMk/>
            <pc:sldMk cId="3390973825" sldId="2147376926"/>
            <ac:spMk id="61" creationId="{0AED6CC7-8F5D-4BC9-9BD5-17D5E641858C}"/>
          </ac:spMkLst>
        </pc:spChg>
        <pc:spChg chg="mod">
          <ac:chgData name="Krasimir Peykovski" userId="0b92663e-ab90-4ae4-a90e-d0aa385e5446" providerId="ADAL" clId="{BA21CB06-8881-4CDE-B10A-8FFB0AC13F9D}" dt="2026-10-16T12:10:09.660" v="2399" actId="790"/>
          <ac:spMkLst>
            <pc:docMk/>
            <pc:sldMk cId="3390973825" sldId="2147376926"/>
            <ac:spMk id="64" creationId="{B8F83553-AC27-4691-8F7E-635DC4EC5575}"/>
          </ac:spMkLst>
        </pc:spChg>
        <pc:spChg chg="mod">
          <ac:chgData name="Krasimir Peykovski" userId="0b92663e-ab90-4ae4-a90e-d0aa385e5446" providerId="ADAL" clId="{BA21CB06-8881-4CDE-B10A-8FFB0AC13F9D}" dt="2026-10-16T12:10:09.660" v="2399" actId="790"/>
          <ac:spMkLst>
            <pc:docMk/>
            <pc:sldMk cId="3390973825" sldId="2147376926"/>
            <ac:spMk id="73" creationId="{EA97FDDE-33DE-4F5B-BAC0-0332A3A3474C}"/>
          </ac:spMkLst>
        </pc:spChg>
        <pc:spChg chg="mod">
          <ac:chgData name="Krasimir Peykovski" userId="0b92663e-ab90-4ae4-a90e-d0aa385e5446" providerId="ADAL" clId="{BA21CB06-8881-4CDE-B10A-8FFB0AC13F9D}" dt="2026-10-16T12:10:09.660" v="2399" actId="790"/>
          <ac:spMkLst>
            <pc:docMk/>
            <pc:sldMk cId="3390973825" sldId="2147376926"/>
            <ac:spMk id="94" creationId="{FFE07CD5-C6A1-42CA-AD6D-4B93811B36B5}"/>
          </ac:spMkLst>
        </pc:spChg>
        <pc:spChg chg="mod">
          <ac:chgData name="Krasimir Peykovski" userId="0b92663e-ab90-4ae4-a90e-d0aa385e5446" providerId="ADAL" clId="{BA21CB06-8881-4CDE-B10A-8FFB0AC13F9D}" dt="2026-10-23T15:54:10.884" v="6693" actId="20577"/>
          <ac:spMkLst>
            <pc:docMk/>
            <pc:sldMk cId="3390973825" sldId="2147376926"/>
            <ac:spMk id="103" creationId="{B47DF069-C62F-4263-865F-0443C4B138A2}"/>
          </ac:spMkLst>
        </pc:spChg>
        <pc:spChg chg="mod">
          <ac:chgData name="Krasimir Peykovski" userId="0b92663e-ab90-4ae4-a90e-d0aa385e5446" providerId="ADAL" clId="{BA21CB06-8881-4CDE-B10A-8FFB0AC13F9D}" dt="2026-10-16T12:10:09.660" v="2399" actId="790"/>
          <ac:spMkLst>
            <pc:docMk/>
            <pc:sldMk cId="3390973825" sldId="2147376926"/>
            <ac:spMk id="104" creationId="{67FA6135-E516-42EC-BA9C-6BF812CC4E2F}"/>
          </ac:spMkLst>
        </pc:spChg>
        <pc:spChg chg="mod">
          <ac:chgData name="Krasimir Peykovski" userId="0b92663e-ab90-4ae4-a90e-d0aa385e5446" providerId="ADAL" clId="{BA21CB06-8881-4CDE-B10A-8FFB0AC13F9D}" dt="2026-10-16T12:10:09.660" v="2399" actId="790"/>
          <ac:spMkLst>
            <pc:docMk/>
            <pc:sldMk cId="3390973825" sldId="2147376926"/>
            <ac:spMk id="114" creationId="{13B23569-3E58-4DE1-A10A-9B7BC8DFD4CC}"/>
          </ac:spMkLst>
        </pc:spChg>
        <pc:spChg chg="mod">
          <ac:chgData name="Krasimir Peykovski" userId="0b92663e-ab90-4ae4-a90e-d0aa385e5446" providerId="ADAL" clId="{BA21CB06-8881-4CDE-B10A-8FFB0AC13F9D}" dt="2026-10-16T12:10:09.660" v="2399" actId="790"/>
          <ac:spMkLst>
            <pc:docMk/>
            <pc:sldMk cId="3390973825" sldId="2147376926"/>
            <ac:spMk id="119" creationId="{055D5A73-941C-41E4-9AF5-6D2462E38645}"/>
          </ac:spMkLst>
        </pc:spChg>
      </pc:sldChg>
      <pc:sldChg chg="addSp delSp modSp mod modShow modNotesTx">
        <pc:chgData name="Krasimir Peykovski" userId="0b92663e-ab90-4ae4-a90e-d0aa385e5446" providerId="ADAL" clId="{BA21CB06-8881-4CDE-B10A-8FFB0AC13F9D}" dt="2026-10-16T12:10:09.660" v="2399" actId="790"/>
        <pc:sldMkLst>
          <pc:docMk/>
          <pc:sldMk cId="956661403" sldId="2147376927"/>
        </pc:sldMkLst>
        <pc:spChg chg="mod">
          <ac:chgData name="Krasimir Peykovski" userId="0b92663e-ab90-4ae4-a90e-d0aa385e5446" providerId="ADAL" clId="{BA21CB06-8881-4CDE-B10A-8FFB0AC13F9D}" dt="2026-10-16T12:10:09.660" v="2399" actId="790"/>
          <ac:spMkLst>
            <pc:docMk/>
            <pc:sldMk cId="956661403" sldId="2147376927"/>
            <ac:spMk id="2" creationId="{C145BCFD-D64B-79BB-0B66-9212B806AE86}"/>
          </ac:spMkLst>
        </pc:spChg>
        <pc:spChg chg="add mod">
          <ac:chgData name="Krasimir Peykovski" userId="0b92663e-ab90-4ae4-a90e-d0aa385e5446" providerId="ADAL" clId="{BA21CB06-8881-4CDE-B10A-8FFB0AC13F9D}" dt="2026-10-16T12:10:09.660" v="2399" actId="790"/>
          <ac:spMkLst>
            <pc:docMk/>
            <pc:sldMk cId="956661403" sldId="2147376927"/>
            <ac:spMk id="5" creationId="{FB02E940-FE45-34A5-80B5-A84C23D00C34}"/>
          </ac:spMkLst>
        </pc:spChg>
        <pc:spChg chg="mod">
          <ac:chgData name="Krasimir Peykovski" userId="0b92663e-ab90-4ae4-a90e-d0aa385e5446" providerId="ADAL" clId="{BA21CB06-8881-4CDE-B10A-8FFB0AC13F9D}" dt="2026-10-16T12:10:09.660" v="2399" actId="790"/>
          <ac:spMkLst>
            <pc:docMk/>
            <pc:sldMk cId="956661403" sldId="2147376927"/>
            <ac:spMk id="49" creationId="{8EC6F197-7775-4821-8079-07190DF31BB2}"/>
          </ac:spMkLst>
        </pc:spChg>
        <pc:spChg chg="mod">
          <ac:chgData name="Krasimir Peykovski" userId="0b92663e-ab90-4ae4-a90e-d0aa385e5446" providerId="ADAL" clId="{BA21CB06-8881-4CDE-B10A-8FFB0AC13F9D}" dt="2026-10-16T12:10:09.660" v="2399" actId="790"/>
          <ac:spMkLst>
            <pc:docMk/>
            <pc:sldMk cId="956661403" sldId="2147376927"/>
            <ac:spMk id="51" creationId="{CE30638E-C682-4BF4-B464-D3E81C91A88D}"/>
          </ac:spMkLst>
        </pc:spChg>
        <pc:spChg chg="mod">
          <ac:chgData name="Krasimir Peykovski" userId="0b92663e-ab90-4ae4-a90e-d0aa385e5446" providerId="ADAL" clId="{BA21CB06-8881-4CDE-B10A-8FFB0AC13F9D}" dt="2026-10-16T12:10:09.660" v="2399" actId="790"/>
          <ac:spMkLst>
            <pc:docMk/>
            <pc:sldMk cId="956661403" sldId="2147376927"/>
            <ac:spMk id="52" creationId="{CB2F467C-D238-4815-93FD-5E9249753423}"/>
          </ac:spMkLst>
        </pc:spChg>
        <pc:spChg chg="mod">
          <ac:chgData name="Krasimir Peykovski" userId="0b92663e-ab90-4ae4-a90e-d0aa385e5446" providerId="ADAL" clId="{BA21CB06-8881-4CDE-B10A-8FFB0AC13F9D}" dt="2026-10-16T12:10:09.660" v="2399" actId="790"/>
          <ac:spMkLst>
            <pc:docMk/>
            <pc:sldMk cId="956661403" sldId="2147376927"/>
            <ac:spMk id="54" creationId="{BEF5EA01-54EE-4501-BB01-84FF43896E70}"/>
          </ac:spMkLst>
        </pc:spChg>
        <pc:spChg chg="mod">
          <ac:chgData name="Krasimir Peykovski" userId="0b92663e-ab90-4ae4-a90e-d0aa385e5446" providerId="ADAL" clId="{BA21CB06-8881-4CDE-B10A-8FFB0AC13F9D}" dt="2026-10-16T12:10:09.660" v="2399" actId="790"/>
          <ac:spMkLst>
            <pc:docMk/>
            <pc:sldMk cId="956661403" sldId="2147376927"/>
            <ac:spMk id="56" creationId="{E4F00DC4-A64C-42DC-8495-153FA647FE2D}"/>
          </ac:spMkLst>
        </pc:spChg>
        <pc:spChg chg="mod">
          <ac:chgData name="Krasimir Peykovski" userId="0b92663e-ab90-4ae4-a90e-d0aa385e5446" providerId="ADAL" clId="{BA21CB06-8881-4CDE-B10A-8FFB0AC13F9D}" dt="2026-10-16T12:10:09.660" v="2399" actId="790"/>
          <ac:spMkLst>
            <pc:docMk/>
            <pc:sldMk cId="956661403" sldId="2147376927"/>
            <ac:spMk id="72" creationId="{5F11BA17-E134-49AD-9A98-0E523EA66A98}"/>
          </ac:spMkLst>
        </pc:spChg>
        <pc:spChg chg="mod">
          <ac:chgData name="Krasimir Peykovski" userId="0b92663e-ab90-4ae4-a90e-d0aa385e5446" providerId="ADAL" clId="{BA21CB06-8881-4CDE-B10A-8FFB0AC13F9D}" dt="2026-10-16T12:10:09.660" v="2399" actId="790"/>
          <ac:spMkLst>
            <pc:docMk/>
            <pc:sldMk cId="956661403" sldId="2147376927"/>
            <ac:spMk id="82" creationId="{801E6F30-EDF2-4DDD-84E3-D7D73380A761}"/>
          </ac:spMkLst>
        </pc:spChg>
        <pc:spChg chg="mod">
          <ac:chgData name="Krasimir Peykovski" userId="0b92663e-ab90-4ae4-a90e-d0aa385e5446" providerId="ADAL" clId="{BA21CB06-8881-4CDE-B10A-8FFB0AC13F9D}" dt="2026-10-16T12:10:09.660" v="2399" actId="790"/>
          <ac:spMkLst>
            <pc:docMk/>
            <pc:sldMk cId="956661403" sldId="2147376927"/>
            <ac:spMk id="86" creationId="{A9728607-E76A-4A52-BAF7-BC895D2738ED}"/>
          </ac:spMkLst>
        </pc:spChg>
      </pc:sldChg>
      <pc:sldChg chg="modSp mod modNotesTx">
        <pc:chgData name="Krasimir Peykovski" userId="0b92663e-ab90-4ae4-a90e-d0aa385e5446" providerId="ADAL" clId="{BA21CB06-8881-4CDE-B10A-8FFB0AC13F9D}" dt="2026-10-16T12:10:09.660" v="2399" actId="790"/>
        <pc:sldMkLst>
          <pc:docMk/>
          <pc:sldMk cId="0" sldId="2147376945"/>
        </pc:sldMkLst>
        <pc:spChg chg="mod">
          <ac:chgData name="Krasimir Peykovski" userId="0b92663e-ab90-4ae4-a90e-d0aa385e5446" providerId="ADAL" clId="{BA21CB06-8881-4CDE-B10A-8FFB0AC13F9D}" dt="2026-10-16T12:10:09.660" v="2399" actId="790"/>
          <ac:spMkLst>
            <pc:docMk/>
            <pc:sldMk cId="0" sldId="2147376945"/>
            <ac:spMk id="16" creationId="{48CA36EB-78D1-4A88-AD77-09F846DD72CF}"/>
          </ac:spMkLst>
        </pc:spChg>
      </pc:sldChg>
      <pc:sldChg chg="modSp add del mod">
        <pc:chgData name="Krasimir Peykovski" userId="0b92663e-ab90-4ae4-a90e-d0aa385e5446" providerId="ADAL" clId="{BA21CB06-8881-4CDE-B10A-8FFB0AC13F9D}" dt="2026-10-16T12:10:09.660" v="2399" actId="790"/>
        <pc:sldMkLst>
          <pc:docMk/>
          <pc:sldMk cId="0" sldId="2147376956"/>
        </pc:sldMkLst>
        <pc:spChg chg="mod">
          <ac:chgData name="Krasimir Peykovski" userId="0b92663e-ab90-4ae4-a90e-d0aa385e5446" providerId="ADAL" clId="{BA21CB06-8881-4CDE-B10A-8FFB0AC13F9D}" dt="2026-10-16T12:10:09.660" v="2399" actId="790"/>
          <ac:spMkLst>
            <pc:docMk/>
            <pc:sldMk cId="0" sldId="2147376956"/>
            <ac:spMk id="5"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10"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26"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27"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30"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32"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33"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40"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41"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56"/>
            <ac:spMk id="42" creationId="{00000000-0000-0000-0000-000000000000}"/>
          </ac:spMkLst>
        </pc:spChg>
        <pc:spChg chg="mod">
          <ac:chgData name="Krasimir Peykovski" userId="0b92663e-ab90-4ae4-a90e-d0aa385e5446" providerId="ADAL" clId="{BA21CB06-8881-4CDE-B10A-8FFB0AC13F9D}" dt="2026-10-13T14:44:46.118" v="634" actId="1076"/>
          <ac:spMkLst>
            <pc:docMk/>
            <pc:sldMk cId="0" sldId="2147376956"/>
            <ac:spMk id="44" creationId="{00000000-0000-0000-0000-000000000000}"/>
          </ac:spMkLst>
        </pc:spChg>
        <pc:picChg chg="mod">
          <ac:chgData name="Krasimir Peykovski" userId="0b92663e-ab90-4ae4-a90e-d0aa385e5446" providerId="ADAL" clId="{BA21CB06-8881-4CDE-B10A-8FFB0AC13F9D}" dt="2026-10-12T13:58:15.796" v="468" actId="1076"/>
          <ac:picMkLst>
            <pc:docMk/>
            <pc:sldMk cId="0" sldId="2147376956"/>
            <ac:picMk id="43" creationId="{00000000-0000-0000-0000-000000000000}"/>
          </ac:picMkLst>
        </pc:picChg>
        <pc:picChg chg="mod">
          <ac:chgData name="Krasimir Peykovski" userId="0b92663e-ab90-4ae4-a90e-d0aa385e5446" providerId="ADAL" clId="{BA21CB06-8881-4CDE-B10A-8FFB0AC13F9D}" dt="2026-10-13T14:47:39.024" v="652" actId="14861"/>
          <ac:picMkLst>
            <pc:docMk/>
            <pc:sldMk cId="0" sldId="2147376956"/>
            <ac:picMk id="71" creationId="{00000000-0000-0000-0000-000000000000}"/>
          </ac:picMkLst>
        </pc:picChg>
      </pc:sldChg>
      <pc:sldChg chg="delSp modSp mod">
        <pc:chgData name="Krasimir Peykovski" userId="0b92663e-ab90-4ae4-a90e-d0aa385e5446" providerId="ADAL" clId="{BA21CB06-8881-4CDE-B10A-8FFB0AC13F9D}" dt="2026-10-16T12:10:09.660" v="2399" actId="790"/>
        <pc:sldMkLst>
          <pc:docMk/>
          <pc:sldMk cId="0" sldId="2147376964"/>
        </pc:sldMkLst>
        <pc:spChg chg="mod">
          <ac:chgData name="Krasimir Peykovski" userId="0b92663e-ab90-4ae4-a90e-d0aa385e5446" providerId="ADAL" clId="{BA21CB06-8881-4CDE-B10A-8FFB0AC13F9D}" dt="2026-10-16T12:10:09.660" v="2399" actId="790"/>
          <ac:spMkLst>
            <pc:docMk/>
            <pc:sldMk cId="0" sldId="2147376964"/>
            <ac:spMk id="4"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5"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8"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15"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16"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19"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20"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24"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26" creationId="{00000000-0000-0000-0000-000000000000}"/>
          </ac:spMkLst>
        </pc:spChg>
        <pc:spChg chg="mod">
          <ac:chgData name="Krasimir Peykovski" userId="0b92663e-ab90-4ae4-a90e-d0aa385e5446" providerId="ADAL" clId="{BA21CB06-8881-4CDE-B10A-8FFB0AC13F9D}" dt="2026-10-16T12:10:09.660" v="2399" actId="790"/>
          <ac:spMkLst>
            <pc:docMk/>
            <pc:sldMk cId="0" sldId="2147376964"/>
            <ac:spMk id="27" creationId="{00000000-0000-0000-0000-000000000000}"/>
          </ac:spMkLst>
        </pc:spChg>
      </pc:sldChg>
      <pc:sldChg chg="add del">
        <pc:chgData name="Krasimir Peykovski" userId="0b92663e-ab90-4ae4-a90e-d0aa385e5446" providerId="ADAL" clId="{BA21CB06-8881-4CDE-B10A-8FFB0AC13F9D}" dt="2026-10-19T09:44:45.316" v="4109"/>
        <pc:sldMkLst>
          <pc:docMk/>
          <pc:sldMk cId="0" sldId="2147376978"/>
        </pc:sldMkLst>
      </pc:sldChg>
      <pc:sldChg chg="add del">
        <pc:chgData name="Krasimir Peykovski" userId="0b92663e-ab90-4ae4-a90e-d0aa385e5446" providerId="ADAL" clId="{BA21CB06-8881-4CDE-B10A-8FFB0AC13F9D}" dt="2026-10-26T19:26:39.576" v="6743" actId="47"/>
        <pc:sldMkLst>
          <pc:docMk/>
          <pc:sldMk cId="0" sldId="2147376979"/>
        </pc:sldMkLst>
      </pc:sldChg>
      <pc:sldChg chg="add del">
        <pc:chgData name="Krasimir Peykovski" userId="0b92663e-ab90-4ae4-a90e-d0aa385e5446" providerId="ADAL" clId="{BA21CB06-8881-4CDE-B10A-8FFB0AC13F9D}" dt="2026-10-19T09:44:58.810" v="4113"/>
        <pc:sldMkLst>
          <pc:docMk/>
          <pc:sldMk cId="0" sldId="2147376980"/>
        </pc:sldMkLst>
      </pc:sldChg>
      <pc:sldChg chg="modSp add del mod">
        <pc:chgData name="Krasimir Peykovski" userId="0b92663e-ab90-4ae4-a90e-d0aa385e5446" providerId="ADAL" clId="{BA21CB06-8881-4CDE-B10A-8FFB0AC13F9D}" dt="2026-10-26T19:25:25.391" v="6740"/>
        <pc:sldMkLst>
          <pc:docMk/>
          <pc:sldMk cId="0" sldId="2147376981"/>
        </pc:sldMkLst>
        <pc:spChg chg="mod">
          <ac:chgData name="Krasimir Peykovski" userId="0b92663e-ab90-4ae4-a90e-d0aa385e5446" providerId="ADAL" clId="{BA21CB06-8881-4CDE-B10A-8FFB0AC13F9D}" dt="2026-10-26T19:25:25.391" v="6740"/>
          <ac:spMkLst>
            <pc:docMk/>
            <pc:sldMk cId="0" sldId="2147376981"/>
            <ac:spMk id="37" creationId="{00000000-0000-0000-0000-000000000000}"/>
          </ac:spMkLst>
        </pc:spChg>
      </pc:sldChg>
      <pc:sldChg chg="add">
        <pc:chgData name="Krasimir Peykovski" userId="0b92663e-ab90-4ae4-a90e-d0aa385e5446" providerId="ADAL" clId="{BA21CB06-8881-4CDE-B10A-8FFB0AC13F9D}" dt="2026-10-19T09:45:31.223" v="4119"/>
        <pc:sldMkLst>
          <pc:docMk/>
          <pc:sldMk cId="0" sldId="2147376983"/>
        </pc:sldMkLst>
      </pc:sldChg>
      <pc:sldChg chg="modSp add mod">
        <pc:chgData name="Krasimir Peykovski" userId="0b92663e-ab90-4ae4-a90e-d0aa385e5446" providerId="ADAL" clId="{BA21CB06-8881-4CDE-B10A-8FFB0AC13F9D}" dt="2026-10-26T20:07:06.345" v="6749"/>
        <pc:sldMkLst>
          <pc:docMk/>
          <pc:sldMk cId="0" sldId="2147376984"/>
        </pc:sldMkLst>
        <pc:spChg chg="mod">
          <ac:chgData name="Krasimir Peykovski" userId="0b92663e-ab90-4ae4-a90e-d0aa385e5446" providerId="ADAL" clId="{BA21CB06-8881-4CDE-B10A-8FFB0AC13F9D}" dt="2026-10-26T20:07:06.345" v="6749"/>
          <ac:spMkLst>
            <pc:docMk/>
            <pc:sldMk cId="0" sldId="2147376984"/>
            <ac:spMk id="18" creationId="{00000000-0000-0000-0000-000000000000}"/>
          </ac:spMkLst>
        </pc:spChg>
      </pc:sldChg>
      <pc:sldChg chg="add">
        <pc:chgData name="Krasimir Peykovski" userId="0b92663e-ab90-4ae4-a90e-d0aa385e5446" providerId="ADAL" clId="{BA21CB06-8881-4CDE-B10A-8FFB0AC13F9D}" dt="2026-10-19T09:46:45.116" v="4123"/>
        <pc:sldMkLst>
          <pc:docMk/>
          <pc:sldMk cId="0" sldId="2147376985"/>
        </pc:sldMkLst>
      </pc:sldChg>
      <pc:sldChg chg="add">
        <pc:chgData name="Krasimir Peykovski" userId="0b92663e-ab90-4ae4-a90e-d0aa385e5446" providerId="ADAL" clId="{BA21CB06-8881-4CDE-B10A-8FFB0AC13F9D}" dt="2026-10-19T09:47:07.892" v="4125"/>
        <pc:sldMkLst>
          <pc:docMk/>
          <pc:sldMk cId="0" sldId="2147376986"/>
        </pc:sldMkLst>
      </pc:sldChg>
      <pc:sldChg chg="add">
        <pc:chgData name="Krasimir Peykovski" userId="0b92663e-ab90-4ae4-a90e-d0aa385e5446" providerId="ADAL" clId="{BA21CB06-8881-4CDE-B10A-8FFB0AC13F9D}" dt="2026-10-19T09:47:25.835" v="4127"/>
        <pc:sldMkLst>
          <pc:docMk/>
          <pc:sldMk cId="3566766248" sldId="2147376987"/>
        </pc:sldMkLst>
      </pc:sldChg>
      <pc:sldChg chg="add">
        <pc:chgData name="Krasimir Peykovski" userId="0b92663e-ab90-4ae4-a90e-d0aa385e5446" providerId="ADAL" clId="{BA21CB06-8881-4CDE-B10A-8FFB0AC13F9D}" dt="2026-10-19T09:47:38.945" v="4129"/>
        <pc:sldMkLst>
          <pc:docMk/>
          <pc:sldMk cId="3512986394" sldId="2147376988"/>
        </pc:sldMkLst>
      </pc:sldChg>
      <pc:sldChg chg="add">
        <pc:chgData name="Krasimir Peykovski" userId="0b92663e-ab90-4ae4-a90e-d0aa385e5446" providerId="ADAL" clId="{BA21CB06-8881-4CDE-B10A-8FFB0AC13F9D}" dt="2026-10-19T09:49:23.512" v="4149"/>
        <pc:sldMkLst>
          <pc:docMk/>
          <pc:sldMk cId="3627299664" sldId="2147376991"/>
        </pc:sldMkLst>
      </pc:sldChg>
      <pc:sldChg chg="add">
        <pc:chgData name="Krasimir Peykovski" userId="0b92663e-ab90-4ae4-a90e-d0aa385e5446" providerId="ADAL" clId="{BA21CB06-8881-4CDE-B10A-8FFB0AC13F9D}" dt="2026-10-19T09:54:51.015" v="4208"/>
        <pc:sldMkLst>
          <pc:docMk/>
          <pc:sldMk cId="2472207225" sldId="2147376996"/>
        </pc:sldMkLst>
      </pc:sldChg>
      <pc:sldChg chg="add">
        <pc:chgData name="Krasimir Peykovski" userId="0b92663e-ab90-4ae4-a90e-d0aa385e5446" providerId="ADAL" clId="{BA21CB06-8881-4CDE-B10A-8FFB0AC13F9D}" dt="2026-10-19T09:54:58.386" v="4210"/>
        <pc:sldMkLst>
          <pc:docMk/>
          <pc:sldMk cId="1535689317" sldId="2147376997"/>
        </pc:sldMkLst>
      </pc:sldChg>
      <pc:sldChg chg="add">
        <pc:chgData name="Krasimir Peykovski" userId="0b92663e-ab90-4ae4-a90e-d0aa385e5446" providerId="ADAL" clId="{BA21CB06-8881-4CDE-B10A-8FFB0AC13F9D}" dt="2026-10-19T09:55:12.612" v="4212"/>
        <pc:sldMkLst>
          <pc:docMk/>
          <pc:sldMk cId="3404848537" sldId="2147376998"/>
        </pc:sldMkLst>
      </pc:sldChg>
      <pc:sldChg chg="delSp modSp add mod modNotesTx">
        <pc:chgData name="Krasimir Peykovski" userId="0b92663e-ab90-4ae4-a90e-d0aa385e5446" providerId="ADAL" clId="{BA21CB06-8881-4CDE-B10A-8FFB0AC13F9D}" dt="2026-10-23T16:05:04.962" v="6735" actId="6549"/>
        <pc:sldMkLst>
          <pc:docMk/>
          <pc:sldMk cId="3169842007" sldId="2147376999"/>
        </pc:sldMkLst>
        <pc:spChg chg="mod">
          <ac:chgData name="Krasimir Peykovski" userId="0b92663e-ab90-4ae4-a90e-d0aa385e5446" providerId="ADAL" clId="{BA21CB06-8881-4CDE-B10A-8FFB0AC13F9D}" dt="2026-10-23T10:50:13.110" v="6080" actId="20577"/>
          <ac:spMkLst>
            <pc:docMk/>
            <pc:sldMk cId="3169842007" sldId="2147376999"/>
            <ac:spMk id="4" creationId="{9586D24D-4177-884D-8E80-DAD46B8CEC2F}"/>
          </ac:spMkLst>
        </pc:spChg>
        <pc:spChg chg="mod">
          <ac:chgData name="Krasimir Peykovski" userId="0b92663e-ab90-4ae4-a90e-d0aa385e5446" providerId="ADAL" clId="{BA21CB06-8881-4CDE-B10A-8FFB0AC13F9D}" dt="2026-10-23T09:43:32.396" v="5832" actId="403"/>
          <ac:spMkLst>
            <pc:docMk/>
            <pc:sldMk cId="3169842007" sldId="2147376999"/>
            <ac:spMk id="12" creationId="{2DE04C3B-1234-C46E-FBF2-D720ABE4DFD1}"/>
          </ac:spMkLst>
        </pc:spChg>
        <pc:spChg chg="mod">
          <ac:chgData name="Krasimir Peykovski" userId="0b92663e-ab90-4ae4-a90e-d0aa385e5446" providerId="ADAL" clId="{BA21CB06-8881-4CDE-B10A-8FFB0AC13F9D}" dt="2026-10-23T09:43:30.925" v="5830" actId="207"/>
          <ac:spMkLst>
            <pc:docMk/>
            <pc:sldMk cId="3169842007" sldId="2147376999"/>
            <ac:spMk id="25" creationId="{743E0968-17B6-D14A-02A0-9275B4FB83F8}"/>
          </ac:spMkLst>
        </pc:spChg>
        <pc:spChg chg="mod">
          <ac:chgData name="Krasimir Peykovski" userId="0b92663e-ab90-4ae4-a90e-d0aa385e5446" providerId="ADAL" clId="{BA21CB06-8881-4CDE-B10A-8FFB0AC13F9D}" dt="2026-10-23T10:45:55.876" v="6054"/>
          <ac:spMkLst>
            <pc:docMk/>
            <pc:sldMk cId="3169842007" sldId="2147376999"/>
            <ac:spMk id="26" creationId="{D9AC11F4-9CED-C880-75FA-EC215405C44F}"/>
          </ac:spMkLst>
        </pc:spChg>
        <pc:spChg chg="mod">
          <ac:chgData name="Krasimir Peykovski" userId="0b92663e-ab90-4ae4-a90e-d0aa385e5446" providerId="ADAL" clId="{BA21CB06-8881-4CDE-B10A-8FFB0AC13F9D}" dt="2026-10-23T09:43:32.396" v="5832" actId="403"/>
          <ac:spMkLst>
            <pc:docMk/>
            <pc:sldMk cId="3169842007" sldId="2147376999"/>
            <ac:spMk id="40" creationId="{E890140D-3F13-2E8C-0AED-3E2FCD2335F1}"/>
          </ac:spMkLst>
        </pc:spChg>
        <pc:spChg chg="mod">
          <ac:chgData name="Krasimir Peykovski" userId="0b92663e-ab90-4ae4-a90e-d0aa385e5446" providerId="ADAL" clId="{BA21CB06-8881-4CDE-B10A-8FFB0AC13F9D}" dt="2026-10-23T10:46:29.317" v="6055"/>
          <ac:spMkLst>
            <pc:docMk/>
            <pc:sldMk cId="3169842007" sldId="2147376999"/>
            <ac:spMk id="54" creationId="{2627D979-B559-A4DF-33B7-900A70125FA4}"/>
          </ac:spMkLst>
        </pc:spChg>
        <pc:picChg chg="mod">
          <ac:chgData name="Krasimir Peykovski" userId="0b92663e-ab90-4ae4-a90e-d0aa385e5446" providerId="ADAL" clId="{BA21CB06-8881-4CDE-B10A-8FFB0AC13F9D}" dt="2026-10-23T10:46:43.002" v="6057" actId="14100"/>
          <ac:picMkLst>
            <pc:docMk/>
            <pc:sldMk cId="3169842007" sldId="2147376999"/>
            <ac:picMk id="9" creationId="{F17A7E1A-D55B-A2F6-A0CA-165519B8EE94}"/>
          </ac:picMkLst>
        </pc:picChg>
        <pc:picChg chg="mod">
          <ac:chgData name="Krasimir Peykovski" userId="0b92663e-ab90-4ae4-a90e-d0aa385e5446" providerId="ADAL" clId="{BA21CB06-8881-4CDE-B10A-8FFB0AC13F9D}" dt="2026-10-23T10:46:48.329" v="6058" actId="14100"/>
          <ac:picMkLst>
            <pc:docMk/>
            <pc:sldMk cId="3169842007" sldId="2147376999"/>
            <ac:picMk id="23" creationId="{8786FE14-B856-AEC7-33A4-6A0EAC94F248}"/>
          </ac:picMkLst>
        </pc:picChg>
        <pc:picChg chg="mod">
          <ac:chgData name="Krasimir Peykovski" userId="0b92663e-ab90-4ae4-a90e-d0aa385e5446" providerId="ADAL" clId="{BA21CB06-8881-4CDE-B10A-8FFB0AC13F9D}" dt="2026-10-23T10:46:50.644" v="6059" actId="14100"/>
          <ac:picMkLst>
            <pc:docMk/>
            <pc:sldMk cId="3169842007" sldId="2147376999"/>
            <ac:picMk id="37" creationId="{81A97AA3-B573-C423-E58F-08276B6205C7}"/>
          </ac:picMkLst>
        </pc:picChg>
        <pc:picChg chg="mod">
          <ac:chgData name="Krasimir Peykovski" userId="0b92663e-ab90-4ae4-a90e-d0aa385e5446" providerId="ADAL" clId="{BA21CB06-8881-4CDE-B10A-8FFB0AC13F9D}" dt="2026-10-23T10:46:53.864" v="6060" actId="14100"/>
          <ac:picMkLst>
            <pc:docMk/>
            <pc:sldMk cId="3169842007" sldId="2147376999"/>
            <ac:picMk id="51" creationId="{BCA6705D-D4BE-C854-9143-FA912CB4FF75}"/>
          </ac:picMkLst>
        </pc:picChg>
      </pc:sldChg>
      <pc:sldChg chg="addSp modSp add mod">
        <pc:chgData name="Krasimir Peykovski" userId="0b92663e-ab90-4ae4-a90e-d0aa385e5446" providerId="ADAL" clId="{BA21CB06-8881-4CDE-B10A-8FFB0AC13F9D}" dt="2026-10-23T10:33:56.960" v="5969" actId="164"/>
        <pc:sldMkLst>
          <pc:docMk/>
          <pc:sldMk cId="1255452536" sldId="2147377000"/>
        </pc:sldMkLst>
        <pc:spChg chg="add mod">
          <ac:chgData name="Krasimir Peykovski" userId="0b92663e-ab90-4ae4-a90e-d0aa385e5446" providerId="ADAL" clId="{BA21CB06-8881-4CDE-B10A-8FFB0AC13F9D}" dt="2026-10-23T10:33:23.878" v="5964" actId="164"/>
          <ac:spMkLst>
            <pc:docMk/>
            <pc:sldMk cId="1255452536" sldId="2147377000"/>
            <ac:spMk id="5" creationId="{28A9043A-B36A-9DB1-8088-6AE17F76A143}"/>
          </ac:spMkLst>
        </pc:spChg>
        <pc:spChg chg="add mod">
          <ac:chgData name="Krasimir Peykovski" userId="0b92663e-ab90-4ae4-a90e-d0aa385e5446" providerId="ADAL" clId="{BA21CB06-8881-4CDE-B10A-8FFB0AC13F9D}" dt="2026-10-23T10:33:41.960" v="5968" actId="1036"/>
          <ac:spMkLst>
            <pc:docMk/>
            <pc:sldMk cId="1255452536" sldId="2147377000"/>
            <ac:spMk id="9" creationId="{BFD43FAF-A7B1-E9FF-4CF5-7DAA8BEB73EB}"/>
          </ac:spMkLst>
        </pc:spChg>
        <pc:spChg chg="add mod">
          <ac:chgData name="Krasimir Peykovski" userId="0b92663e-ab90-4ae4-a90e-d0aa385e5446" providerId="ADAL" clId="{BA21CB06-8881-4CDE-B10A-8FFB0AC13F9D}" dt="2026-10-23T10:33:56.960" v="5969" actId="164"/>
          <ac:spMkLst>
            <pc:docMk/>
            <pc:sldMk cId="1255452536" sldId="2147377000"/>
            <ac:spMk id="11" creationId="{44A49677-4476-2335-3792-7888875E7CBB}"/>
          </ac:spMkLst>
        </pc:spChg>
        <pc:spChg chg="mod">
          <ac:chgData name="Krasimir Peykovski" userId="0b92663e-ab90-4ae4-a90e-d0aa385e5446" providerId="ADAL" clId="{BA21CB06-8881-4CDE-B10A-8FFB0AC13F9D}" dt="2026-10-23T10:33:23.878" v="5964" actId="164"/>
          <ac:spMkLst>
            <pc:docMk/>
            <pc:sldMk cId="1255452536" sldId="2147377000"/>
            <ac:spMk id="19" creationId="{00000000-0000-0000-0000-000000000000}"/>
          </ac:spMkLst>
        </pc:spChg>
        <pc:spChg chg="mod">
          <ac:chgData name="Krasimir Peykovski" userId="0b92663e-ab90-4ae4-a90e-d0aa385e5446" providerId="ADAL" clId="{BA21CB06-8881-4CDE-B10A-8FFB0AC13F9D}" dt="2026-10-23T10:33:30.766" v="5965" actId="164"/>
          <ac:spMkLst>
            <pc:docMk/>
            <pc:sldMk cId="1255452536" sldId="2147377000"/>
            <ac:spMk id="23" creationId="{00000000-0000-0000-0000-000000000000}"/>
          </ac:spMkLst>
        </pc:spChg>
        <pc:spChg chg="mod">
          <ac:chgData name="Krasimir Peykovski" userId="0b92663e-ab90-4ae4-a90e-d0aa385e5446" providerId="ADAL" clId="{BA21CB06-8881-4CDE-B10A-8FFB0AC13F9D}" dt="2026-10-23T10:33:56.960" v="5969" actId="164"/>
          <ac:spMkLst>
            <pc:docMk/>
            <pc:sldMk cId="1255452536" sldId="2147377000"/>
            <ac:spMk id="27" creationId="{00000000-0000-0000-0000-000000000000}"/>
          </ac:spMkLst>
        </pc:spChg>
        <pc:grpChg chg="add mod">
          <ac:chgData name="Krasimir Peykovski" userId="0b92663e-ab90-4ae4-a90e-d0aa385e5446" providerId="ADAL" clId="{BA21CB06-8881-4CDE-B10A-8FFB0AC13F9D}" dt="2026-10-23T10:33:23.878" v="5964" actId="164"/>
          <ac:grpSpMkLst>
            <pc:docMk/>
            <pc:sldMk cId="1255452536" sldId="2147377000"/>
            <ac:grpSpMk id="12" creationId="{0CC02E5E-5A74-A6BD-50F7-65B299569D0F}"/>
          </ac:grpSpMkLst>
        </pc:grpChg>
        <pc:grpChg chg="add mod">
          <ac:chgData name="Krasimir Peykovski" userId="0b92663e-ab90-4ae4-a90e-d0aa385e5446" providerId="ADAL" clId="{BA21CB06-8881-4CDE-B10A-8FFB0AC13F9D}" dt="2026-10-23T10:33:30.766" v="5965" actId="164"/>
          <ac:grpSpMkLst>
            <pc:docMk/>
            <pc:sldMk cId="1255452536" sldId="2147377000"/>
            <ac:grpSpMk id="13" creationId="{75712242-30FD-FB67-50C5-ADF749AD4AC9}"/>
          </ac:grpSpMkLst>
        </pc:grpChg>
        <pc:grpChg chg="add mod">
          <ac:chgData name="Krasimir Peykovski" userId="0b92663e-ab90-4ae4-a90e-d0aa385e5446" providerId="ADAL" clId="{BA21CB06-8881-4CDE-B10A-8FFB0AC13F9D}" dt="2026-10-23T10:33:56.960" v="5969" actId="164"/>
          <ac:grpSpMkLst>
            <pc:docMk/>
            <pc:sldMk cId="1255452536" sldId="2147377000"/>
            <ac:grpSpMk id="14" creationId="{6CE76DF9-348F-EC9F-EB0B-E0C38CE207CC}"/>
          </ac:grpSpMkLst>
        </pc:grpChg>
      </pc:sldChg>
      <pc:sldChg chg="modSp add mod modNotesTx">
        <pc:chgData name="Krasimir Peykovski" userId="0b92663e-ab90-4ae4-a90e-d0aa385e5446" providerId="ADAL" clId="{BA21CB06-8881-4CDE-B10A-8FFB0AC13F9D}" dt="2026-10-26T19:41:46.761" v="6744" actId="20577"/>
        <pc:sldMkLst>
          <pc:docMk/>
          <pc:sldMk cId="4264410910" sldId="2147377001"/>
        </pc:sldMkLst>
        <pc:spChg chg="mod">
          <ac:chgData name="Krasimir Peykovski" userId="0b92663e-ab90-4ae4-a90e-d0aa385e5446" providerId="ADAL" clId="{BA21CB06-8881-4CDE-B10A-8FFB0AC13F9D}" dt="2026-10-26T19:41:46.761" v="6744" actId="20577"/>
          <ac:spMkLst>
            <pc:docMk/>
            <pc:sldMk cId="4264410910" sldId="2147377001"/>
            <ac:spMk id="31" creationId="{E75CB928-344B-FB53-A750-D2B564AC304B}"/>
          </ac:spMkLst>
        </pc:spChg>
      </pc:sldChg>
      <pc:sldChg chg="addSp delSp modSp add mod modNotesTx">
        <pc:chgData name="Krasimir Peykovski" userId="0b92663e-ab90-4ae4-a90e-d0aa385e5446" providerId="ADAL" clId="{BA21CB06-8881-4CDE-B10A-8FFB0AC13F9D}" dt="2026-10-23T16:01:55.380" v="6728" actId="6549"/>
        <pc:sldMkLst>
          <pc:docMk/>
          <pc:sldMk cId="2907273944" sldId="2147377002"/>
        </pc:sldMkLst>
        <pc:spChg chg="mod">
          <ac:chgData name="Krasimir Peykovski" userId="0b92663e-ab90-4ae4-a90e-d0aa385e5446" providerId="ADAL" clId="{BA21CB06-8881-4CDE-B10A-8FFB0AC13F9D}" dt="2026-10-23T10:53:46.642" v="6179" actId="20577"/>
          <ac:spMkLst>
            <pc:docMk/>
            <pc:sldMk cId="2907273944" sldId="2147377002"/>
            <ac:spMk id="4" creationId="{A8D87B25-3DB4-EA75-B8C0-0689766731D3}"/>
          </ac:spMkLst>
        </pc:spChg>
        <pc:spChg chg="mod">
          <ac:chgData name="Krasimir Peykovski" userId="0b92663e-ab90-4ae4-a90e-d0aa385e5446" providerId="ADAL" clId="{BA21CB06-8881-4CDE-B10A-8FFB0AC13F9D}" dt="2026-10-23T10:53:58.731" v="6185" actId="20577"/>
          <ac:spMkLst>
            <pc:docMk/>
            <pc:sldMk cId="2907273944" sldId="2147377002"/>
            <ac:spMk id="6" creationId="{56BCFE48-7546-9634-E68F-20DA324D266E}"/>
          </ac:spMkLst>
        </pc:spChg>
        <pc:spChg chg="mod">
          <ac:chgData name="Krasimir Peykovski" userId="0b92663e-ab90-4ae4-a90e-d0aa385e5446" providerId="ADAL" clId="{BA21CB06-8881-4CDE-B10A-8FFB0AC13F9D}" dt="2026-10-23T16:00:44.862" v="6715" actId="1076"/>
          <ac:spMkLst>
            <pc:docMk/>
            <pc:sldMk cId="2907273944" sldId="2147377002"/>
            <ac:spMk id="19" creationId="{705C5203-3F14-D3E3-7366-40EB28010C9A}"/>
          </ac:spMkLst>
        </pc:spChg>
        <pc:spChg chg="mod">
          <ac:chgData name="Krasimir Peykovski" userId="0b92663e-ab90-4ae4-a90e-d0aa385e5446" providerId="ADAL" clId="{BA21CB06-8881-4CDE-B10A-8FFB0AC13F9D}" dt="2026-10-23T10:55:27.199" v="6235" actId="14100"/>
          <ac:spMkLst>
            <pc:docMk/>
            <pc:sldMk cId="2907273944" sldId="2147377002"/>
            <ac:spMk id="41" creationId="{621DE992-FD77-4455-C4EF-002A31A43C4E}"/>
          </ac:spMkLst>
        </pc:spChg>
        <pc:picChg chg="add del">
          <ac:chgData name="Krasimir Peykovski" userId="0b92663e-ab90-4ae4-a90e-d0aa385e5446" providerId="ADAL" clId="{BA21CB06-8881-4CDE-B10A-8FFB0AC13F9D}" dt="2026-10-23T10:54:03.157" v="6187" actId="478"/>
          <ac:picMkLst>
            <pc:docMk/>
            <pc:sldMk cId="2907273944" sldId="2147377002"/>
            <ac:picMk id="2" creationId="{B02AF770-EC58-D634-AC39-4B0BE0C99364}"/>
          </ac:picMkLst>
        </pc:picChg>
        <pc:picChg chg="mod">
          <ac:chgData name="Krasimir Peykovski" userId="0b92663e-ab90-4ae4-a90e-d0aa385e5446" providerId="ADAL" clId="{BA21CB06-8881-4CDE-B10A-8FFB0AC13F9D}" dt="2026-10-23T16:00:44.862" v="6715" actId="1076"/>
          <ac:picMkLst>
            <pc:docMk/>
            <pc:sldMk cId="2907273944" sldId="2147377002"/>
            <ac:picMk id="20" creationId="{0735AE2F-C9EA-E9C9-EA70-4CD35F54E77B}"/>
          </ac:picMkLst>
        </pc:picChg>
      </pc:sldChg>
      <pc:sldChg chg="addSp delSp modSp add mod modNotesTx">
        <pc:chgData name="Krasimir Peykovski" userId="0b92663e-ab90-4ae4-a90e-d0aa385e5446" providerId="ADAL" clId="{BA21CB06-8881-4CDE-B10A-8FFB0AC13F9D}" dt="2026-10-23T16:01:05.558" v="6719" actId="478"/>
        <pc:sldMkLst>
          <pc:docMk/>
          <pc:sldMk cId="415153355" sldId="2147377003"/>
        </pc:sldMkLst>
        <pc:spChg chg="mod">
          <ac:chgData name="Krasimir Peykovski" userId="0b92663e-ab90-4ae4-a90e-d0aa385e5446" providerId="ADAL" clId="{BA21CB06-8881-4CDE-B10A-8FFB0AC13F9D}" dt="2026-10-23T10:58:15.745" v="6264"/>
          <ac:spMkLst>
            <pc:docMk/>
            <pc:sldMk cId="415153355" sldId="2147377003"/>
            <ac:spMk id="4" creationId="{1B69830B-0A1D-61B4-414B-C7159CF053A2}"/>
          </ac:spMkLst>
        </pc:spChg>
        <pc:spChg chg="add">
          <ac:chgData name="Krasimir Peykovski" userId="0b92663e-ab90-4ae4-a90e-d0aa385e5446" providerId="ADAL" clId="{BA21CB06-8881-4CDE-B10A-8FFB0AC13F9D}" dt="2026-10-23T16:00:57.248" v="6716" actId="22"/>
          <ac:spMkLst>
            <pc:docMk/>
            <pc:sldMk cId="415153355" sldId="2147377003"/>
            <ac:spMk id="7" creationId="{ED1A4DE0-9521-E0A7-67F7-29EBCBB8791D}"/>
          </ac:spMkLst>
        </pc:spChg>
        <pc:spChg chg="add">
          <ac:chgData name="Krasimir Peykovski" userId="0b92663e-ab90-4ae4-a90e-d0aa385e5446" providerId="ADAL" clId="{BA21CB06-8881-4CDE-B10A-8FFB0AC13F9D}" dt="2026-10-23T10:58:07.522" v="6262" actId="22"/>
          <ac:spMkLst>
            <pc:docMk/>
            <pc:sldMk cId="415153355" sldId="2147377003"/>
            <ac:spMk id="10" creationId="{C31BE3EC-B5F5-506F-AD0D-557857FF1DED}"/>
          </ac:spMkLst>
        </pc:spChg>
        <pc:spChg chg="mod">
          <ac:chgData name="Krasimir Peykovski" userId="0b92663e-ab90-4ae4-a90e-d0aa385e5446" providerId="ADAL" clId="{BA21CB06-8881-4CDE-B10A-8FFB0AC13F9D}" dt="2026-10-23T10:59:35.875" v="6272" actId="20577"/>
          <ac:spMkLst>
            <pc:docMk/>
            <pc:sldMk cId="415153355" sldId="2147377003"/>
            <ac:spMk id="45" creationId="{740C2D20-69F6-FAF7-3CA7-939764F5C21A}"/>
          </ac:spMkLst>
        </pc:spChg>
        <pc:spChg chg="mod">
          <ac:chgData name="Krasimir Peykovski" userId="0b92663e-ab90-4ae4-a90e-d0aa385e5446" providerId="ADAL" clId="{BA21CB06-8881-4CDE-B10A-8FFB0AC13F9D}" dt="2026-10-23T11:00:35.232" v="6310" actId="20577"/>
          <ac:spMkLst>
            <pc:docMk/>
            <pc:sldMk cId="415153355" sldId="2147377003"/>
            <ac:spMk id="52" creationId="{4511FFAF-6440-B3E3-96FC-5984000EC527}"/>
          </ac:spMkLst>
        </pc:spChg>
        <pc:picChg chg="add mod">
          <ac:chgData name="Krasimir Peykovski" userId="0b92663e-ab90-4ae4-a90e-d0aa385e5446" providerId="ADAL" clId="{BA21CB06-8881-4CDE-B10A-8FFB0AC13F9D}" dt="2026-10-23T16:01:03.256" v="6717" actId="14826"/>
          <ac:picMkLst>
            <pc:docMk/>
            <pc:sldMk cId="415153355" sldId="2147377003"/>
            <ac:picMk id="11" creationId="{8C2D9527-8EB6-FD4D-3E8A-A681E5DF6842}"/>
          </ac:picMkLst>
        </pc:picChg>
      </pc:sldChg>
      <pc:sldChg chg="addSp delSp modSp add del mod modNotesTx">
        <pc:chgData name="Krasimir Peykovski" userId="0b92663e-ab90-4ae4-a90e-d0aa385e5446" providerId="ADAL" clId="{BA21CB06-8881-4CDE-B10A-8FFB0AC13F9D}" dt="2026-10-26T18:49:48.265" v="6737" actId="47"/>
        <pc:sldMkLst>
          <pc:docMk/>
          <pc:sldMk cId="1083242661" sldId="2147377004"/>
        </pc:sldMkLst>
      </pc:sldChg>
      <pc:sldChg chg="modSp add mod modNotesTx">
        <pc:chgData name="Krasimir Peykovski" userId="0b92663e-ab90-4ae4-a90e-d0aa385e5446" providerId="ADAL" clId="{BA21CB06-8881-4CDE-B10A-8FFB0AC13F9D}" dt="2026-10-23T11:08:10.191" v="6386" actId="6549"/>
        <pc:sldMkLst>
          <pc:docMk/>
          <pc:sldMk cId="3418293161" sldId="2147377005"/>
        </pc:sldMkLst>
        <pc:spChg chg="mod">
          <ac:chgData name="Krasimir Peykovski" userId="0b92663e-ab90-4ae4-a90e-d0aa385e5446" providerId="ADAL" clId="{BA21CB06-8881-4CDE-B10A-8FFB0AC13F9D}" dt="2026-10-23T11:06:47.483" v="6378"/>
          <ac:spMkLst>
            <pc:docMk/>
            <pc:sldMk cId="3418293161" sldId="2147377005"/>
            <ac:spMk id="45" creationId="{ABCDC25B-AA2F-E2FC-6B63-FA89EB17249A}"/>
          </ac:spMkLst>
        </pc:spChg>
      </pc:sldChg>
      <pc:sldChg chg="addSp delSp modSp add del mod modNotesTx">
        <pc:chgData name="Krasimir Peykovski" userId="0b92663e-ab90-4ae4-a90e-d0aa385e5446" providerId="ADAL" clId="{BA21CB06-8881-4CDE-B10A-8FFB0AC13F9D}" dt="2026-10-26T18:49:56.816" v="6739" actId="47"/>
        <pc:sldMkLst>
          <pc:docMk/>
          <pc:sldMk cId="2181823784" sldId="2147377006"/>
        </pc:sldMkLst>
      </pc:sldChg>
      <pc:sldChg chg="add">
        <pc:chgData name="Krasimir Peykovski" userId="0b92663e-ab90-4ae4-a90e-d0aa385e5446" providerId="ADAL" clId="{BA21CB06-8881-4CDE-B10A-8FFB0AC13F9D}" dt="2026-10-26T18:49:45.700" v="6736"/>
        <pc:sldMkLst>
          <pc:docMk/>
          <pc:sldMk cId="2127875737" sldId="2147377007"/>
        </pc:sldMkLst>
      </pc:sldChg>
      <pc:sldChg chg="add">
        <pc:chgData name="Krasimir Peykovski" userId="0b92663e-ab90-4ae4-a90e-d0aa385e5446" providerId="ADAL" clId="{BA21CB06-8881-4CDE-B10A-8FFB0AC13F9D}" dt="2026-10-26T18:49:55.492" v="6738"/>
        <pc:sldMkLst>
          <pc:docMk/>
          <pc:sldMk cId="713452213" sldId="2147377008"/>
        </pc:sldMkLst>
      </pc:sldChg>
      <pc:sldChg chg="modSp add mod">
        <pc:chgData name="Krasimir Peykovski" userId="0b92663e-ab90-4ae4-a90e-d0aa385e5446" providerId="ADAL" clId="{BA21CB06-8881-4CDE-B10A-8FFB0AC13F9D}" dt="2026-10-26T19:26:37.599" v="6742"/>
        <pc:sldMkLst>
          <pc:docMk/>
          <pc:sldMk cId="0" sldId="2147377009"/>
        </pc:sldMkLst>
        <pc:spChg chg="mod">
          <ac:chgData name="Krasimir Peykovski" userId="0b92663e-ab90-4ae4-a90e-d0aa385e5446" providerId="ADAL" clId="{BA21CB06-8881-4CDE-B10A-8FFB0AC13F9D}" dt="2026-10-26T19:26:37.599" v="6742"/>
          <ac:spMkLst>
            <pc:docMk/>
            <pc:sldMk cId="0" sldId="2147377009"/>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109103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5E41E-9E11-2993-0F32-FEAFDE0C2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A9E33-5643-DAAE-434A-B48FAB080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F7CA74-67EF-7241-9912-BCA7048D09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4" name="Slide Number Placeholder 3">
            <a:extLst>
              <a:ext uri="{FF2B5EF4-FFF2-40B4-BE49-F238E27FC236}">
                <a16:creationId xmlns:a16="http://schemas.microsoft.com/office/drawing/2014/main" id="{AE0AE640-066A-7FDE-1B95-50DF8113AE5D}"/>
              </a:ext>
            </a:extLst>
          </p:cNvPr>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3120557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1057352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08CE4-62BD-4817-8CC6-2AA3CE038B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DA5FA-AED8-5AF3-F87C-B6D880C0B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7C8F3-3296-E17D-987C-7AE30F775A7C}"/>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DBCF9C91-25B6-0520-D77F-F1F7E6BDAF59}"/>
              </a:ext>
            </a:extLst>
          </p:cNvPr>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19757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1497245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1557583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23384-B532-2B3B-C018-C688B6CC2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73DC0-3A98-6AA8-D3BE-753F7E72A12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6F22B63-689D-7B3F-4A38-DA093EF8B8C0}"/>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27402768-9C6E-2108-2552-9D8083200C47}"/>
              </a:ext>
            </a:extLst>
          </p:cNvPr>
          <p:cNvSpPr>
            <a:spLocks noGrp="1"/>
          </p:cNvSpPr>
          <p:nvPr>
            <p:ph type="sldNum" sz="quarter" idx="5"/>
          </p:nvPr>
        </p:nvSpPr>
        <p:spPr/>
      </p:sp>
    </p:spTree>
    <p:extLst>
      <p:ext uri="{BB962C8B-B14F-4D97-AF65-F5344CB8AC3E}">
        <p14:creationId xmlns:p14="http://schemas.microsoft.com/office/powerpoint/2010/main" val="1250067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7A620-6B08-DAB5-1DE2-527C4CADEA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D176C-1D6D-F556-172D-A8409C8D2F3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157F483-DEF4-EF83-3B08-B78D063A911C}"/>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8C5312F4-3B11-FC9C-B1F5-0CDF3A2B1A3F}"/>
              </a:ext>
            </a:extLst>
          </p:cNvPr>
          <p:cNvSpPr>
            <a:spLocks noGrp="1"/>
          </p:cNvSpPr>
          <p:nvPr>
            <p:ph type="sldNum" sz="quarter" idx="5"/>
          </p:nvPr>
        </p:nvSpPr>
        <p:spPr/>
      </p:sp>
    </p:spTree>
    <p:extLst>
      <p:ext uri="{BB962C8B-B14F-4D97-AF65-F5344CB8AC3E}">
        <p14:creationId xmlns:p14="http://schemas.microsoft.com/office/powerpoint/2010/main" val="2574998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59282-0376-033F-7B8F-0249E6431F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589AE-E347-E54C-9AE9-27B919D5A8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6AFEC-E844-EDAB-62B5-2CE629D64D64}"/>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F5CF8BE2-E2ED-EA53-A999-1BC08ED69696}"/>
              </a:ext>
            </a:extLst>
          </p:cNvPr>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9163980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6920C-CF97-AF94-9962-40AE8B18C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B387E-DEF1-A507-8EF1-8D9E256680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44E1B4-4FF4-DE39-B401-AD434B8B6BB6}"/>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4404BAE3-F996-D20F-A824-A8A84AEE8927}"/>
              </a:ext>
            </a:extLst>
          </p:cNvPr>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2869327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F3631-38DF-A9DF-881D-2E467DE32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2B6BA-4A86-D1CB-3BD6-84F7AF359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62154-16C8-E889-9CA1-87C93E9CA3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70E709-B899-2D7D-EB3D-F721DCE000F3}"/>
              </a:ext>
            </a:extLst>
          </p:cNvPr>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1403864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FD8F2-A908-5207-CC90-C75FD92DEE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4D323E-7742-7AD8-6E5A-6895705FB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BF1FB5-E777-E38C-064D-2249D4A2C1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 dirty="0"/>
          </a:p>
        </p:txBody>
      </p:sp>
      <p:sp>
        <p:nvSpPr>
          <p:cNvPr id="4" name="Slide Number Placeholder 3">
            <a:extLst>
              <a:ext uri="{FF2B5EF4-FFF2-40B4-BE49-F238E27FC236}">
                <a16:creationId xmlns:a16="http://schemas.microsoft.com/office/drawing/2014/main" id="{5B678265-4C1D-8B6C-9579-A6B95407B8FE}"/>
              </a:ext>
            </a:extLst>
          </p:cNvPr>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2110525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26B21-7815-04AB-1717-70EFC912A9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EB352-14A9-AE5E-3DB2-990E5F25DB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74490F-C658-AC80-9A21-6FA5F605CF9C}"/>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5CBD7BCB-A2FC-F927-4C3D-5CFEA616A363}"/>
              </a:ext>
            </a:extLst>
          </p:cNvPr>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779682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7E545-DDAF-386B-14D6-56E4A5CB16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1CC1C-D6E6-E318-4B3B-8C1BFC998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87036-5050-5A89-96C5-58B24B50BF65}"/>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87BD0D3C-D545-7308-5C52-560A90202137}"/>
              </a:ext>
            </a:extLst>
          </p:cNvPr>
          <p:cNvSpPr>
            <a:spLocks noGrp="1"/>
          </p:cNvSpPr>
          <p:nvPr>
            <p:ph type="sldNum" sz="quarter" idx="5"/>
          </p:nvPr>
        </p:nvSpPr>
        <p:spPr/>
        <p:txBody>
          <a:bodyPr/>
          <a:lstStyle/>
          <a:p>
            <a:endParaRPr lang="en-CH"/>
          </a:p>
        </p:txBody>
      </p:sp>
    </p:spTree>
    <p:extLst>
      <p:ext uri="{BB962C8B-B14F-4D97-AF65-F5344CB8AC3E}">
        <p14:creationId xmlns:p14="http://schemas.microsoft.com/office/powerpoint/2010/main" val="3696249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C609E-CDBA-F36B-124C-389C48C78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8000D0-EABD-163C-231A-5EF4EEE64D6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15021E0-047C-7A12-9101-C6BD3AAA6809}"/>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5E09ECE7-B776-E88C-7AB9-0AF83446A09B}"/>
              </a:ext>
            </a:extLst>
          </p:cNvPr>
          <p:cNvSpPr>
            <a:spLocks noGrp="1"/>
          </p:cNvSpPr>
          <p:nvPr>
            <p:ph type="sldNum" sz="quarter" idx="5"/>
          </p:nvPr>
        </p:nvSpPr>
        <p:spPr/>
      </p:sp>
    </p:spTree>
    <p:extLst>
      <p:ext uri="{BB962C8B-B14F-4D97-AF65-F5344CB8AC3E}">
        <p14:creationId xmlns:p14="http://schemas.microsoft.com/office/powerpoint/2010/main" val="22123589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DA359-D77C-4BD9-D626-FF2E04F58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45D55-5E5A-082B-89EF-A5553D3B7A60}"/>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236C3381-7B17-6140-35F8-166EA8CE6A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64749A-632A-78F7-43FF-BD68DEC49CA9}"/>
              </a:ext>
            </a:extLst>
          </p:cNvPr>
          <p:cNvSpPr>
            <a:spLocks noGrp="1"/>
          </p:cNvSpPr>
          <p:nvPr>
            <p:ph type="sldNum" sz="quarter" idx="5"/>
          </p:nvPr>
        </p:nvSpPr>
        <p:spPr/>
        <p:txBody>
          <a:bodyPr/>
          <a:lstStyle/>
          <a:p>
            <a:fld id="{596C1B1A-4767-4A88-91E1-44C6FC6D28D7}" type="slidenum">
              <a:rPr lang="en-GB" smtClean="0"/>
              <a:t>27</a:t>
            </a:fld>
            <a:endParaRPr lang="en-GB"/>
          </a:p>
        </p:txBody>
      </p:sp>
    </p:spTree>
    <p:extLst>
      <p:ext uri="{BB962C8B-B14F-4D97-AF65-F5344CB8AC3E}">
        <p14:creationId xmlns:p14="http://schemas.microsoft.com/office/powerpoint/2010/main" val="3786432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95BB4-22F7-7891-5A55-93E4172DA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CE3A62-3C4C-ED18-41DB-6DAF8594E975}"/>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6138E0A6-0993-73E2-0AC3-00A059524FFB}"/>
              </a:ext>
            </a:extLst>
          </p:cNvPr>
          <p:cNvSpPr>
            <a:spLocks noGrp="1"/>
          </p:cNvSpPr>
          <p:nvPr>
            <p:ph type="body" idx="1"/>
          </p:nvPr>
        </p:nvSpPr>
        <p:spPr/>
        <p:txBody>
          <a:bodyPr/>
          <a:lstStyle/>
          <a:p>
            <a:endParaRPr lang="fr-FR"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DA75C26-7401-AA16-9248-3BB8FCF733E0}"/>
              </a:ext>
            </a:extLst>
          </p:cNvPr>
          <p:cNvSpPr>
            <a:spLocks noGrp="1"/>
          </p:cNvSpPr>
          <p:nvPr>
            <p:ph type="sldNum" sz="quarter" idx="5"/>
          </p:nvPr>
        </p:nvSpPr>
        <p:spPr/>
        <p:txBody>
          <a:bodyPr/>
          <a:lstStyle/>
          <a:p>
            <a:fld id="{0E9EC12A-B6C2-4082-8D29-4FDAAA87DBAD}" type="slidenum">
              <a:rPr lang="LID4096" smtClean="0"/>
              <a:t>28</a:t>
            </a:fld>
            <a:endParaRPr lang="LID4096"/>
          </a:p>
        </p:txBody>
      </p:sp>
    </p:spTree>
    <p:extLst>
      <p:ext uri="{BB962C8B-B14F-4D97-AF65-F5344CB8AC3E}">
        <p14:creationId xmlns:p14="http://schemas.microsoft.com/office/powerpoint/2010/main" val="27682273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397D0-A4D0-7EDE-0F7F-B8528CF5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B782C-CE32-547B-4506-C7D4CD96D69A}"/>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853B1A29-362B-5773-E6CE-30E99ED8B8C3}"/>
              </a:ext>
            </a:extLst>
          </p:cNvPr>
          <p:cNvSpPr>
            <a:spLocks noGrp="1"/>
          </p:cNvSpPr>
          <p:nvPr>
            <p:ph type="body" idx="1"/>
          </p:nvPr>
        </p:nvSpPr>
        <p:spPr/>
        <p:txBody>
          <a:bodyPr/>
          <a:lstStyle/>
          <a:p>
            <a:endParaRPr lang="fr-FR"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C9A90B0-7EF8-4202-51FB-D711583E92A9}"/>
              </a:ext>
            </a:extLst>
          </p:cNvPr>
          <p:cNvSpPr>
            <a:spLocks noGrp="1"/>
          </p:cNvSpPr>
          <p:nvPr>
            <p:ph type="sldNum" sz="quarter" idx="10"/>
          </p:nvPr>
        </p:nvSpPr>
        <p:spPr/>
        <p:txBody>
          <a:bodyPr/>
          <a:lstStyle/>
          <a:p>
            <a:fld id="{596C1B1A-4767-4A88-91E1-44C6FC6D28D7}" type="slidenum">
              <a:rPr lang="en-GB" smtClean="0"/>
              <a:t>29</a:t>
            </a:fld>
            <a:endParaRPr lang="en-GB"/>
          </a:p>
        </p:txBody>
      </p:sp>
    </p:spTree>
    <p:extLst>
      <p:ext uri="{BB962C8B-B14F-4D97-AF65-F5344CB8AC3E}">
        <p14:creationId xmlns:p14="http://schemas.microsoft.com/office/powerpoint/2010/main" val="2973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31C845-F8E4-936D-7DB1-32CD0670AA09}"/>
              </a:ext>
            </a:extLst>
          </p:cNvPr>
          <p:cNvSpPr>
            <a:spLocks noGrp="1"/>
          </p:cNvSpPr>
          <p:nvPr/>
        </p:nvSpPr>
        <p:spPr>
          <a:xfrm>
            <a:off x="5910471"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wo Column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F82EAF5-E870-4A84-9A6F-54279740B944}"/>
              </a:ext>
            </a:extLst>
          </p:cNvPr>
          <p:cNvSpPr>
            <a:spLocks noGrp="1"/>
          </p:cNvSpPr>
          <p:nvPr>
            <p:ph type="title"/>
          </p:nvPr>
        </p:nvSpPr>
        <p:spPr/>
        <p:txBody>
          <a:bodyPr/>
          <a:lstStyle/>
          <a:p>
            <a:r>
              <a:t>Click to edit Master title style</a:t>
            </a:r>
          </a:p>
        </p:txBody>
      </p:sp>
      <p:sp>
        <p:nvSpPr>
          <p:cNvPr id="5" name="Content Placeholder 2">
            <a:extLst>
              <a:ext uri="{FF2B5EF4-FFF2-40B4-BE49-F238E27FC236}">
                <a16:creationId xmlns:a16="http://schemas.microsoft.com/office/drawing/2014/main" id="{43EF1D44-9EE6-4BAE-9884-499D5DF2F7F3}"/>
              </a:ext>
            </a:extLst>
          </p:cNvPr>
          <p:cNvSpPr>
            <a:spLocks noGrp="1"/>
          </p:cNvSpPr>
          <p:nvPr>
            <p:ph idx="1"/>
          </p:nvPr>
        </p:nvSpPr>
        <p:spPr>
          <a:xfrm>
            <a:off x="6230112" y="1344000"/>
            <a:ext cx="5625888" cy="5040000"/>
          </a:xfrm>
        </p:spPr>
        <p:txBody>
          <a:bodyPr>
            <a:normAutofit/>
          </a:bodyPr>
          <a:lstStyle>
            <a:lvl1pPr marL="0" indent="0" algn="ctr">
              <a:buNone/>
              <a:defRPr b="0">
                <a:solidFill>
                  <a:srgbClr val="545758"/>
                </a:solidFill>
              </a:defRPr>
            </a:lvl1pPr>
            <a:lvl2pPr marL="0" indent="0" algn="ctr">
              <a:buNone/>
              <a:defRPr b="0">
                <a:solidFill>
                  <a:srgbClr val="545758"/>
                </a:solidFill>
              </a:defRPr>
            </a:lvl2pPr>
          </a:lstStyle>
          <a:p>
            <a:pPr>
              <a:buNone/>
            </a:pPr>
            <a:r>
              <a:t>Click to edit Master text styles</a:t>
            </a:r>
          </a:p>
          <a:p>
            <a:pPr>
              <a:buNone/>
            </a:pPr>
            <a:r>
              <a:t>Second level</a:t>
            </a:r>
          </a:p>
        </p:txBody>
      </p:sp>
      <p:sp>
        <p:nvSpPr>
          <p:cNvPr id="6" name="Content Placeholder 2">
            <a:extLst>
              <a:ext uri="{FF2B5EF4-FFF2-40B4-BE49-F238E27FC236}">
                <a16:creationId xmlns:a16="http://schemas.microsoft.com/office/drawing/2014/main" id="{96D842E5-C240-46CB-A1B0-8592186CD8D3}"/>
              </a:ext>
            </a:extLst>
          </p:cNvPr>
          <p:cNvSpPr>
            <a:spLocks noGrp="1"/>
          </p:cNvSpPr>
          <p:nvPr>
            <p:ph idx="10"/>
          </p:nvPr>
        </p:nvSpPr>
        <p:spPr>
          <a:xfrm>
            <a:off x="336000" y="1344000"/>
            <a:ext cx="5625888" cy="5040000"/>
          </a:xfrm>
        </p:spPr>
        <p:txBody>
          <a:bodyPr>
            <a:normAutofit/>
          </a:bodyPr>
          <a:lstStyle>
            <a:lvl1pPr marL="0" indent="0" algn="ctr">
              <a:buNone/>
              <a:defRPr b="0">
                <a:solidFill>
                  <a:srgbClr val="545758"/>
                </a:solidFill>
              </a:defRPr>
            </a:lvl1pPr>
            <a:lvl2pPr marL="0" indent="0" algn="ctr">
              <a:buNone/>
              <a:defRPr b="0">
                <a:solidFill>
                  <a:srgbClr val="545758"/>
                </a:solidFill>
              </a:defRPr>
            </a:lvl2pPr>
          </a:lstStyle>
          <a:p>
            <a:pPr>
              <a:buNone/>
            </a:pPr>
            <a:r>
              <a:t>Click to edit Master text styles</a:t>
            </a:r>
          </a:p>
          <a:p>
            <a:pPr>
              <a:buNone/>
            </a:pPr>
            <a:r>
              <a:t>Second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D89-8960-434B-B96B-4256341513E9}"/>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Gradient_01">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546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dient_01">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Blue_Left_gradient">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BB625FA-424B-DCE9-3396-F7BFB83BDCF2}"/>
              </a:ext>
            </a:extLst>
          </p:cNvPr>
          <p:cNvSpPr>
            <a:spLocks noGrp="1"/>
          </p:cNvSpPr>
          <p:nvPr/>
        </p:nvSpPr>
        <p:spPr>
          <a:xfrm>
            <a:off x="1" y="0"/>
            <a:ext cx="3924794"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Blue_Right_gradient">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BB625FA-424B-DCE9-3396-F7BFB83BDCF2}"/>
              </a:ext>
            </a:extLst>
          </p:cNvPr>
          <p:cNvSpPr>
            <a:spLocks noGrp="1"/>
          </p:cNvSpPr>
          <p:nvPr/>
        </p:nvSpPr>
        <p:spPr>
          <a:xfrm>
            <a:off x="8267206" y="0"/>
            <a:ext cx="3924794"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Blue_Left_gradient">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D85354A-3A81-AD83-2472-1DBC2C782D37}"/>
              </a:ext>
            </a:extLst>
          </p:cNvPr>
          <p:cNvSpPr>
            <a:spLocks noGrp="1"/>
          </p:cNvSpPr>
          <p:nvPr/>
        </p:nvSpPr>
        <p:spPr>
          <a:xfrm>
            <a:off x="0"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Blue_Right_gradient">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D85354A-3A81-AD83-2472-1DBC2C782D37}"/>
              </a:ext>
            </a:extLst>
          </p:cNvPr>
          <p:cNvSpPr>
            <a:spLocks noGrp="1"/>
          </p:cNvSpPr>
          <p:nvPr/>
        </p:nvSpPr>
        <p:spPr>
          <a:xfrm>
            <a:off x="5910471"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DSA Start">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0989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31C845-F8E4-936D-7DB1-32CD0670AA09}"/>
              </a:ext>
            </a:extLst>
          </p:cNvPr>
          <p:cNvSpPr/>
          <p:nvPr userDrawn="1"/>
        </p:nvSpPr>
        <p:spPr>
          <a:xfrm>
            <a:off x="5910471"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706093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1.png"/><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9508C4-3870-6487-034D-6C52369ED6BF}"/>
              </a:ext>
            </a:extLst>
          </p:cNvPr>
          <p:cNvSpPr>
            <a:spLocks noGrp="1"/>
          </p:cNvSpPr>
          <p:nvPr/>
        </p:nvSpPr>
        <p:spPr>
          <a:xfrm>
            <a:off x="1" y="0"/>
            <a:ext cx="12192000"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 bg1="lt1" tx1="dk1" bg2="lt2" tx2="dk2" accent1="accent1" accent2="accent2" accent3="accent3" accent4="accent4" accent5="accent5" accent6="accent6" hlink="hlink" folHlink="folHlink"/>
  <p:sldLayoutIdLst>
    <p:sldLayoutId id="2147483651" r:id="rId1"/>
    <p:sldLayoutId id="2147483653" r:id="rId2"/>
    <p:sldLayoutId id="2147483654" r:id="rId3"/>
    <p:sldLayoutId id="2147483656" r:id="rId4"/>
    <p:sldLayoutId id="2147483673" r:id="rId5"/>
  </p:sldLayoutIdLst>
  <p:txStyles>
    <p:titleStyle>
      <a:lvl1pPr algn="l">
        <a:lnSpc>
          <a:spcPct val="90000"/>
        </a:lnSpc>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0"/>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70" r:id="rId7"/>
    <p:sldLayoutId id="2147483671" r:id="rId8"/>
  </p:sldLayoutIdLst>
  <p:txStyles>
    <p:titleStyle>
      <a:lvl1pPr algn="l">
        <a:lnSpc>
          <a:spcPct val="90000"/>
        </a:lnSpc>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7.png"/><Relationship Id="rId9" Type="http://schemas.openxmlformats.org/officeDocument/2006/relationships/image" Target="../media/image22.png"/><Relationship Id="rId1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image" Target="../media/image7.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image" Target="../media/image17.png"/><Relationship Id="rId16"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7.png"/><Relationship Id="rId7"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55.png"/><Relationship Id="rId5" Type="http://schemas.openxmlformats.org/officeDocument/2006/relationships/image" Target="../media/image50.png"/><Relationship Id="rId10" Type="http://schemas.openxmlformats.org/officeDocument/2006/relationships/hyperlink" Target="http://www.spinetix.com/arya-ports-diagram" TargetMode="External"/><Relationship Id="rId4" Type="http://schemas.openxmlformats.org/officeDocument/2006/relationships/image" Target="../media/image7.png"/><Relationship Id="rId9" Type="http://schemas.openxmlformats.org/officeDocument/2006/relationships/image" Target="../media/image54.png"/></Relationships>
</file>

<file path=ppt/slides/_rels/slide1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0.png"/><Relationship Id="rId7"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5.png"/><Relationship Id="rId4" Type="http://schemas.openxmlformats.org/officeDocument/2006/relationships/image" Target="../media/image56.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7.png"/><Relationship Id="rId7"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7.png"/><Relationship Id="rId9" Type="http://schemas.openxmlformats.org/officeDocument/2006/relationships/image" Target="../media/image64.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png"/><Relationship Id="rId7"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7.png"/><Relationship Id="rId9" Type="http://schemas.openxmlformats.org/officeDocument/2006/relationships/image" Target="../media/image74.png"/></Relationships>
</file>

<file path=ppt/slides/_rels/slide1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pn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5.png"/><Relationship Id="rId1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80.png"/><Relationship Id="rId12" Type="http://schemas.openxmlformats.org/officeDocument/2006/relationships/image" Target="../media/image9.png"/><Relationship Id="rId17" Type="http://schemas.openxmlformats.org/officeDocument/2006/relationships/image" Target="../media/image38.png"/><Relationship Id="rId2" Type="http://schemas.openxmlformats.org/officeDocument/2006/relationships/notesSlide" Target="../notesSlides/notesSlide16.xml"/><Relationship Id="rId16"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36.png"/><Relationship Id="rId10" Type="http://schemas.openxmlformats.org/officeDocument/2006/relationships/image" Target="../media/image83.png"/><Relationship Id="rId4" Type="http://schemas.openxmlformats.org/officeDocument/2006/relationships/image" Target="../media/image7.png"/><Relationship Id="rId9" Type="http://schemas.openxmlformats.org/officeDocument/2006/relationships/image" Target="../media/image82.png"/><Relationship Id="rId14"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38.png"/><Relationship Id="rId3" Type="http://schemas.openxmlformats.org/officeDocument/2006/relationships/image" Target="../media/image6.png"/><Relationship Id="rId7" Type="http://schemas.openxmlformats.org/officeDocument/2006/relationships/image" Target="../media/image84.png"/><Relationship Id="rId12" Type="http://schemas.openxmlformats.org/officeDocument/2006/relationships/image" Target="../media/image37.png"/><Relationship Id="rId2" Type="http://schemas.openxmlformats.org/officeDocument/2006/relationships/notesSlide" Target="../notesSlides/notesSlide17.xml"/><Relationship Id="rId16"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image" Target="../media/image78.png"/><Relationship Id="rId11" Type="http://schemas.openxmlformats.org/officeDocument/2006/relationships/image" Target="../media/image36.png"/><Relationship Id="rId5" Type="http://schemas.openxmlformats.org/officeDocument/2006/relationships/image" Target="../media/image83.png"/><Relationship Id="rId15" Type="http://schemas.openxmlformats.org/officeDocument/2006/relationships/image" Target="../media/image21.png"/><Relationship Id="rId10" Type="http://schemas.openxmlformats.org/officeDocument/2006/relationships/image" Target="../media/image35.png"/><Relationship Id="rId4" Type="http://schemas.openxmlformats.org/officeDocument/2006/relationships/image" Target="../media/image7.png"/><Relationship Id="rId9" Type="http://schemas.openxmlformats.org/officeDocument/2006/relationships/image" Target="../media/image85.png"/><Relationship Id="rId14" Type="http://schemas.openxmlformats.org/officeDocument/2006/relationships/image" Target="../media/image79.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9.png"/><Relationship Id="rId7" Type="http://schemas.openxmlformats.org/officeDocument/2006/relationships/image" Target="../media/image8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29.png"/><Relationship Id="rId7" Type="http://schemas.openxmlformats.org/officeDocument/2006/relationships/image" Target="../media/image92.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91.jpg"/><Relationship Id="rId5" Type="http://schemas.openxmlformats.org/officeDocument/2006/relationships/image" Target="../media/image90.jp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29.png"/><Relationship Id="rId7" Type="http://schemas.openxmlformats.org/officeDocument/2006/relationships/image" Target="../media/image9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94.jpg"/><Relationship Id="rId4" Type="http://schemas.openxmlformats.org/officeDocument/2006/relationships/image" Target="../media/image30.png"/><Relationship Id="rId9" Type="http://schemas.openxmlformats.org/officeDocument/2006/relationships/image" Target="../media/image98.png"/></Relationships>
</file>

<file path=ppt/slides/_rels/slide23.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png"/><Relationship Id="rId3" Type="http://schemas.openxmlformats.org/officeDocument/2006/relationships/image" Target="../media/image29.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jpg"/><Relationship Id="rId10" Type="http://schemas.openxmlformats.org/officeDocument/2006/relationships/image" Target="../media/image104.png"/><Relationship Id="rId4" Type="http://schemas.openxmlformats.org/officeDocument/2006/relationships/image" Target="../media/image30.png"/><Relationship Id="rId9" Type="http://schemas.openxmlformats.org/officeDocument/2006/relationships/image" Target="../media/image103.png"/></Relationships>
</file>

<file path=ppt/slides/_rels/slide24.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29.png"/><Relationship Id="rId7" Type="http://schemas.openxmlformats.org/officeDocument/2006/relationships/image" Target="../media/image109.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08.png"/><Relationship Id="rId10" Type="http://schemas.openxmlformats.org/officeDocument/2006/relationships/image" Target="../media/image112.png"/><Relationship Id="rId4" Type="http://schemas.openxmlformats.org/officeDocument/2006/relationships/image" Target="../media/image30.png"/><Relationship Id="rId9" Type="http://schemas.openxmlformats.org/officeDocument/2006/relationships/image" Target="../media/image111.png"/></Relationships>
</file>

<file path=ppt/slides/_rels/slide25.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29.png"/><Relationship Id="rId7" Type="http://schemas.openxmlformats.org/officeDocument/2006/relationships/image" Target="../media/image114.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93.jpe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65.png"/><Relationship Id="rId7" Type="http://schemas.openxmlformats.org/officeDocument/2006/relationships/hyperlink" Target="https://www.spinetix.com/download?utm_source=sales-vertical-presentation&amp;utm_medium=pop-material"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hyperlink" Target="https://www.spinetix.com/arya-trial?utm_source=sales-vertical-presentation&amp;utm_medium=pop-material" TargetMode="External"/><Relationship Id="rId9"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120.png"/><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119.png"/><Relationship Id="rId5" Type="http://schemas.openxmlformats.org/officeDocument/2006/relationships/image" Target="../media/image7.png"/><Relationship Id="rId4" Type="http://schemas.openxmlformats.org/officeDocument/2006/relationships/hyperlink" Target="https://www.spinetix.com/academy?utm_source=sales-vertical-presentation&amp;utm_medium=pop-materia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Hero Millennium"/>
          <p:cNvPicPr>
            <a:picLocks noChangeAspect="1"/>
          </p:cNvPicPr>
          <p:nvPr/>
        </p:nvPicPr>
        <p:blipFill>
          <a:blip r:embed="rId3"/>
          <a:srcRect l="1675" t="3197" r="3195" b="1675"/>
          <a:stretch>
            <a:fillRect/>
          </a:stretch>
        </p:blipFill>
        <p:spPr>
          <a:xfrm>
            <a:off x="0" y="-1"/>
            <a:ext cx="12192000" cy="6858001"/>
          </a:xfrm>
          <a:prstGeom prst="rect">
            <a:avLst/>
          </a:prstGeom>
        </p:spPr>
      </p:pic>
      <p:pic>
        <p:nvPicPr>
          <p:cNvPr id="28" name="ALGAM Enterprise logo"/>
          <p:cNvPicPr>
            <a:picLocks noChangeAspect="1"/>
          </p:cNvPicPr>
          <p:nvPr/>
        </p:nvPicPr>
        <p:blipFill>
          <a:blip r:embed="rId4"/>
          <a:stretch>
            <a:fillRect/>
          </a:stretch>
        </p:blipFill>
        <p:spPr>
          <a:xfrm>
            <a:off x="8786722" y="509778"/>
            <a:ext cx="2835302" cy="374904"/>
          </a:xfrm>
          <a:prstGeom prst="rect">
            <a:avLst/>
          </a:prstGeom>
        </p:spPr>
      </p:pic>
      <p:sp>
        <p:nvSpPr>
          <p:cNvPr id="12" name="Millennium leader">
            <a:extLst>
              <a:ext uri="{FF2B5EF4-FFF2-40B4-BE49-F238E27FC236}">
                <a16:creationId xmlns:a16="http://schemas.microsoft.com/office/drawing/2014/main" id="{95576811-7A40-4D51-8C00-E7852D972691}"/>
              </a:ext>
            </a:extLst>
          </p:cNvPr>
          <p:cNvSpPr>
            <a:spLocks noGrp="1"/>
          </p:cNvSpPr>
          <p:nvPr/>
        </p:nvSpPr>
        <p:spPr>
          <a:xfrm>
            <a:off x="8963025" y="3106582"/>
            <a:ext cx="1616029" cy="848129"/>
          </a:xfrm>
          <a:prstGeom prst="line">
            <a:avLst/>
          </a:prstGeom>
          <a:noFill/>
          <a:ln w="10954">
            <a:solidFill>
              <a:srgbClr val="FFFFFF">
                <a:alpha val="52000"/>
              </a:srgbClr>
            </a:solidFill>
            <a:prstDash val="solid"/>
          </a:ln>
        </p:spPr>
        <p:txBody>
          <a:bodyPr/>
          <a:lstStyle/>
          <a:p>
            <a:endParaRPr lang="en-US" noProof="1"/>
          </a:p>
        </p:txBody>
      </p:sp>
      <p:sp>
        <p:nvSpPr>
          <p:cNvPr id="14" name="Millennium roofline anchor ring">
            <a:extLst>
              <a:ext uri="{FF2B5EF4-FFF2-40B4-BE49-F238E27FC236}">
                <a16:creationId xmlns:a16="http://schemas.microsoft.com/office/drawing/2014/main" id="{13CA263C-0F64-417A-B832-E1EFFF4C14B0}"/>
              </a:ext>
            </a:extLst>
          </p:cNvPr>
          <p:cNvSpPr>
            <a:spLocks noGrp="1"/>
          </p:cNvSpPr>
          <p:nvPr/>
        </p:nvSpPr>
        <p:spPr>
          <a:xfrm>
            <a:off x="8880540" y="3014081"/>
            <a:ext cx="161925" cy="161925"/>
          </a:xfrm>
          <a:prstGeom prst="ellipse">
            <a:avLst/>
          </a:prstGeom>
          <a:solidFill>
            <a:srgbClr val="0D2648">
              <a:alpha val="28000"/>
            </a:srgbClr>
          </a:solidFill>
          <a:ln w="14288">
            <a:solidFill>
              <a:srgbClr val="49E3FF"/>
            </a:solidFill>
            <a:prstDash val="solid"/>
          </a:ln>
        </p:spPr>
        <p:txBody>
          <a:bodyPr/>
          <a:lstStyle/>
          <a:p>
            <a:endParaRPr lang="en-US" noProof="1"/>
          </a:p>
        </p:txBody>
      </p:sp>
      <p:sp>
        <p:nvSpPr>
          <p:cNvPr id="15" name="Millennium roofline anchor point">
            <a:extLst>
              <a:ext uri="{FF2B5EF4-FFF2-40B4-BE49-F238E27FC236}">
                <a16:creationId xmlns:a16="http://schemas.microsoft.com/office/drawing/2014/main" id="{20584942-E2BE-456E-B294-8536DC335AE5}"/>
              </a:ext>
            </a:extLst>
          </p:cNvPr>
          <p:cNvSpPr>
            <a:spLocks noGrp="1"/>
          </p:cNvSpPr>
          <p:nvPr/>
        </p:nvSpPr>
        <p:spPr>
          <a:xfrm>
            <a:off x="8935308" y="3068849"/>
            <a:ext cx="52388" cy="52388"/>
          </a:xfrm>
          <a:prstGeom prst="ellipse">
            <a:avLst/>
          </a:prstGeom>
          <a:solidFill>
            <a:srgbClr val="FFFFFF"/>
          </a:solidFill>
          <a:ln w="9525">
            <a:solidFill>
              <a:srgbClr val="49E3FF"/>
            </a:solidFill>
            <a:prstDash val="solid"/>
          </a:ln>
        </p:spPr>
        <p:txBody>
          <a:bodyPr/>
          <a:lstStyle/>
          <a:p>
            <a:endParaRPr lang="en-US" noProof="1"/>
          </a:p>
        </p:txBody>
      </p:sp>
      <p:sp>
        <p:nvSpPr>
          <p:cNvPr id="19" name="Co-branding divider">
            <a:extLst>
              <a:ext uri="{FF2B5EF4-FFF2-40B4-BE49-F238E27FC236}">
                <a16:creationId xmlns:a16="http://schemas.microsoft.com/office/drawing/2014/main" id="{58CD044A-250E-4EED-8EE3-4CE612A0BE33}"/>
              </a:ext>
            </a:extLst>
          </p:cNvPr>
          <p:cNvSpPr>
            <a:spLocks noGrp="1"/>
          </p:cNvSpPr>
          <p:nvPr/>
        </p:nvSpPr>
        <p:spPr>
          <a:xfrm>
            <a:off x="8786813" y="1009650"/>
            <a:ext cx="2833688" cy="0"/>
          </a:xfrm>
          <a:prstGeom prst="line">
            <a:avLst/>
          </a:prstGeom>
          <a:noFill/>
          <a:ln w="7620">
            <a:solidFill>
              <a:srgbClr val="FFFFFF">
                <a:alpha val="28000"/>
              </a:srgbClr>
            </a:solidFill>
            <a:prstDash val="solid"/>
          </a:ln>
        </p:spPr>
        <p:txBody>
          <a:bodyPr/>
          <a:lstStyle/>
          <a:p>
            <a:endParaRPr lang="en-US" noProof="1"/>
          </a:p>
        </p:txBody>
      </p:sp>
      <p:sp>
        <p:nvSpPr>
          <p:cNvPr id="20" name="French flag stripe 1">
            <a:extLst>
              <a:ext uri="{FF2B5EF4-FFF2-40B4-BE49-F238E27FC236}">
                <a16:creationId xmlns:a16="http://schemas.microsoft.com/office/drawing/2014/main" id="{8D83D708-78C9-4C8B-BD18-3751C42A5F4F}"/>
              </a:ext>
            </a:extLst>
          </p:cNvPr>
          <p:cNvSpPr>
            <a:spLocks noGrp="1"/>
          </p:cNvSpPr>
          <p:nvPr/>
        </p:nvSpPr>
        <p:spPr>
          <a:xfrm>
            <a:off x="8786813" y="1147763"/>
            <a:ext cx="76200" cy="142875"/>
          </a:xfrm>
          <a:prstGeom prst="rect">
            <a:avLst/>
          </a:prstGeom>
          <a:solidFill>
            <a:srgbClr val="0055A4"/>
          </a:solidFill>
          <a:ln w="0">
            <a:noFill/>
            <a:prstDash val="solid"/>
          </a:ln>
        </p:spPr>
        <p:txBody>
          <a:bodyPr/>
          <a:lstStyle/>
          <a:p>
            <a:endParaRPr lang="en-US" noProof="1"/>
          </a:p>
        </p:txBody>
      </p:sp>
      <p:sp>
        <p:nvSpPr>
          <p:cNvPr id="21" name="French flag stripe 2">
            <a:extLst>
              <a:ext uri="{FF2B5EF4-FFF2-40B4-BE49-F238E27FC236}">
                <a16:creationId xmlns:a16="http://schemas.microsoft.com/office/drawing/2014/main" id="{5A652270-C7A0-4F83-B945-1B9A6C0FCF1C}"/>
              </a:ext>
            </a:extLst>
          </p:cNvPr>
          <p:cNvSpPr>
            <a:spLocks noGrp="1"/>
          </p:cNvSpPr>
          <p:nvPr/>
        </p:nvSpPr>
        <p:spPr>
          <a:xfrm>
            <a:off x="8863013" y="1147763"/>
            <a:ext cx="76200" cy="142875"/>
          </a:xfrm>
          <a:prstGeom prst="rect">
            <a:avLst/>
          </a:prstGeom>
          <a:solidFill>
            <a:srgbClr val="FFFFFF"/>
          </a:solidFill>
          <a:ln w="0">
            <a:noFill/>
            <a:prstDash val="solid"/>
          </a:ln>
        </p:spPr>
        <p:txBody>
          <a:bodyPr/>
          <a:lstStyle/>
          <a:p>
            <a:endParaRPr lang="en-US" noProof="1"/>
          </a:p>
        </p:txBody>
      </p:sp>
      <p:sp>
        <p:nvSpPr>
          <p:cNvPr id="3" name="Rounded Rectangle 4">
            <a:extLst>
              <a:ext uri="{FF2B5EF4-FFF2-40B4-BE49-F238E27FC236}">
                <a16:creationId xmlns:a16="http://schemas.microsoft.com/office/drawing/2014/main" id="{58490C23-ACD7-F493-D963-21CDED1F9D44}"/>
              </a:ext>
            </a:extLst>
          </p:cNvPr>
          <p:cNvSpPr/>
          <p:nvPr/>
        </p:nvSpPr>
        <p:spPr>
          <a:xfrm>
            <a:off x="9276016" y="4266440"/>
            <a:ext cx="2122881" cy="830756"/>
          </a:xfrm>
          <a:prstGeom prst="roundRect">
            <a:avLst>
              <a:gd name="adj" fmla="val 4500"/>
            </a:avLst>
          </a:prstGeom>
          <a:solidFill>
            <a:srgbClr val="17325A">
              <a:alpha val="54000"/>
            </a:srgbClr>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2" name="French flag stripe 3">
            <a:extLst>
              <a:ext uri="{FF2B5EF4-FFF2-40B4-BE49-F238E27FC236}">
                <a16:creationId xmlns:a16="http://schemas.microsoft.com/office/drawing/2014/main" id="{DC84BDD8-9162-4F1B-A795-7A81920D6A80}"/>
              </a:ext>
            </a:extLst>
          </p:cNvPr>
          <p:cNvSpPr>
            <a:spLocks noGrp="1"/>
          </p:cNvSpPr>
          <p:nvPr/>
        </p:nvSpPr>
        <p:spPr>
          <a:xfrm>
            <a:off x="8939213" y="1147763"/>
            <a:ext cx="76200" cy="142875"/>
          </a:xfrm>
          <a:prstGeom prst="rect">
            <a:avLst/>
          </a:prstGeom>
          <a:solidFill>
            <a:srgbClr val="EF4135"/>
          </a:solidFill>
          <a:ln w="0">
            <a:noFill/>
            <a:prstDash val="solid"/>
          </a:ln>
        </p:spPr>
        <p:txBody>
          <a:bodyPr/>
          <a:lstStyle/>
          <a:p>
            <a:endParaRPr lang="en-US" noProof="1"/>
          </a:p>
        </p:txBody>
      </p:sp>
      <p:sp>
        <p:nvSpPr>
          <p:cNvPr id="23" name="French flag outline">
            <a:extLst>
              <a:ext uri="{FF2B5EF4-FFF2-40B4-BE49-F238E27FC236}">
                <a16:creationId xmlns:a16="http://schemas.microsoft.com/office/drawing/2014/main" id="{CC7CEB6C-4E1F-4F8A-A46D-E839D77E6759}"/>
              </a:ext>
            </a:extLst>
          </p:cNvPr>
          <p:cNvSpPr>
            <a:spLocks noGrp="1"/>
          </p:cNvSpPr>
          <p:nvPr/>
        </p:nvSpPr>
        <p:spPr>
          <a:xfrm>
            <a:off x="8786813" y="1147763"/>
            <a:ext cx="228600" cy="142875"/>
          </a:xfrm>
          <a:prstGeom prst="rect">
            <a:avLst/>
          </a:prstGeom>
          <a:noFill/>
          <a:ln w="5715">
            <a:solidFill>
              <a:srgbClr val="FFFFFF">
                <a:alpha val="70000"/>
              </a:srgbClr>
            </a:solidFill>
            <a:prstDash val="solid"/>
          </a:ln>
        </p:spPr>
        <p:txBody>
          <a:bodyPr/>
          <a:lstStyle/>
          <a:p>
            <a:endParaRPr lang="en-US" noProof="1"/>
          </a:p>
        </p:txBody>
      </p:sp>
      <p:sp>
        <p:nvSpPr>
          <p:cNvPr id="24" name="French reseller network label">
            <a:extLst>
              <a:ext uri="{FF2B5EF4-FFF2-40B4-BE49-F238E27FC236}">
                <a16:creationId xmlns:a16="http://schemas.microsoft.com/office/drawing/2014/main" id="{D96312E2-458D-453F-8FEA-7BD543D615B1}"/>
              </a:ext>
            </a:extLst>
          </p:cNvPr>
          <p:cNvSpPr>
            <a:spLocks noGrp="1"/>
          </p:cNvSpPr>
          <p:nvPr/>
        </p:nvSpPr>
        <p:spPr>
          <a:xfrm>
            <a:off x="9115425" y="1109663"/>
            <a:ext cx="1066800" cy="219075"/>
          </a:xfrm>
          <a:prstGeom prst="rect">
            <a:avLst/>
          </a:prstGeom>
          <a:noFill/>
          <a:ln w="0">
            <a:noFill/>
            <a:prstDash val="solid"/>
          </a:ln>
        </p:spPr>
        <p:txBody>
          <a:bodyPr wrap="none" lIns="0" tIns="0" rIns="0" bIns="0" anchor="ctr">
            <a:normAutofit/>
          </a:bodyPr>
          <a:lstStyle/>
          <a:p>
            <a:pPr algn="l">
              <a:lnSpc>
                <a:spcPct val="100000"/>
              </a:lnSpc>
              <a:buNone/>
              <a:defRPr sz="930" b="1">
                <a:solidFill>
                  <a:srgbClr val="FFFFFF">
                    <a:alpha val="88000"/>
                  </a:srgbClr>
                </a:solidFill>
                <a:latin typeface="Nunito Sans Black"/>
                <a:ea typeface="Nunito Sans Black"/>
                <a:cs typeface="Nunito Sans Black"/>
              </a:defRPr>
            </a:pPr>
            <a:r>
              <a:rPr lang="en-US" sz="930" b="1" noProof="1">
                <a:solidFill>
                  <a:srgbClr val="FFFFFF">
                    <a:alpha val="88000"/>
                  </a:srgbClr>
                </a:solidFill>
                <a:latin typeface="Nunito Sans Black"/>
                <a:ea typeface="Nunito Sans Black"/>
                <a:cs typeface="Nunito Sans Black"/>
              </a:rPr>
              <a:t>RESEAU FRANCE</a:t>
            </a:r>
          </a:p>
        </p:txBody>
      </p:sp>
      <p:sp>
        <p:nvSpPr>
          <p:cNvPr id="25" name="SpinetiX ALGAM vertical divider">
            <a:extLst>
              <a:ext uri="{FF2B5EF4-FFF2-40B4-BE49-F238E27FC236}">
                <a16:creationId xmlns:a16="http://schemas.microsoft.com/office/drawing/2014/main" id="{1F3F1A23-7528-4A16-8220-4AD9EC09FC65}"/>
              </a:ext>
            </a:extLst>
          </p:cNvPr>
          <p:cNvSpPr>
            <a:spLocks noGrp="1"/>
          </p:cNvSpPr>
          <p:nvPr/>
        </p:nvSpPr>
        <p:spPr>
          <a:xfrm>
            <a:off x="10267950" y="1100138"/>
            <a:ext cx="0" cy="228600"/>
          </a:xfrm>
          <a:prstGeom prst="line">
            <a:avLst/>
          </a:prstGeom>
          <a:noFill/>
          <a:ln w="9525">
            <a:solidFill>
              <a:srgbClr val="49E3FF">
                <a:alpha val="72000"/>
              </a:srgbClr>
            </a:solidFill>
            <a:prstDash val="solid"/>
          </a:ln>
        </p:spPr>
        <p:txBody>
          <a:bodyPr/>
          <a:lstStyle/>
          <a:p>
            <a:endParaRPr lang="en-US" noProof="1"/>
          </a:p>
        </p:txBody>
      </p:sp>
      <p:pic>
        <p:nvPicPr>
          <p:cNvPr id="11" name="Picture 2" descr="Flag of Switzerland - Wikipedia">
            <a:extLst>
              <a:ext uri="{FF2B5EF4-FFF2-40B4-BE49-F238E27FC236}">
                <a16:creationId xmlns:a16="http://schemas.microsoft.com/office/drawing/2014/main" id="{A4998409-CEF4-5809-1F59-4812024D29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39475" y="4817351"/>
            <a:ext cx="132830" cy="125595"/>
          </a:xfrm>
          <a:prstGeom prst="rect">
            <a:avLst/>
          </a:prstGeom>
          <a:noFill/>
          <a:extLst>
            <a:ext uri="{909E8E84-426E-40DD-AFC4-6F175D3DCCD1}">
              <a14:hiddenFill xmlns:a14="http://schemas.microsoft.com/office/drawing/2010/main">
                <a:solidFill>
                  <a:srgbClr val="FFFFFF"/>
                </a:solidFill>
              </a14:hiddenFill>
            </a:ext>
          </a:extLst>
        </p:spPr>
      </p:pic>
      <p:sp>
        <p:nvSpPr>
          <p:cNvPr id="13" name="Millennium leader terminal">
            <a:extLst>
              <a:ext uri="{FF2B5EF4-FFF2-40B4-BE49-F238E27FC236}">
                <a16:creationId xmlns:a16="http://schemas.microsoft.com/office/drawing/2014/main" id="{B95C99BC-4BEC-45A3-9710-5A44B984C413}"/>
              </a:ext>
            </a:extLst>
          </p:cNvPr>
          <p:cNvSpPr>
            <a:spLocks noGrp="1"/>
          </p:cNvSpPr>
          <p:nvPr/>
        </p:nvSpPr>
        <p:spPr>
          <a:xfrm>
            <a:off x="10576546" y="3954711"/>
            <a:ext cx="2507" cy="311729"/>
          </a:xfrm>
          <a:prstGeom prst="line">
            <a:avLst/>
          </a:prstGeom>
          <a:noFill/>
          <a:ln w="20003">
            <a:solidFill>
              <a:srgbClr val="49E3FF"/>
            </a:solidFill>
            <a:prstDash val="solid"/>
          </a:ln>
        </p:spPr>
        <p:txBody>
          <a:bodyPr/>
          <a:lstStyle/>
          <a:p>
            <a:endParaRPr lang="en-US" noProof="1"/>
          </a:p>
        </p:txBody>
      </p:sp>
      <p:sp>
        <p:nvSpPr>
          <p:cNvPr id="16" name="Millennium annotation eyebrow">
            <a:extLst>
              <a:ext uri="{FF2B5EF4-FFF2-40B4-BE49-F238E27FC236}">
                <a16:creationId xmlns:a16="http://schemas.microsoft.com/office/drawing/2014/main" id="{74568AD8-23E1-4EDA-A99D-1714ED10BAD6}"/>
              </a:ext>
            </a:extLst>
          </p:cNvPr>
          <p:cNvSpPr>
            <a:spLocks noGrp="1"/>
          </p:cNvSpPr>
          <p:nvPr/>
        </p:nvSpPr>
        <p:spPr>
          <a:xfrm>
            <a:off x="9398127" y="4381991"/>
            <a:ext cx="1714500" cy="152400"/>
          </a:xfrm>
          <a:prstGeom prst="rect">
            <a:avLst/>
          </a:prstGeom>
          <a:noFill/>
          <a:ln w="0">
            <a:noFill/>
            <a:prstDash val="solid"/>
          </a:ln>
        </p:spPr>
        <p:txBody>
          <a:bodyPr wrap="none" lIns="0" tIns="0" rIns="0" bIns="0" anchor="ctr">
            <a:normAutofit/>
          </a:bodyPr>
          <a:lstStyle/>
          <a:p>
            <a:pPr algn="l">
              <a:lnSpc>
                <a:spcPct val="100000"/>
              </a:lnSpc>
              <a:buNone/>
              <a:defRPr sz="810" b="1">
                <a:solidFill>
                  <a:srgbClr val="49E3FF"/>
                </a:solidFill>
                <a:latin typeface="Nunito Sans Black"/>
                <a:ea typeface="Nunito Sans Black"/>
                <a:cs typeface="Nunito Sans Black"/>
              </a:defRPr>
            </a:pPr>
            <a:r>
              <a:rPr lang="en-US" sz="810" b="1" noProof="1">
                <a:solidFill>
                  <a:srgbClr val="49E3FF"/>
                </a:solidFill>
                <a:latin typeface="Nunito Sans Black"/>
                <a:ea typeface="Nunito Sans Black"/>
                <a:cs typeface="Nunito Sans Black"/>
              </a:rPr>
              <a:t>SITE REFERENCE &amp; SIEGE SPINETIX</a:t>
            </a:r>
          </a:p>
        </p:txBody>
      </p:sp>
      <p:sp>
        <p:nvSpPr>
          <p:cNvPr id="17" name="Millennium annotation title">
            <a:extLst>
              <a:ext uri="{FF2B5EF4-FFF2-40B4-BE49-F238E27FC236}">
                <a16:creationId xmlns:a16="http://schemas.microsoft.com/office/drawing/2014/main" id="{4B369BE3-E324-4446-A59C-1D37D87D8C05}"/>
              </a:ext>
            </a:extLst>
          </p:cNvPr>
          <p:cNvSpPr>
            <a:spLocks noGrp="1"/>
          </p:cNvSpPr>
          <p:nvPr/>
        </p:nvSpPr>
        <p:spPr>
          <a:xfrm>
            <a:off x="9398127" y="4524866"/>
            <a:ext cx="1714500" cy="257175"/>
          </a:xfrm>
          <a:prstGeom prst="rect">
            <a:avLst/>
          </a:prstGeom>
          <a:noFill/>
          <a:ln w="0">
            <a:noFill/>
            <a:prstDash val="solid"/>
          </a:ln>
        </p:spPr>
        <p:txBody>
          <a:bodyPr wrap="none" lIns="0" tIns="0" rIns="0" bIns="0" anchor="ctr">
            <a:normAutofit/>
          </a:bodyPr>
          <a:lstStyle/>
          <a:p>
            <a:pPr algn="l">
              <a:lnSpc>
                <a:spcPct val="100000"/>
              </a:lnSpc>
              <a:buNone/>
              <a:defRPr sz="1613" b="1">
                <a:solidFill>
                  <a:srgbClr val="FFFFFF"/>
                </a:solidFill>
                <a:latin typeface="Nunito Sans Black"/>
                <a:ea typeface="Nunito Sans Black"/>
                <a:cs typeface="Nunito Sans Black"/>
              </a:defRPr>
            </a:pPr>
            <a:r>
              <a:rPr lang="en-US" sz="1613" b="1" noProof="1">
                <a:solidFill>
                  <a:srgbClr val="FFFFFF"/>
                </a:solidFill>
                <a:latin typeface="Nunito Sans Black"/>
                <a:ea typeface="Nunito Sans Black"/>
                <a:cs typeface="Nunito Sans Black"/>
              </a:rPr>
              <a:t>MILLENNIUM</a:t>
            </a:r>
          </a:p>
        </p:txBody>
      </p:sp>
      <p:sp>
        <p:nvSpPr>
          <p:cNvPr id="18" name="Millennium annotation details">
            <a:extLst>
              <a:ext uri="{FF2B5EF4-FFF2-40B4-BE49-F238E27FC236}">
                <a16:creationId xmlns:a16="http://schemas.microsoft.com/office/drawing/2014/main" id="{2A02BF50-DCC4-4728-A3F4-F8D35797B535}"/>
              </a:ext>
            </a:extLst>
          </p:cNvPr>
          <p:cNvSpPr>
            <a:spLocks noGrp="1"/>
          </p:cNvSpPr>
          <p:nvPr/>
        </p:nvSpPr>
        <p:spPr>
          <a:xfrm>
            <a:off x="9398127" y="4810616"/>
            <a:ext cx="1714500" cy="171450"/>
          </a:xfrm>
          <a:prstGeom prst="rect">
            <a:avLst/>
          </a:prstGeom>
          <a:noFill/>
          <a:ln w="0">
            <a:noFill/>
            <a:prstDash val="solid"/>
          </a:ln>
        </p:spPr>
        <p:txBody>
          <a:bodyPr wrap="none" lIns="0" tIns="0" rIns="0" bIns="0" anchor="ctr">
            <a:normAutofit/>
          </a:bodyPr>
          <a:lstStyle/>
          <a:p>
            <a:pPr algn="l">
              <a:lnSpc>
                <a:spcPct val="100000"/>
              </a:lnSpc>
              <a:buNone/>
              <a:defRPr sz="960" b="0">
                <a:solidFill>
                  <a:srgbClr val="AFC7E8"/>
                </a:solidFill>
                <a:latin typeface="Nunito Sans"/>
                <a:ea typeface="Nunito Sans"/>
                <a:cs typeface="Nunito Sans"/>
              </a:defRPr>
            </a:pPr>
            <a:r>
              <a:rPr lang="en-US" sz="960" b="0" noProof="1">
                <a:solidFill>
                  <a:srgbClr val="AFC7E8"/>
                </a:solidFill>
                <a:latin typeface="Nunito Sans"/>
                <a:ea typeface="Nunito Sans"/>
                <a:cs typeface="Nunito Sans"/>
              </a:rPr>
              <a:t>LAUSANNE · 180 ECRANS</a:t>
            </a:r>
          </a:p>
        </p:txBody>
      </p:sp>
      <p:sp>
        <p:nvSpPr>
          <p:cNvPr id="30" name="Title">
            <a:extLst>
              <a:ext uri="{FF2B5EF4-FFF2-40B4-BE49-F238E27FC236}">
                <a16:creationId xmlns:a16="http://schemas.microsoft.com/office/drawing/2014/main" id="{19DFD46F-59D1-04C4-A400-8802849AA56B}"/>
              </a:ext>
            </a:extLst>
          </p:cNvPr>
          <p:cNvSpPr txBox="1"/>
          <p:nvPr/>
        </p:nvSpPr>
        <p:spPr>
          <a:xfrm>
            <a:off x="667512" y="4970885"/>
            <a:ext cx="9784080" cy="611706"/>
          </a:xfrm>
          <a:prstGeom prst="rect">
            <a:avLst/>
          </a:prstGeom>
          <a:noFill/>
        </p:spPr>
        <p:txBody>
          <a:bodyPr wrap="square" lIns="0" tIns="0" rIns="0" bIns="0" anchor="t">
            <a:spAutoFit/>
          </a:bodyPr>
          <a:lstStyle/>
          <a:p>
            <a:pPr algn="l">
              <a:lnSpc>
                <a:spcPts val="4202"/>
              </a:lnSpc>
            </a:pPr>
            <a:r>
              <a:rPr lang="en-US" sz="5400" b="1" noProof="1">
                <a:solidFill>
                  <a:srgbClr val="FFFFFF"/>
                </a:solidFill>
                <a:latin typeface="Nunito Sans Black"/>
              </a:rPr>
              <a:t>ARCHITECTURES</a:t>
            </a:r>
            <a:endParaRPr lang="en-US" sz="5400" b="1" i="0" noProof="1">
              <a:solidFill>
                <a:srgbClr val="FFFFFF"/>
              </a:solidFill>
              <a:latin typeface="Nunito Sans Black"/>
            </a:endParaRPr>
          </a:p>
        </p:txBody>
      </p:sp>
      <p:sp>
        <p:nvSpPr>
          <p:cNvPr id="31" name="Subtitle">
            <a:extLst>
              <a:ext uri="{FF2B5EF4-FFF2-40B4-BE49-F238E27FC236}">
                <a16:creationId xmlns:a16="http://schemas.microsoft.com/office/drawing/2014/main" id="{ACF0A4C6-B799-A477-711B-64724C5BBC18}"/>
              </a:ext>
            </a:extLst>
          </p:cNvPr>
          <p:cNvSpPr txBox="1"/>
          <p:nvPr/>
        </p:nvSpPr>
        <p:spPr>
          <a:xfrm>
            <a:off x="667512" y="5708975"/>
            <a:ext cx="8577072" cy="615553"/>
          </a:xfrm>
          <a:prstGeom prst="rect">
            <a:avLst/>
          </a:prstGeom>
          <a:noFill/>
        </p:spPr>
        <p:txBody>
          <a:bodyPr wrap="square" lIns="0" tIns="0" rIns="0" bIns="0" anchor="t">
            <a:spAutoFit/>
          </a:bodyPr>
          <a:lstStyle/>
          <a:p>
            <a:pPr>
              <a:defRPr sz="1425" b="0" i="0">
                <a:solidFill>
                  <a:srgbClr val="EAF2F8"/>
                </a:solidFill>
                <a:latin typeface="Nunito Sans"/>
                <a:ea typeface="Nunito Sans"/>
                <a:cs typeface="Nunito Sans"/>
              </a:defRPr>
            </a:pPr>
            <a:r>
              <a:rPr lang="en-US" sz="2000" noProof="1">
                <a:solidFill>
                  <a:srgbClr val="EAF2F8"/>
                </a:solidFill>
                <a:latin typeface="Nunito Sans"/>
                <a:ea typeface="Nunito Sans"/>
                <a:cs typeface="Nunito Sans"/>
              </a:rPr>
              <a:t>Les architectures modernes de l’affichage dynamique.</a:t>
            </a:r>
            <a:br>
              <a:rPr lang="en-US" sz="2000" noProof="1">
                <a:solidFill>
                  <a:srgbClr val="EAF2F8"/>
                </a:solidFill>
                <a:latin typeface="Nunito Sans"/>
                <a:ea typeface="Nunito Sans"/>
                <a:cs typeface="Nunito Sans"/>
              </a:rPr>
            </a:br>
            <a:endParaRPr lang="en-US" sz="2000" noProof="1">
              <a:solidFill>
                <a:srgbClr val="EAF2F8"/>
              </a:solidFill>
              <a:latin typeface="Nunito Sans"/>
              <a:ea typeface="Nunito Sans"/>
              <a:cs typeface="Nunito Sans"/>
            </a:endParaRPr>
          </a:p>
        </p:txBody>
      </p:sp>
      <p:pic>
        <p:nvPicPr>
          <p:cNvPr id="4" name="Picture 3">
            <a:extLst>
              <a:ext uri="{FF2B5EF4-FFF2-40B4-BE49-F238E27FC236}">
                <a16:creationId xmlns:a16="http://schemas.microsoft.com/office/drawing/2014/main" id="{58C5EA6D-8C1C-2963-D104-7F33745E10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05534" y="1109393"/>
            <a:ext cx="1127016" cy="479734"/>
          </a:xfrm>
          <a:prstGeom prst="rect">
            <a:avLst/>
          </a:prstGeom>
        </p:spPr>
      </p:pic>
    </p:spTree>
    <p:extLst>
      <p:ext uri="{BB962C8B-B14F-4D97-AF65-F5344CB8AC3E}">
        <p14:creationId xmlns:p14="http://schemas.microsoft.com/office/powerpoint/2010/main" val="201200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93216"/>
            <a:ext cx="8860536" cy="430887"/>
          </a:xfrm>
          <a:prstGeom prst="rect">
            <a:avLst/>
          </a:prstGeom>
          <a:noFill/>
        </p:spPr>
        <p:txBody>
          <a:bodyPr wrap="square" lIns="0" tIns="0" rIns="0" bIns="0" anchor="ctr">
            <a:spAutoFit/>
          </a:bodyPr>
          <a:lstStyle/>
          <a:p>
            <a:pPr algn="l"/>
            <a:r>
              <a:rPr lang="en-US" sz="2800" b="0" i="0" noProof="1">
                <a:solidFill>
                  <a:srgbClr val="FFFFFF"/>
                </a:solidFill>
                <a:latin typeface="Nunito Sans Black"/>
              </a:rPr>
              <a:t>L’affichage dynamique piloté par les données</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1041523"/>
            <a:ext cx="7808975" cy="184666"/>
          </a:xfrm>
          <a:prstGeom prst="rect">
            <a:avLst/>
          </a:prstGeom>
          <a:noFill/>
        </p:spPr>
        <p:txBody>
          <a:bodyPr wrap="square" lIns="0" tIns="0" rIns="0" bIns="0" anchor="ctr">
            <a:spAutoFit/>
          </a:bodyPr>
          <a:lstStyle/>
          <a:p>
            <a:pPr algn="l"/>
            <a:r>
              <a:rPr lang="en-US" sz="1200" b="0" i="0" noProof="1">
                <a:solidFill>
                  <a:srgbClr val="C9D7E6"/>
                </a:solidFill>
                <a:latin typeface="Nunito Sans"/>
              </a:rPr>
              <a:t>Des contenus qui évoluent en temps réel pour raconter votre histoire.</a:t>
            </a:r>
          </a:p>
        </p:txBody>
      </p:sp>
      <p:pic>
        <p:nvPicPr>
          <p:cNvPr id="6" name="Picture 5" descr="image.png"/>
          <p:cNvPicPr>
            <a:picLocks noChangeAspect="1"/>
          </p:cNvPicPr>
          <p:nvPr/>
        </p:nvPicPr>
        <p:blipFill>
          <a:blip r:embed="rId4"/>
          <a:stretch>
            <a:fillRect/>
          </a:stretch>
        </p:blipFill>
        <p:spPr>
          <a:xfrm>
            <a:off x="10671048" y="0"/>
            <a:ext cx="1517904" cy="603504"/>
          </a:xfrm>
          <a:prstGeom prst="rect">
            <a:avLst/>
          </a:prstGeom>
        </p:spPr>
      </p:pic>
      <p:sp>
        <p:nvSpPr>
          <p:cNvPr id="12" name="TextBox 11">
            <a:extLst>
              <a:ext uri="{FF2B5EF4-FFF2-40B4-BE49-F238E27FC236}">
                <a16:creationId xmlns:a16="http://schemas.microsoft.com/office/drawing/2014/main" id="{7B0A4EC8-5B43-B6E9-7384-944336866B1D}"/>
              </a:ext>
            </a:extLst>
          </p:cNvPr>
          <p:cNvSpPr txBox="1"/>
          <p:nvPr/>
        </p:nvSpPr>
        <p:spPr>
          <a:xfrm>
            <a:off x="159933" y="6607762"/>
            <a:ext cx="4754880" cy="146194"/>
          </a:xfrm>
          <a:prstGeom prst="rect">
            <a:avLst/>
          </a:prstGeom>
          <a:noFill/>
        </p:spPr>
        <p:txBody>
          <a:bodyPr wrap="square" lIns="0" tIns="0" rIns="0" bIns="0" anchor="ctr">
            <a:spAutoFit/>
          </a:bodyPr>
          <a:lstStyle/>
          <a:p>
            <a:pPr algn="l"/>
            <a:r>
              <a:rPr lang="en-US" sz="950" b="0" i="0" noProof="1">
                <a:solidFill>
                  <a:srgbClr val="A8BEDC"/>
                </a:solidFill>
                <a:latin typeface="Nunito Sans"/>
              </a:rPr>
              <a:t>Ecran client · </a:t>
            </a:r>
            <a:r>
              <a:rPr lang="en-US" sz="950" noProof="1">
                <a:solidFill>
                  <a:srgbClr val="A8BEDC"/>
                </a:solidFill>
                <a:latin typeface="Nunito Sans"/>
              </a:rPr>
              <a:t>C</a:t>
            </a:r>
            <a:r>
              <a:rPr lang="en-US" sz="950" b="0" i="0" noProof="1">
                <a:solidFill>
                  <a:srgbClr val="A8BEDC"/>
                </a:solidFill>
                <a:latin typeface="Nunito Sans"/>
              </a:rPr>
              <a:t>anton de Lucerne, Suisse</a:t>
            </a:r>
          </a:p>
        </p:txBody>
      </p:sp>
      <p:grpSp>
        <p:nvGrpSpPr>
          <p:cNvPr id="7" name="Group 6">
            <a:extLst>
              <a:ext uri="{FF2B5EF4-FFF2-40B4-BE49-F238E27FC236}">
                <a16:creationId xmlns:a16="http://schemas.microsoft.com/office/drawing/2014/main" id="{1086EBB8-13FB-B3B1-2C23-A2C5F6E7AEDD}"/>
              </a:ext>
            </a:extLst>
          </p:cNvPr>
          <p:cNvGrpSpPr/>
          <p:nvPr/>
        </p:nvGrpSpPr>
        <p:grpSpPr>
          <a:xfrm>
            <a:off x="2439296" y="1706997"/>
            <a:ext cx="7313375" cy="4300192"/>
            <a:chOff x="881728" y="1756803"/>
            <a:chExt cx="5924479" cy="3483535"/>
          </a:xfrm>
        </p:grpSpPr>
        <p:pic>
          <p:nvPicPr>
            <p:cNvPr id="8" name="Picture 7">
              <a:extLst>
                <a:ext uri="{FF2B5EF4-FFF2-40B4-BE49-F238E27FC236}">
                  <a16:creationId xmlns:a16="http://schemas.microsoft.com/office/drawing/2014/main" id="{B5A4D1C0-FA6D-4F96-00F3-C64EB562A6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81728" y="1756803"/>
              <a:ext cx="5924479" cy="3483535"/>
            </a:xfrm>
            <a:prstGeom prst="rect">
              <a:avLst/>
            </a:prstGeom>
          </p:spPr>
        </p:pic>
        <p:grpSp>
          <p:nvGrpSpPr>
            <p:cNvPr id="11" name="Group 10">
              <a:extLst>
                <a:ext uri="{FF2B5EF4-FFF2-40B4-BE49-F238E27FC236}">
                  <a16:creationId xmlns:a16="http://schemas.microsoft.com/office/drawing/2014/main" id="{C74814C8-2FAA-FE9F-2818-CDB807CB63AB}"/>
                </a:ext>
              </a:extLst>
            </p:cNvPr>
            <p:cNvGrpSpPr/>
            <p:nvPr/>
          </p:nvGrpSpPr>
          <p:grpSpPr>
            <a:xfrm>
              <a:off x="966572" y="1868311"/>
              <a:ext cx="5721126" cy="3215027"/>
              <a:chOff x="966572" y="1850205"/>
              <a:chExt cx="5721126" cy="3215027"/>
            </a:xfrm>
          </p:grpSpPr>
          <p:pic>
            <p:nvPicPr>
              <p:cNvPr id="14" name="Picture 13" descr="Digital signage screen, Canton of Lucerne: KPIs, departures, a bike scene with a news ticker, a job offer">
                <a:extLst>
                  <a:ext uri="{FF2B5EF4-FFF2-40B4-BE49-F238E27FC236}">
                    <a16:creationId xmlns:a16="http://schemas.microsoft.com/office/drawing/2014/main" id="{DA3ECF4F-C5BD-C36B-AD5E-36996613FA7A}"/>
                  </a:ext>
                </a:extLst>
              </p:cNvPr>
              <p:cNvPicPr>
                <a:picLocks noChangeAspect="1"/>
              </p:cNvPicPr>
              <p:nvPr/>
            </p:nvPicPr>
            <p:blipFill>
              <a:blip r:embed="rId6"/>
              <a:stretch>
                <a:fillRect/>
              </a:stretch>
            </p:blipFill>
            <p:spPr>
              <a:xfrm>
                <a:off x="966572" y="1850205"/>
                <a:ext cx="5721126" cy="3215027"/>
              </a:xfrm>
              <a:prstGeom prst="rect">
                <a:avLst/>
              </a:prstGeom>
            </p:spPr>
          </p:pic>
          <p:grpSp>
            <p:nvGrpSpPr>
              <p:cNvPr id="15" name="Group 14">
                <a:extLst>
                  <a:ext uri="{FF2B5EF4-FFF2-40B4-BE49-F238E27FC236}">
                    <a16:creationId xmlns:a16="http://schemas.microsoft.com/office/drawing/2014/main" id="{90B67660-1A37-3C50-5F90-9E4944773C52}"/>
                  </a:ext>
                </a:extLst>
              </p:cNvPr>
              <p:cNvGrpSpPr/>
              <p:nvPr/>
            </p:nvGrpSpPr>
            <p:grpSpPr>
              <a:xfrm>
                <a:off x="1010212" y="2441120"/>
                <a:ext cx="1771023" cy="1378099"/>
                <a:chOff x="1010212" y="2441120"/>
                <a:chExt cx="1771023" cy="1378099"/>
              </a:xfrm>
            </p:grpSpPr>
            <p:sp>
              <p:nvSpPr>
                <p:cNvPr id="16" name="Rectangle 15">
                  <a:extLst>
                    <a:ext uri="{FF2B5EF4-FFF2-40B4-BE49-F238E27FC236}">
                      <a16:creationId xmlns:a16="http://schemas.microsoft.com/office/drawing/2014/main" id="{05E35F64-CC49-383B-636C-D5329B4C3AB4}"/>
                    </a:ext>
                  </a:extLst>
                </p:cNvPr>
                <p:cNvSpPr/>
                <p:nvPr/>
              </p:nvSpPr>
              <p:spPr>
                <a:xfrm>
                  <a:off x="1022912" y="2441120"/>
                  <a:ext cx="1756540" cy="13780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17" name="Picture 16">
                  <a:extLst>
                    <a:ext uri="{FF2B5EF4-FFF2-40B4-BE49-F238E27FC236}">
                      <a16:creationId xmlns:a16="http://schemas.microsoft.com/office/drawing/2014/main" id="{8D5FF617-D77C-8360-0873-DADCB58A4D5B}"/>
                    </a:ext>
                  </a:extLst>
                </p:cNvPr>
                <p:cNvPicPr>
                  <a:picLocks noChangeAspect="1"/>
                </p:cNvPicPr>
                <p:nvPr/>
              </p:nvPicPr>
              <p:blipFill>
                <a:blip r:embed="rId7"/>
                <a:stretch>
                  <a:fillRect/>
                </a:stretch>
              </p:blipFill>
              <p:spPr>
                <a:xfrm>
                  <a:off x="1039157" y="2465511"/>
                  <a:ext cx="849922" cy="783263"/>
                </a:xfrm>
                <a:prstGeom prst="rect">
                  <a:avLst/>
                </a:prstGeom>
              </p:spPr>
            </p:pic>
            <p:pic>
              <p:nvPicPr>
                <p:cNvPr id="18" name="Picture 17">
                  <a:extLst>
                    <a:ext uri="{FF2B5EF4-FFF2-40B4-BE49-F238E27FC236}">
                      <a16:creationId xmlns:a16="http://schemas.microsoft.com/office/drawing/2014/main" id="{6D5D844A-A07A-DC7F-CD54-CEC12C92D4BD}"/>
                    </a:ext>
                  </a:extLst>
                </p:cNvPr>
                <p:cNvPicPr>
                  <a:picLocks noChangeAspect="1"/>
                </p:cNvPicPr>
                <p:nvPr/>
              </p:nvPicPr>
              <p:blipFill>
                <a:blip r:embed="rId8"/>
                <a:srcRect l="-2363" t="-2126" r="2363" b="66519"/>
                <a:stretch>
                  <a:fillRect/>
                </a:stretch>
              </p:blipFill>
              <p:spPr>
                <a:xfrm>
                  <a:off x="1010212" y="3264498"/>
                  <a:ext cx="1771023" cy="509088"/>
                </a:xfrm>
                <a:prstGeom prst="rect">
                  <a:avLst/>
                </a:prstGeom>
              </p:spPr>
            </p:pic>
            <p:pic>
              <p:nvPicPr>
                <p:cNvPr id="19" name="Picture 18">
                  <a:extLst>
                    <a:ext uri="{FF2B5EF4-FFF2-40B4-BE49-F238E27FC236}">
                      <a16:creationId xmlns:a16="http://schemas.microsoft.com/office/drawing/2014/main" id="{A4044A8F-FD7F-6BFC-7990-E004397D695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924021" y="2465812"/>
                  <a:ext cx="850743" cy="783418"/>
                </a:xfrm>
                <a:prstGeom prst="rect">
                  <a:avLst/>
                </a:prstGeom>
              </p:spPr>
            </p:pic>
          </p:gr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93216"/>
            <a:ext cx="8860536" cy="430887"/>
          </a:xfrm>
          <a:prstGeom prst="rect">
            <a:avLst/>
          </a:prstGeom>
          <a:noFill/>
        </p:spPr>
        <p:txBody>
          <a:bodyPr wrap="square" lIns="0" tIns="0" rIns="0" bIns="0" anchor="ctr">
            <a:spAutoFit/>
          </a:bodyPr>
          <a:lstStyle/>
          <a:p>
            <a:pPr algn="l"/>
            <a:r>
              <a:rPr lang="fr-FR" sz="2800" b="0" i="0" noProof="1">
                <a:solidFill>
                  <a:srgbClr val="FFFFFF"/>
                </a:solidFill>
                <a:latin typeface="Nunito Sans Black"/>
              </a:rPr>
              <a:t>Un écran, plusieurs couches</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5" name="Picture 4" descr="image.png"/>
          <p:cNvPicPr>
            <a:picLocks noChangeAspect="1"/>
          </p:cNvPicPr>
          <p:nvPr/>
        </p:nvPicPr>
        <p:blipFill>
          <a:blip r:embed="rId4"/>
          <a:stretch>
            <a:fillRect/>
          </a:stretch>
        </p:blipFill>
        <p:spPr>
          <a:xfrm>
            <a:off x="10671048" y="0"/>
            <a:ext cx="1517904" cy="603504"/>
          </a:xfrm>
          <a:prstGeom prst="rect">
            <a:avLst/>
          </a:prstGeom>
        </p:spPr>
      </p:pic>
      <p:sp>
        <p:nvSpPr>
          <p:cNvPr id="10" name="Rounded Rectangle 9"/>
          <p:cNvSpPr/>
          <p:nvPr/>
        </p:nvSpPr>
        <p:spPr>
          <a:xfrm>
            <a:off x="3346704" y="1124712"/>
            <a:ext cx="2560320" cy="9601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1" name="TextBox 10"/>
          <p:cNvSpPr txBox="1"/>
          <p:nvPr/>
        </p:nvSpPr>
        <p:spPr>
          <a:xfrm>
            <a:off x="3493008" y="1243584"/>
            <a:ext cx="2359152" cy="219456"/>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MULTICOUCHES · MULTIZONES</a:t>
            </a:r>
          </a:p>
        </p:txBody>
      </p:sp>
      <p:sp>
        <p:nvSpPr>
          <p:cNvPr id="12" name="TextBox 11"/>
          <p:cNvSpPr txBox="1"/>
          <p:nvPr/>
        </p:nvSpPr>
        <p:spPr>
          <a:xfrm>
            <a:off x="3493008" y="1508760"/>
            <a:ext cx="2267712" cy="457200"/>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Superposez et découpez librement l’écran</a:t>
            </a:r>
          </a:p>
        </p:txBody>
      </p:sp>
      <p:sp>
        <p:nvSpPr>
          <p:cNvPr id="14" name="Rounded Rectangle 13"/>
          <p:cNvSpPr/>
          <p:nvPr/>
        </p:nvSpPr>
        <p:spPr>
          <a:xfrm>
            <a:off x="6291072" y="1124712"/>
            <a:ext cx="2560320" cy="9601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5" name="TextBox 14"/>
          <p:cNvSpPr txBox="1"/>
          <p:nvPr/>
        </p:nvSpPr>
        <p:spPr>
          <a:xfrm>
            <a:off x="6437376" y="1243584"/>
            <a:ext cx="2359152" cy="219456"/>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OPACITE PAR COUCHE</a:t>
            </a:r>
          </a:p>
        </p:txBody>
      </p:sp>
      <p:sp>
        <p:nvSpPr>
          <p:cNvPr id="16" name="TextBox 15"/>
          <p:cNvSpPr txBox="1"/>
          <p:nvPr/>
        </p:nvSpPr>
        <p:spPr>
          <a:xfrm>
            <a:off x="6437376" y="1508760"/>
            <a:ext cx="2267712" cy="457200"/>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Transparence réglable, couche par couche</a:t>
            </a:r>
          </a:p>
        </p:txBody>
      </p:sp>
      <p:sp>
        <p:nvSpPr>
          <p:cNvPr id="18" name="Rounded Rectangle 17"/>
          <p:cNvSpPr/>
          <p:nvPr/>
        </p:nvSpPr>
        <p:spPr>
          <a:xfrm>
            <a:off x="365760" y="290779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9" name="TextBox 18"/>
          <p:cNvSpPr txBox="1"/>
          <p:nvPr/>
        </p:nvSpPr>
        <p:spPr>
          <a:xfrm>
            <a:off x="512064" y="3026664"/>
            <a:ext cx="2359152"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WIDGETS ORIENTES DONNEES</a:t>
            </a:r>
          </a:p>
        </p:txBody>
      </p:sp>
      <p:sp>
        <p:nvSpPr>
          <p:cNvPr id="20" name="TextBox 19"/>
          <p:cNvSpPr txBox="1"/>
          <p:nvPr/>
        </p:nvSpPr>
        <p:spPr>
          <a:xfrm>
            <a:off x="512064" y="329184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Chaque zone va chercher sa propre source</a:t>
            </a:r>
          </a:p>
        </p:txBody>
      </p:sp>
      <p:sp>
        <p:nvSpPr>
          <p:cNvPr id="22" name="Rounded Rectangle 21"/>
          <p:cNvSpPr/>
          <p:nvPr/>
        </p:nvSpPr>
        <p:spPr>
          <a:xfrm>
            <a:off x="365760" y="400507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3" name="TextBox 22"/>
          <p:cNvSpPr txBox="1"/>
          <p:nvPr/>
        </p:nvSpPr>
        <p:spPr>
          <a:xfrm>
            <a:off x="512064" y="4123944"/>
            <a:ext cx="2359152"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POLICES MULTIPLES</a:t>
            </a:r>
          </a:p>
        </p:txBody>
      </p:sp>
      <p:sp>
        <p:nvSpPr>
          <p:cNvPr id="24" name="TextBox 23"/>
          <p:cNvSpPr txBox="1"/>
          <p:nvPr/>
        </p:nvSpPr>
        <p:spPr>
          <a:xfrm>
            <a:off x="512064" y="438912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Votre charte typographique respectée</a:t>
            </a:r>
          </a:p>
        </p:txBody>
      </p:sp>
      <p:sp>
        <p:nvSpPr>
          <p:cNvPr id="26" name="Rounded Rectangle 25"/>
          <p:cNvSpPr/>
          <p:nvPr/>
        </p:nvSpPr>
        <p:spPr>
          <a:xfrm>
            <a:off x="365760" y="510235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7" name="TextBox 26"/>
          <p:cNvSpPr txBox="1"/>
          <p:nvPr/>
        </p:nvSpPr>
        <p:spPr>
          <a:xfrm>
            <a:off x="512064" y="5221224"/>
            <a:ext cx="2359152"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STREAMING / IPTV</a:t>
            </a:r>
          </a:p>
        </p:txBody>
      </p:sp>
      <p:sp>
        <p:nvSpPr>
          <p:cNvPr id="28" name="TextBox 27"/>
          <p:cNvSpPr txBox="1"/>
          <p:nvPr/>
        </p:nvSpPr>
        <p:spPr>
          <a:xfrm>
            <a:off x="512064" y="548640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RTP, RTSP, UDP, SRT, HLS · unicast et multicast</a:t>
            </a:r>
          </a:p>
        </p:txBody>
      </p:sp>
      <p:sp>
        <p:nvSpPr>
          <p:cNvPr id="30" name="Rounded Rectangle 29"/>
          <p:cNvSpPr/>
          <p:nvPr/>
        </p:nvSpPr>
        <p:spPr>
          <a:xfrm>
            <a:off x="9317736" y="290779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1" name="TextBox 30"/>
          <p:cNvSpPr txBox="1"/>
          <p:nvPr/>
        </p:nvSpPr>
        <p:spPr>
          <a:xfrm>
            <a:off x="9464040" y="3026664"/>
            <a:ext cx="2359152" cy="219456"/>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250 WIDGETS</a:t>
            </a:r>
          </a:p>
        </p:txBody>
      </p:sp>
      <p:sp>
        <p:nvSpPr>
          <p:cNvPr id="32" name="TextBox 31"/>
          <p:cNvSpPr txBox="1"/>
          <p:nvPr/>
        </p:nvSpPr>
        <p:spPr>
          <a:xfrm>
            <a:off x="9464040" y="329184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Prêts à l’emploi, paramétrables sans développeur</a:t>
            </a:r>
          </a:p>
        </p:txBody>
      </p:sp>
      <p:sp>
        <p:nvSpPr>
          <p:cNvPr id="34" name="Rounded Rectangle 33"/>
          <p:cNvSpPr/>
          <p:nvPr/>
        </p:nvSpPr>
        <p:spPr>
          <a:xfrm>
            <a:off x="9317736" y="4553712"/>
            <a:ext cx="2560320" cy="93268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5" name="TextBox 34"/>
          <p:cNvSpPr txBox="1"/>
          <p:nvPr/>
        </p:nvSpPr>
        <p:spPr>
          <a:xfrm>
            <a:off x="9464040" y="4672584"/>
            <a:ext cx="2359152" cy="219456"/>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VIDEOS · IMAGES</a:t>
            </a:r>
          </a:p>
        </p:txBody>
      </p:sp>
      <p:sp>
        <p:nvSpPr>
          <p:cNvPr id="36" name="TextBox 35"/>
          <p:cNvSpPr txBox="1"/>
          <p:nvPr/>
        </p:nvSpPr>
        <p:spPr>
          <a:xfrm>
            <a:off x="9464040" y="4937760"/>
            <a:ext cx="2267712" cy="429768"/>
          </a:xfrm>
          <a:prstGeom prst="rect">
            <a:avLst/>
          </a:prstGeom>
          <a:noFill/>
        </p:spPr>
        <p:txBody>
          <a:bodyPr wrap="square" lIns="0" tIns="0" rIns="0" bIns="0" anchor="t">
            <a:spAutoFit/>
          </a:bodyPr>
          <a:lstStyle/>
          <a:p>
            <a:pPr algn="l">
              <a:lnSpc>
                <a:spcPct val="108000"/>
              </a:lnSpc>
            </a:pPr>
            <a:r>
              <a:rPr lang="en-US" sz="950" b="0" i="0" noProof="1">
                <a:solidFill>
                  <a:srgbClr val="A8BEDC"/>
                </a:solidFill>
                <a:latin typeface="Nunito Sans"/>
              </a:rPr>
              <a:t>Tous formats, transcodés automatiquement</a:t>
            </a:r>
          </a:p>
        </p:txBody>
      </p:sp>
      <p:sp>
        <p:nvSpPr>
          <p:cNvPr id="9" name="TextBox 8">
            <a:extLst>
              <a:ext uri="{FF2B5EF4-FFF2-40B4-BE49-F238E27FC236}">
                <a16:creationId xmlns:a16="http://schemas.microsoft.com/office/drawing/2014/main" id="{BDBFFEE7-3735-88E9-4D83-BFB657524E3F}"/>
              </a:ext>
            </a:extLst>
          </p:cNvPr>
          <p:cNvSpPr txBox="1"/>
          <p:nvPr/>
        </p:nvSpPr>
        <p:spPr>
          <a:xfrm>
            <a:off x="159933" y="6607762"/>
            <a:ext cx="4754880" cy="146194"/>
          </a:xfrm>
          <a:prstGeom prst="rect">
            <a:avLst/>
          </a:prstGeom>
          <a:noFill/>
        </p:spPr>
        <p:txBody>
          <a:bodyPr wrap="square" lIns="0" tIns="0" rIns="0" bIns="0" anchor="ctr">
            <a:spAutoFit/>
          </a:bodyPr>
          <a:lstStyle/>
          <a:p>
            <a:pPr algn="l"/>
            <a:r>
              <a:rPr lang="en-US" sz="950" b="0" i="0" noProof="1">
                <a:solidFill>
                  <a:srgbClr val="A8BEDC"/>
                </a:solidFill>
                <a:latin typeface="Nunito Sans"/>
              </a:rPr>
              <a:t>Ecran client · </a:t>
            </a:r>
            <a:r>
              <a:rPr lang="en-US" sz="950" noProof="1">
                <a:solidFill>
                  <a:srgbClr val="A8BEDC"/>
                </a:solidFill>
                <a:latin typeface="Nunito Sans"/>
              </a:rPr>
              <a:t>C</a:t>
            </a:r>
            <a:r>
              <a:rPr lang="en-US" sz="950" b="0" i="0" noProof="1">
                <a:solidFill>
                  <a:srgbClr val="A8BEDC"/>
                </a:solidFill>
                <a:latin typeface="Nunito Sans"/>
              </a:rPr>
              <a:t>anton de Lucerne, Suisse</a:t>
            </a:r>
          </a:p>
        </p:txBody>
      </p:sp>
      <p:pic>
        <p:nvPicPr>
          <p:cNvPr id="67" name="Picture 66">
            <a:extLst>
              <a:ext uri="{FF2B5EF4-FFF2-40B4-BE49-F238E27FC236}">
                <a16:creationId xmlns:a16="http://schemas.microsoft.com/office/drawing/2014/main" id="{C17CEE6D-E808-D829-4659-F287B8A2C4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164322" y="2514504"/>
            <a:ext cx="5943102" cy="3490024"/>
          </a:xfrm>
          <a:prstGeom prst="rect">
            <a:avLst/>
          </a:prstGeom>
        </p:spPr>
      </p:pic>
      <p:cxnSp>
        <p:nvCxnSpPr>
          <p:cNvPr id="13" name="Connector 12"/>
          <p:cNvCxnSpPr>
            <a:cxnSpLocks/>
          </p:cNvCxnSpPr>
          <p:nvPr/>
        </p:nvCxnSpPr>
        <p:spPr>
          <a:xfrm>
            <a:off x="4626864" y="2092923"/>
            <a:ext cx="0" cy="626001"/>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a:cxnSpLocks/>
          </p:cNvCxnSpPr>
          <p:nvPr/>
        </p:nvCxnSpPr>
        <p:spPr>
          <a:xfrm>
            <a:off x="7571232" y="2092923"/>
            <a:ext cx="0" cy="626001"/>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2934172" y="337413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2934172" y="447141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2934172" y="556869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8889020" y="337413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8889020" y="5020056"/>
            <a:ext cx="420624" cy="0"/>
          </a:xfrm>
          <a:prstGeom prst="line">
            <a:avLst/>
          </a:prstGeom>
          <a:ln w="15875">
            <a:solidFill>
              <a:srgbClr val="E31556"/>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93216"/>
            <a:ext cx="8860536" cy="430887"/>
          </a:xfrm>
          <a:prstGeom prst="rect">
            <a:avLst/>
          </a:prstGeom>
          <a:noFill/>
        </p:spPr>
        <p:txBody>
          <a:bodyPr wrap="square" lIns="0" tIns="0" rIns="0" bIns="0" anchor="ctr">
            <a:spAutoFit/>
          </a:bodyPr>
          <a:lstStyle/>
          <a:p>
            <a:r>
              <a:rPr lang="en-US" sz="2800" noProof="1">
                <a:solidFill>
                  <a:srgbClr val="FFFFFF"/>
                </a:solidFill>
                <a:latin typeface="Nunito Sans Black"/>
              </a:rPr>
              <a:t>Orientation adaptative</a:t>
            </a:r>
          </a:p>
        </p:txBody>
      </p:sp>
      <p:sp>
        <p:nvSpPr>
          <p:cNvPr id="4" name="Rectangle 3"/>
          <p:cNvSpPr/>
          <p:nvPr/>
        </p:nvSpPr>
        <p:spPr>
          <a:xfrm>
            <a:off x="612648" y="1060704"/>
            <a:ext cx="704073" cy="45719"/>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1041523"/>
            <a:ext cx="7808975" cy="184666"/>
          </a:xfrm>
          <a:prstGeom prst="rect">
            <a:avLst/>
          </a:prstGeom>
          <a:noFill/>
        </p:spPr>
        <p:txBody>
          <a:bodyPr wrap="square" lIns="0" tIns="0" rIns="0" bIns="0" anchor="ctr">
            <a:spAutoFit/>
          </a:bodyPr>
          <a:lstStyle/>
          <a:p>
            <a:pPr algn="l"/>
            <a:r>
              <a:rPr lang="en-US" sz="1200" b="0" i="0" noProof="1">
                <a:solidFill>
                  <a:srgbClr val="C9D7E6"/>
                </a:solidFill>
                <a:latin typeface="Nunito Sans"/>
              </a:rPr>
              <a:t>Horizontal, vertical ou LED sur mesure : la composition s’adapte naturellement.</a:t>
            </a:r>
          </a:p>
        </p:txBody>
      </p:sp>
      <p:pic>
        <p:nvPicPr>
          <p:cNvPr id="6" name="Picture 5" descr="image.png"/>
          <p:cNvPicPr>
            <a:picLocks noChangeAspect="1"/>
          </p:cNvPicPr>
          <p:nvPr/>
        </p:nvPicPr>
        <p:blipFill>
          <a:blip r:embed="rId4"/>
          <a:stretch>
            <a:fillRect/>
          </a:stretch>
        </p:blipFill>
        <p:spPr>
          <a:xfrm>
            <a:off x="10671048" y="0"/>
            <a:ext cx="1517904" cy="603504"/>
          </a:xfrm>
          <a:prstGeom prst="rect">
            <a:avLst/>
          </a:prstGeom>
        </p:spPr>
      </p:pic>
      <p:sp>
        <p:nvSpPr>
          <p:cNvPr id="10" name="Rounded Rectangle 9"/>
          <p:cNvSpPr/>
          <p:nvPr/>
        </p:nvSpPr>
        <p:spPr>
          <a:xfrm>
            <a:off x="5513832" y="1783080"/>
            <a:ext cx="5852160" cy="129844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1" name="TextBox 10"/>
          <p:cNvSpPr txBox="1"/>
          <p:nvPr/>
        </p:nvSpPr>
        <p:spPr>
          <a:xfrm>
            <a:off x="5788152" y="1965960"/>
            <a:ext cx="5303520" cy="256032"/>
          </a:xfrm>
          <a:prstGeom prst="rect">
            <a:avLst/>
          </a:prstGeom>
          <a:noFill/>
        </p:spPr>
        <p:txBody>
          <a:bodyPr wrap="square" lIns="0" tIns="0" rIns="0" bIns="0" anchor="ctr">
            <a:spAutoFit/>
          </a:bodyPr>
          <a:lstStyle/>
          <a:p>
            <a:pPr algn="l"/>
            <a:r>
              <a:rPr lang="en-US" sz="1400" b="0" i="0" noProof="1">
                <a:solidFill>
                  <a:srgbClr val="FFFFFF"/>
                </a:solidFill>
                <a:latin typeface="Nunito Sans ExtraBold"/>
              </a:rPr>
              <a:t>ADAPTATIF PAR CONCEPTION</a:t>
            </a:r>
          </a:p>
        </p:txBody>
      </p:sp>
      <p:sp>
        <p:nvSpPr>
          <p:cNvPr id="12" name="TextBox 11"/>
          <p:cNvSpPr txBox="1"/>
          <p:nvPr/>
        </p:nvSpPr>
        <p:spPr>
          <a:xfrm>
            <a:off x="5788152" y="2295144"/>
            <a:ext cx="5303520" cy="198516"/>
          </a:xfrm>
          <a:prstGeom prst="rect">
            <a:avLst/>
          </a:prstGeom>
          <a:noFill/>
        </p:spPr>
        <p:txBody>
          <a:bodyPr wrap="square" lIns="0" tIns="0" rIns="0" bIns="0" anchor="t">
            <a:spAutoFit/>
          </a:bodyPr>
          <a:lstStyle/>
          <a:p>
            <a:pPr>
              <a:lnSpc>
                <a:spcPct val="110000"/>
              </a:lnSpc>
            </a:pPr>
            <a:r>
              <a:rPr lang="en-US" sz="1200" b="0" i="0" noProof="1">
                <a:solidFill>
                  <a:srgbClr val="A8BEDC"/>
                </a:solidFill>
                <a:latin typeface="Nunito Sans"/>
              </a:rPr>
              <a:t>La même composition se décline en 16:9, en 9:16</a:t>
            </a:r>
            <a:r>
              <a:rPr lang="en-US" sz="1200" noProof="1">
                <a:solidFill>
                  <a:srgbClr val="A8BEDC"/>
                </a:solidFill>
                <a:latin typeface="Nunito Sans"/>
              </a:rPr>
              <a:t>.   </a:t>
            </a:r>
            <a:endParaRPr lang="en-US" sz="1200" noProof="1">
              <a:solidFill>
                <a:srgbClr val="FF0000"/>
              </a:solidFill>
            </a:endParaRPr>
          </a:p>
        </p:txBody>
      </p:sp>
      <p:sp>
        <p:nvSpPr>
          <p:cNvPr id="13" name="Rounded Rectangle 12"/>
          <p:cNvSpPr/>
          <p:nvPr/>
        </p:nvSpPr>
        <p:spPr>
          <a:xfrm>
            <a:off x="5513832" y="3264408"/>
            <a:ext cx="5852160" cy="129844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4" name="TextBox 13"/>
          <p:cNvSpPr txBox="1"/>
          <p:nvPr/>
        </p:nvSpPr>
        <p:spPr>
          <a:xfrm>
            <a:off x="5788152" y="3467582"/>
            <a:ext cx="5303520" cy="215444"/>
          </a:xfrm>
          <a:prstGeom prst="rect">
            <a:avLst/>
          </a:prstGeom>
          <a:noFill/>
        </p:spPr>
        <p:txBody>
          <a:bodyPr wrap="square" lIns="0" tIns="0" rIns="0" bIns="0" anchor="ctr">
            <a:spAutoFit/>
          </a:bodyPr>
          <a:lstStyle/>
          <a:p>
            <a:r>
              <a:rPr lang="en-US" sz="1400" noProof="1">
                <a:solidFill>
                  <a:srgbClr val="FFFFFF"/>
                </a:solidFill>
                <a:latin typeface="Nunito Sans ExtraBold"/>
              </a:rPr>
              <a:t>ECRANS LED : RATIO CUSTOM POSSIBLE</a:t>
            </a:r>
          </a:p>
        </p:txBody>
      </p:sp>
      <p:sp>
        <p:nvSpPr>
          <p:cNvPr id="15" name="TextBox 14"/>
          <p:cNvSpPr txBox="1"/>
          <p:nvPr/>
        </p:nvSpPr>
        <p:spPr>
          <a:xfrm>
            <a:off x="5788152" y="3776472"/>
            <a:ext cx="5303520" cy="198516"/>
          </a:xfrm>
          <a:prstGeom prst="rect">
            <a:avLst/>
          </a:prstGeom>
          <a:noFill/>
        </p:spPr>
        <p:txBody>
          <a:bodyPr wrap="square" lIns="0" tIns="0" rIns="0" bIns="0" anchor="t">
            <a:spAutoFit/>
          </a:bodyPr>
          <a:lstStyle/>
          <a:p>
            <a:pPr algn="l">
              <a:lnSpc>
                <a:spcPct val="110000"/>
              </a:lnSpc>
            </a:pPr>
            <a:r>
              <a:rPr lang="en-US" sz="1200" b="0" i="0" noProof="1">
                <a:solidFill>
                  <a:srgbClr val="A8BEDC"/>
                </a:solidFill>
                <a:latin typeface="Nunito Sans"/>
              </a:rPr>
              <a:t>Pas de recadrage, pas de bandes noires.</a:t>
            </a:r>
          </a:p>
        </p:txBody>
      </p:sp>
      <p:sp>
        <p:nvSpPr>
          <p:cNvPr id="16" name="Rounded Rectangle 15"/>
          <p:cNvSpPr/>
          <p:nvPr/>
        </p:nvSpPr>
        <p:spPr>
          <a:xfrm>
            <a:off x="5513832" y="4745736"/>
            <a:ext cx="5852160" cy="129844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7" name="TextBox 16"/>
          <p:cNvSpPr txBox="1"/>
          <p:nvPr/>
        </p:nvSpPr>
        <p:spPr>
          <a:xfrm>
            <a:off x="5788152" y="4928616"/>
            <a:ext cx="5303520" cy="256032"/>
          </a:xfrm>
          <a:prstGeom prst="rect">
            <a:avLst/>
          </a:prstGeom>
          <a:noFill/>
        </p:spPr>
        <p:txBody>
          <a:bodyPr wrap="square" lIns="0" tIns="0" rIns="0" bIns="0" anchor="ctr">
            <a:spAutoFit/>
          </a:bodyPr>
          <a:lstStyle/>
          <a:p>
            <a:pPr algn="l"/>
            <a:r>
              <a:rPr lang="en-US" sz="1400" b="0" i="0" noProof="1">
                <a:solidFill>
                  <a:srgbClr val="FFFFFF"/>
                </a:solidFill>
                <a:latin typeface="Nunito Sans ExtraBold"/>
              </a:rPr>
              <a:t>APERCU CONFORME AU RENDU</a:t>
            </a:r>
          </a:p>
        </p:txBody>
      </p:sp>
      <p:sp>
        <p:nvSpPr>
          <p:cNvPr id="18" name="TextBox 17"/>
          <p:cNvSpPr txBox="1"/>
          <p:nvPr/>
        </p:nvSpPr>
        <p:spPr>
          <a:xfrm>
            <a:off x="5788152" y="5257800"/>
            <a:ext cx="5303520" cy="198516"/>
          </a:xfrm>
          <a:prstGeom prst="rect">
            <a:avLst/>
          </a:prstGeom>
          <a:noFill/>
        </p:spPr>
        <p:txBody>
          <a:bodyPr wrap="square" lIns="0" tIns="0" rIns="0" bIns="0" anchor="t">
            <a:spAutoFit/>
          </a:bodyPr>
          <a:lstStyle/>
          <a:p>
            <a:pPr algn="l">
              <a:lnSpc>
                <a:spcPct val="110000"/>
              </a:lnSpc>
            </a:pPr>
            <a:r>
              <a:rPr lang="en-US" sz="1200" b="0" i="0" noProof="1">
                <a:solidFill>
                  <a:srgbClr val="A8BEDC"/>
                </a:solidFill>
                <a:latin typeface="Nunito Sans"/>
              </a:rPr>
              <a:t>Ce que vous validez à la conception est exactement ce qui sort sur </a:t>
            </a:r>
            <a:r>
              <a:rPr lang="en-US" sz="1200" noProof="1">
                <a:solidFill>
                  <a:srgbClr val="A8BEDC"/>
                </a:solidFill>
                <a:latin typeface="Nunito Sans"/>
              </a:rPr>
              <a:t>l’écran.</a:t>
            </a:r>
            <a:endParaRPr lang="en-US" sz="1200" b="0" i="0" noProof="1">
              <a:solidFill>
                <a:srgbClr val="A8BEDC"/>
              </a:solidFill>
              <a:latin typeface="Nunito Sans"/>
            </a:endParaRPr>
          </a:p>
        </p:txBody>
      </p:sp>
      <p:grpSp>
        <p:nvGrpSpPr>
          <p:cNvPr id="7" name="Group 6">
            <a:extLst>
              <a:ext uri="{FF2B5EF4-FFF2-40B4-BE49-F238E27FC236}">
                <a16:creationId xmlns:a16="http://schemas.microsoft.com/office/drawing/2014/main" id="{C8E38976-3762-C551-FC87-67A746DDF69C}"/>
              </a:ext>
            </a:extLst>
          </p:cNvPr>
          <p:cNvGrpSpPr/>
          <p:nvPr/>
        </p:nvGrpSpPr>
        <p:grpSpPr>
          <a:xfrm>
            <a:off x="2114045" y="1620044"/>
            <a:ext cx="2820698" cy="4798381"/>
            <a:chOff x="2114045" y="1620044"/>
            <a:chExt cx="2820698" cy="4798381"/>
          </a:xfrm>
        </p:grpSpPr>
        <p:pic>
          <p:nvPicPr>
            <p:cNvPr id="29" name="Image 13" descr="Une image contenant texte, moniteur, équipement électronique, afficher  Description générée automatiquement">
              <a:extLst>
                <a:ext uri="{FF2B5EF4-FFF2-40B4-BE49-F238E27FC236}">
                  <a16:creationId xmlns:a16="http://schemas.microsoft.com/office/drawing/2014/main" id="{29D4FE90-6CC1-E48E-E4F7-CD0363CBEE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125203" y="2608886"/>
              <a:ext cx="4798381" cy="2820698"/>
            </a:xfrm>
            <a:prstGeom prst="rect">
              <a:avLst/>
            </a:prstGeom>
          </p:spPr>
        </p:pic>
        <p:sp>
          <p:nvSpPr>
            <p:cNvPr id="30" name="Rectangle 29">
              <a:extLst>
                <a:ext uri="{FF2B5EF4-FFF2-40B4-BE49-F238E27FC236}">
                  <a16:creationId xmlns:a16="http://schemas.microsoft.com/office/drawing/2014/main" id="{F1138BC7-0270-C9FA-4087-9FE630B8EAD2}"/>
                </a:ext>
              </a:extLst>
            </p:cNvPr>
            <p:cNvSpPr/>
            <p:nvPr/>
          </p:nvSpPr>
          <p:spPr>
            <a:xfrm>
              <a:off x="4820300" y="3826540"/>
              <a:ext cx="94513" cy="3799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31" name="Picture 30" descr="Digital signage screen in portrait, Canton of Lucerne: KPIs, departures, a bike scene with a news ticker, a job offer">
              <a:extLst>
                <a:ext uri="{FF2B5EF4-FFF2-40B4-BE49-F238E27FC236}">
                  <a16:creationId xmlns:a16="http://schemas.microsoft.com/office/drawing/2014/main" id="{8384CE5A-05A8-FC75-E0D9-9445BD11CB8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39499" y="1703696"/>
              <a:ext cx="2590125" cy="4625659"/>
            </a:xfrm>
            <a:prstGeom prst="rect">
              <a:avLst/>
            </a:prstGeom>
          </p:spPr>
        </p:pic>
        <p:sp>
          <p:nvSpPr>
            <p:cNvPr id="33" name="Rectangle 32">
              <a:extLst>
                <a:ext uri="{FF2B5EF4-FFF2-40B4-BE49-F238E27FC236}">
                  <a16:creationId xmlns:a16="http://schemas.microsoft.com/office/drawing/2014/main" id="{8DAD9138-2FFA-881C-724D-011604362434}"/>
                </a:ext>
              </a:extLst>
            </p:cNvPr>
            <p:cNvSpPr/>
            <p:nvPr/>
          </p:nvSpPr>
          <p:spPr>
            <a:xfrm>
              <a:off x="2274009" y="1717038"/>
              <a:ext cx="1051400" cy="3761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34" name="Picture 4" descr="Unternehmen | Wirtschaftsförderung Luzern">
              <a:extLst>
                <a:ext uri="{FF2B5EF4-FFF2-40B4-BE49-F238E27FC236}">
                  <a16:creationId xmlns:a16="http://schemas.microsoft.com/office/drawing/2014/main" id="{5BD8FEE1-0A28-8EFF-102F-B6C0423F80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86976" y="1823124"/>
              <a:ext cx="852721" cy="251285"/>
            </a:xfrm>
            <a:prstGeom prst="rect">
              <a:avLst/>
            </a:prstGeom>
            <a:noFill/>
            <a:extLst>
              <a:ext uri="{909E8E84-426E-40DD-AFC4-6F175D3DCCD1}">
                <a14:hiddenFill xmlns:a14="http://schemas.microsoft.com/office/drawing/2010/main">
                  <a:solidFill>
                    <a:srgbClr val="FFFFFF"/>
                  </a:solidFill>
                </a14:hiddenFill>
              </a:ext>
            </a:extLst>
          </p:spPr>
        </p:pic>
        <p:sp>
          <p:nvSpPr>
            <p:cNvPr id="36" name="Organigramme : Entrée manuelle 9">
              <a:extLst>
                <a:ext uri="{FF2B5EF4-FFF2-40B4-BE49-F238E27FC236}">
                  <a16:creationId xmlns:a16="http://schemas.microsoft.com/office/drawing/2014/main" id="{BA1F4835-C2CB-2FD2-98D6-C90439F745C9}"/>
                </a:ext>
              </a:extLst>
            </p:cNvPr>
            <p:cNvSpPr/>
            <p:nvPr/>
          </p:nvSpPr>
          <p:spPr>
            <a:xfrm rot="5400000" flipH="1">
              <a:off x="707921" y="3235262"/>
              <a:ext cx="4625660" cy="1562504"/>
            </a:xfrm>
            <a:prstGeom prst="flowChartManualInput">
              <a:avLst/>
            </a:prstGeom>
            <a:gradFill>
              <a:gsLst>
                <a:gs pos="100000">
                  <a:schemeClr val="tx1">
                    <a:alpha val="50000"/>
                  </a:schemeClr>
                </a:gs>
                <a:gs pos="8000">
                  <a:schemeClr val="bg1">
                    <a:alpha val="3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pSp>
      <p:sp>
        <p:nvSpPr>
          <p:cNvPr id="9" name="TextBox 8">
            <a:extLst>
              <a:ext uri="{FF2B5EF4-FFF2-40B4-BE49-F238E27FC236}">
                <a16:creationId xmlns:a16="http://schemas.microsoft.com/office/drawing/2014/main" id="{4AD6902E-21BE-90A8-F5A6-F59BB35E47F1}"/>
              </a:ext>
            </a:extLst>
          </p:cNvPr>
          <p:cNvSpPr txBox="1"/>
          <p:nvPr/>
        </p:nvSpPr>
        <p:spPr>
          <a:xfrm>
            <a:off x="159933" y="6607762"/>
            <a:ext cx="4754880" cy="146194"/>
          </a:xfrm>
          <a:prstGeom prst="rect">
            <a:avLst/>
          </a:prstGeom>
          <a:noFill/>
        </p:spPr>
        <p:txBody>
          <a:bodyPr wrap="square" lIns="0" tIns="0" rIns="0" bIns="0" anchor="ctr">
            <a:spAutoFit/>
          </a:bodyPr>
          <a:lstStyle/>
          <a:p>
            <a:pPr algn="l"/>
            <a:r>
              <a:rPr lang="en-US" sz="950" b="0" i="0" noProof="1">
                <a:solidFill>
                  <a:srgbClr val="A8BEDC"/>
                </a:solidFill>
                <a:latin typeface="Nunito Sans"/>
              </a:rPr>
              <a:t>Ecran client · </a:t>
            </a:r>
            <a:r>
              <a:rPr lang="en-US" sz="950" noProof="1">
                <a:solidFill>
                  <a:srgbClr val="A8BEDC"/>
                </a:solidFill>
                <a:latin typeface="Nunito Sans"/>
              </a:rPr>
              <a:t>C</a:t>
            </a:r>
            <a:r>
              <a:rPr lang="en-US" sz="950" b="0" i="0" noProof="1">
                <a:solidFill>
                  <a:srgbClr val="A8BEDC"/>
                </a:solidFill>
                <a:latin typeface="Nunito Sans"/>
              </a:rPr>
              <a:t>anton de Lucerne, Suisse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pic>
        <p:nvPicPr>
          <p:cNvPr id="3" name="Picture 2" descr="image.png"/>
          <p:cNvPicPr>
            <a:picLocks noChangeAspect="1"/>
          </p:cNvPicPr>
          <p:nvPr/>
        </p:nvPicPr>
        <p:blipFill>
          <a:blip r:embed="rId4"/>
          <a:stretch>
            <a:fillRect/>
          </a:stretch>
        </p:blipFill>
        <p:spPr>
          <a:xfrm>
            <a:off x="10671048" y="0"/>
            <a:ext cx="1517904" cy="603504"/>
          </a:xfrm>
          <a:prstGeom prst="rect">
            <a:avLst/>
          </a:prstGeom>
        </p:spPr>
      </p:pic>
      <p:sp>
        <p:nvSpPr>
          <p:cNvPr id="16" name="TextBox 15">
            <a:extLst>
              <a:ext uri="{FF2B5EF4-FFF2-40B4-BE49-F238E27FC236}">
                <a16:creationId xmlns:a16="http://schemas.microsoft.com/office/drawing/2014/main" id="{48CA36EB-78D1-4A88-AD77-09F846DD72CF}"/>
              </a:ext>
            </a:extLst>
          </p:cNvPr>
          <p:cNvSpPr txBox="1"/>
          <p:nvPr/>
        </p:nvSpPr>
        <p:spPr>
          <a:xfrm>
            <a:off x="1914678" y="2767280"/>
            <a:ext cx="8362612" cy="1323439"/>
          </a:xfrm>
          <a:prstGeom prst="rect">
            <a:avLst/>
          </a:prstGeom>
          <a:noFill/>
        </p:spPr>
        <p:txBody>
          <a:bodyPr wrap="square" rtlCol="0">
            <a:spAutoFit/>
          </a:bodyPr>
          <a:lstStyle/>
          <a:p>
            <a:pPr algn="ctr"/>
            <a:r>
              <a:rPr lang="en-US" sz="4000" noProof="1">
                <a:solidFill>
                  <a:schemeClr val="bg1"/>
                </a:solidFill>
                <a:latin typeface="+mj-lt"/>
              </a:rPr>
              <a:t>LES FONDAMENTAUX</a:t>
            </a:r>
            <a:br>
              <a:rPr lang="en-US" sz="4000" noProof="1">
                <a:solidFill>
                  <a:schemeClr val="bg1"/>
                </a:solidFill>
                <a:latin typeface="+mj-lt"/>
              </a:rPr>
            </a:br>
            <a:r>
              <a:rPr kumimoji="0" lang="en-US" sz="4000" b="0" i="0" u="none" strike="noStrike" kern="1200" cap="none" spc="0" normalizeH="0" baseline="0" noProof="1">
                <a:ln>
                  <a:noFill/>
                </a:ln>
                <a:solidFill>
                  <a:srgbClr val="40CAE5"/>
                </a:solidFill>
                <a:effectLst/>
                <a:uLnTx/>
                <a:uFillTx/>
                <a:latin typeface="Nunito Sans Black"/>
                <a:ea typeface="+mn-ea"/>
                <a:cs typeface="+mn-cs"/>
              </a:rPr>
              <a:t>DE LA SOLUTION SPINETIX</a:t>
            </a:r>
            <a:endParaRPr lang="en-US" sz="4000" noProof="1">
              <a:solidFill>
                <a:srgbClr val="40CAE5"/>
              </a:solidFill>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272A1-3E04-C514-5474-6F75BFD8B5CB}"/>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C0F6F34C-D656-34EE-4C8B-14B078FAA247}"/>
              </a:ext>
            </a:extLst>
          </p:cNvPr>
          <p:cNvPicPr>
            <a:picLocks noChangeAspect="1"/>
          </p:cNvPicPr>
          <p:nvPr/>
        </p:nvPicPr>
        <p:blipFill>
          <a:blip r:embed="rId3"/>
          <a:stretch>
            <a:fillRect/>
          </a:stretch>
        </p:blipFill>
        <p:spPr>
          <a:xfrm>
            <a:off x="0" y="0"/>
            <a:ext cx="12191969" cy="6858000"/>
          </a:xfrm>
          <a:prstGeom prst="rect">
            <a:avLst/>
          </a:prstGeom>
        </p:spPr>
      </p:pic>
      <p:sp>
        <p:nvSpPr>
          <p:cNvPr id="3" name="TextBox 2">
            <a:extLst>
              <a:ext uri="{FF2B5EF4-FFF2-40B4-BE49-F238E27FC236}">
                <a16:creationId xmlns:a16="http://schemas.microsoft.com/office/drawing/2014/main" id="{3FBEA0EE-C7F2-0CCB-837C-71C61988AE49}"/>
              </a:ext>
            </a:extLst>
          </p:cNvPr>
          <p:cNvSpPr txBox="1"/>
          <p:nvPr/>
        </p:nvSpPr>
        <p:spPr>
          <a:xfrm>
            <a:off x="612648" y="457200"/>
            <a:ext cx="8860536" cy="502920"/>
          </a:xfrm>
          <a:prstGeom prst="rect">
            <a:avLst/>
          </a:prstGeom>
          <a:noFill/>
        </p:spPr>
        <p:txBody>
          <a:bodyPr wrap="square" lIns="0" tIns="0" rIns="0" bIns="0" anchor="ctr">
            <a:spAutoFit/>
          </a:bodyPr>
          <a:lstStyle/>
          <a:p>
            <a:pPr algn="l"/>
            <a:r>
              <a:rPr lang="en-US" sz="2800" b="0" i="0" noProof="1">
                <a:solidFill>
                  <a:srgbClr val="FFFFFF"/>
                </a:solidFill>
                <a:latin typeface="Nunito Sans Black"/>
              </a:rPr>
              <a:t>Tout commence par le player</a:t>
            </a:r>
          </a:p>
        </p:txBody>
      </p:sp>
      <p:sp>
        <p:nvSpPr>
          <p:cNvPr id="4" name="Rectangle 3">
            <a:extLst>
              <a:ext uri="{FF2B5EF4-FFF2-40B4-BE49-F238E27FC236}">
                <a16:creationId xmlns:a16="http://schemas.microsoft.com/office/drawing/2014/main" id="{73BE38A9-B5D7-1019-F197-12BD3725C6A6}"/>
              </a:ext>
            </a:extLst>
          </p:cNvPr>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a:extLst>
              <a:ext uri="{FF2B5EF4-FFF2-40B4-BE49-F238E27FC236}">
                <a16:creationId xmlns:a16="http://schemas.microsoft.com/office/drawing/2014/main" id="{CCAB7C7A-7878-2727-DA32-8920D02CAC66}"/>
              </a:ext>
            </a:extLst>
          </p:cNvPr>
          <p:cNvSpPr txBox="1"/>
          <p:nvPr/>
        </p:nvSpPr>
        <p:spPr>
          <a:xfrm>
            <a:off x="1527048" y="1041523"/>
            <a:ext cx="7808975" cy="184666"/>
          </a:xfrm>
          <a:prstGeom prst="rect">
            <a:avLst/>
          </a:prstGeom>
          <a:noFill/>
        </p:spPr>
        <p:txBody>
          <a:bodyPr wrap="square" lIns="0" tIns="0" rIns="0" bIns="0" anchor="ctr">
            <a:spAutoFit/>
          </a:bodyPr>
          <a:lstStyle/>
          <a:p>
            <a:r>
              <a:rPr lang="en-US" sz="1200" noProof="1">
                <a:solidFill>
                  <a:srgbClr val="C9D7E6"/>
                </a:solidFill>
                <a:latin typeface="Nunito Sans"/>
              </a:rPr>
              <a:t>Un player par écran, connecté en HDMI et au réseau</a:t>
            </a:r>
          </a:p>
        </p:txBody>
      </p:sp>
      <p:pic>
        <p:nvPicPr>
          <p:cNvPr id="6" name="Picture 5" descr="image.png">
            <a:extLst>
              <a:ext uri="{FF2B5EF4-FFF2-40B4-BE49-F238E27FC236}">
                <a16:creationId xmlns:a16="http://schemas.microsoft.com/office/drawing/2014/main" id="{A5D63D95-3DFA-3D00-EC41-12023AA74442}"/>
              </a:ext>
            </a:extLst>
          </p:cNvPr>
          <p:cNvPicPr>
            <a:picLocks noChangeAspect="1"/>
          </p:cNvPicPr>
          <p:nvPr/>
        </p:nvPicPr>
        <p:blipFill>
          <a:blip r:embed="rId4"/>
          <a:stretch>
            <a:fillRect/>
          </a:stretch>
        </p:blipFill>
        <p:spPr>
          <a:xfrm>
            <a:off x="10671048" y="0"/>
            <a:ext cx="1517904" cy="603504"/>
          </a:xfrm>
          <a:prstGeom prst="rect">
            <a:avLst/>
          </a:prstGeom>
        </p:spPr>
      </p:pic>
      <p:sp>
        <p:nvSpPr>
          <p:cNvPr id="43" name="TextBox 42">
            <a:extLst>
              <a:ext uri="{FF2B5EF4-FFF2-40B4-BE49-F238E27FC236}">
                <a16:creationId xmlns:a16="http://schemas.microsoft.com/office/drawing/2014/main" id="{7B969919-A23D-FEDF-F4A6-A96272643CCD}"/>
              </a:ext>
            </a:extLst>
          </p:cNvPr>
          <p:cNvSpPr txBox="1"/>
          <p:nvPr/>
        </p:nvSpPr>
        <p:spPr>
          <a:xfrm>
            <a:off x="612648" y="1517959"/>
            <a:ext cx="5486400" cy="146194"/>
          </a:xfrm>
          <a:prstGeom prst="rect">
            <a:avLst/>
          </a:prstGeom>
          <a:noFill/>
        </p:spPr>
        <p:txBody>
          <a:bodyPr wrap="square" lIns="0" tIns="0" rIns="0" bIns="0" anchor="ctr">
            <a:spAutoFit/>
          </a:bodyPr>
          <a:lstStyle/>
          <a:p>
            <a:pPr algn="l"/>
            <a:r>
              <a:rPr lang="en-US" sz="950" b="0" i="0" spc="300" noProof="1">
                <a:solidFill>
                  <a:srgbClr val="6FB0FF"/>
                </a:solidFill>
                <a:latin typeface="Nunito Sans ExtraBold"/>
              </a:rPr>
              <a:t>3 MODELES, UN MEME OS</a:t>
            </a:r>
          </a:p>
        </p:txBody>
      </p:sp>
      <p:sp>
        <p:nvSpPr>
          <p:cNvPr id="44" name="Rounded Rectangle 43">
            <a:extLst>
              <a:ext uri="{FF2B5EF4-FFF2-40B4-BE49-F238E27FC236}">
                <a16:creationId xmlns:a16="http://schemas.microsoft.com/office/drawing/2014/main" id="{830C5D9B-B176-9A17-4B80-846B950EC5E1}"/>
              </a:ext>
            </a:extLst>
          </p:cNvPr>
          <p:cNvSpPr/>
          <p:nvPr/>
        </p:nvSpPr>
        <p:spPr>
          <a:xfrm>
            <a:off x="612648" y="1719072"/>
            <a:ext cx="3575304" cy="129844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45" name="Picture 44" descr="pl_ibx440.png">
            <a:extLst>
              <a:ext uri="{FF2B5EF4-FFF2-40B4-BE49-F238E27FC236}">
                <a16:creationId xmlns:a16="http://schemas.microsoft.com/office/drawing/2014/main" id="{A8530FD3-8C5B-E247-A665-541093CEF908}"/>
              </a:ext>
            </a:extLst>
          </p:cNvPr>
          <p:cNvPicPr>
            <a:picLocks noChangeAspect="1"/>
          </p:cNvPicPr>
          <p:nvPr/>
        </p:nvPicPr>
        <p:blipFill>
          <a:blip r:embed="rId5"/>
          <a:stretch>
            <a:fillRect/>
          </a:stretch>
        </p:blipFill>
        <p:spPr>
          <a:xfrm>
            <a:off x="731520" y="1865376"/>
            <a:ext cx="1783080" cy="985386"/>
          </a:xfrm>
          <a:prstGeom prst="rect">
            <a:avLst/>
          </a:prstGeom>
        </p:spPr>
      </p:pic>
      <p:sp>
        <p:nvSpPr>
          <p:cNvPr id="46" name="TextBox 45">
            <a:extLst>
              <a:ext uri="{FF2B5EF4-FFF2-40B4-BE49-F238E27FC236}">
                <a16:creationId xmlns:a16="http://schemas.microsoft.com/office/drawing/2014/main" id="{6DD38CEE-3ACB-F630-A13C-622BD8E6E36C}"/>
              </a:ext>
            </a:extLst>
          </p:cNvPr>
          <p:cNvSpPr txBox="1"/>
          <p:nvPr/>
        </p:nvSpPr>
        <p:spPr>
          <a:xfrm>
            <a:off x="2660904" y="1920240"/>
            <a:ext cx="1408176" cy="329184"/>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iBX440</a:t>
            </a:r>
          </a:p>
        </p:txBody>
      </p:sp>
      <p:sp>
        <p:nvSpPr>
          <p:cNvPr id="47" name="TextBox 46">
            <a:extLst>
              <a:ext uri="{FF2B5EF4-FFF2-40B4-BE49-F238E27FC236}">
                <a16:creationId xmlns:a16="http://schemas.microsoft.com/office/drawing/2014/main" id="{BFB6063A-5C40-0B43-33E1-0AA1052C7E6C}"/>
              </a:ext>
            </a:extLst>
          </p:cNvPr>
          <p:cNvSpPr txBox="1"/>
          <p:nvPr/>
        </p:nvSpPr>
        <p:spPr>
          <a:xfrm>
            <a:off x="2660904" y="2304288"/>
            <a:ext cx="1408176" cy="520399"/>
          </a:xfrm>
          <a:prstGeom prst="rect">
            <a:avLst/>
          </a:prstGeom>
          <a:noFill/>
        </p:spPr>
        <p:txBody>
          <a:bodyPr wrap="square" lIns="0" tIns="0" rIns="0" bIns="0" anchor="t">
            <a:spAutoFit/>
          </a:bodyPr>
          <a:lstStyle/>
          <a:p>
            <a:pPr>
              <a:lnSpc>
                <a:spcPct val="108000"/>
              </a:lnSpc>
            </a:pPr>
            <a:r>
              <a:rPr lang="en-US" sz="1050" noProof="1">
                <a:solidFill>
                  <a:srgbClr val="A8BEDC"/>
                </a:solidFill>
                <a:latin typeface="Nunito Sans"/>
              </a:rPr>
              <a:t>Videowalls et </a:t>
            </a:r>
            <a:endParaRPr lang="en-US" noProof="1"/>
          </a:p>
          <a:p>
            <a:pPr>
              <a:lnSpc>
                <a:spcPct val="108000"/>
              </a:lnSpc>
            </a:pPr>
            <a:r>
              <a:rPr lang="en-US" sz="1050" noProof="1">
                <a:solidFill>
                  <a:srgbClr val="A8BEDC"/>
                </a:solidFill>
                <a:latin typeface="Nunito Sans"/>
              </a:rPr>
              <a:t>écrans LED en</a:t>
            </a:r>
            <a:br>
              <a:rPr lang="en-US" sz="1050" b="0" i="0" noProof="1">
                <a:latin typeface="Nunito Sans"/>
              </a:rPr>
            </a:br>
            <a:r>
              <a:rPr lang="en-US" sz="1050" b="0" i="0" noProof="1">
                <a:solidFill>
                  <a:srgbClr val="A8BEDC"/>
                </a:solidFill>
                <a:latin typeface="Nunito Sans"/>
              </a:rPr>
              <a:t>toute simplicité</a:t>
            </a:r>
            <a:endParaRPr lang="en-US" noProof="1"/>
          </a:p>
        </p:txBody>
      </p:sp>
      <p:sp>
        <p:nvSpPr>
          <p:cNvPr id="48" name="Rounded Rectangle 47">
            <a:extLst>
              <a:ext uri="{FF2B5EF4-FFF2-40B4-BE49-F238E27FC236}">
                <a16:creationId xmlns:a16="http://schemas.microsoft.com/office/drawing/2014/main" id="{0D1966A6-B867-27E2-FF41-1F40DBE6FC43}"/>
              </a:ext>
            </a:extLst>
          </p:cNvPr>
          <p:cNvSpPr/>
          <p:nvPr/>
        </p:nvSpPr>
        <p:spPr>
          <a:xfrm>
            <a:off x="4370832" y="1719072"/>
            <a:ext cx="3575304" cy="129844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49" name="Picture 48" descr="pl_ibx410.png">
            <a:extLst>
              <a:ext uri="{FF2B5EF4-FFF2-40B4-BE49-F238E27FC236}">
                <a16:creationId xmlns:a16="http://schemas.microsoft.com/office/drawing/2014/main" id="{EC4B87B1-D223-3131-88E2-2A00579BC2DD}"/>
              </a:ext>
            </a:extLst>
          </p:cNvPr>
          <p:cNvPicPr>
            <a:picLocks noChangeAspect="1"/>
          </p:cNvPicPr>
          <p:nvPr/>
        </p:nvPicPr>
        <p:blipFill>
          <a:blip r:embed="rId6"/>
          <a:stretch>
            <a:fillRect/>
          </a:stretch>
        </p:blipFill>
        <p:spPr>
          <a:xfrm>
            <a:off x="4489704" y="1865376"/>
            <a:ext cx="1783080" cy="985386"/>
          </a:xfrm>
          <a:prstGeom prst="rect">
            <a:avLst/>
          </a:prstGeom>
        </p:spPr>
      </p:pic>
      <p:sp>
        <p:nvSpPr>
          <p:cNvPr id="50" name="TextBox 49">
            <a:extLst>
              <a:ext uri="{FF2B5EF4-FFF2-40B4-BE49-F238E27FC236}">
                <a16:creationId xmlns:a16="http://schemas.microsoft.com/office/drawing/2014/main" id="{5D682107-79B3-21D4-052E-058064412636}"/>
              </a:ext>
            </a:extLst>
          </p:cNvPr>
          <p:cNvSpPr txBox="1"/>
          <p:nvPr/>
        </p:nvSpPr>
        <p:spPr>
          <a:xfrm>
            <a:off x="6419088" y="1920240"/>
            <a:ext cx="1408176" cy="329184"/>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iBX410 ·</a:t>
            </a:r>
            <a:br>
              <a:rPr lang="en-US" sz="1150" b="0" i="0" noProof="1">
                <a:solidFill>
                  <a:srgbClr val="FFFFFF"/>
                </a:solidFill>
                <a:latin typeface="Nunito Sans ExtraBold"/>
              </a:rPr>
            </a:br>
            <a:r>
              <a:rPr lang="en-US" sz="1150" b="0" i="0" noProof="1">
                <a:solidFill>
                  <a:srgbClr val="FFFFFF"/>
                </a:solidFill>
                <a:latin typeface="Nunito Sans ExtraBold"/>
              </a:rPr>
              <a:t>iBX410W</a:t>
            </a:r>
          </a:p>
        </p:txBody>
      </p:sp>
      <p:sp>
        <p:nvSpPr>
          <p:cNvPr id="51" name="TextBox 50">
            <a:extLst>
              <a:ext uri="{FF2B5EF4-FFF2-40B4-BE49-F238E27FC236}">
                <a16:creationId xmlns:a16="http://schemas.microsoft.com/office/drawing/2014/main" id="{5792DF4F-DCC0-4FBC-9688-1E4401382073}"/>
              </a:ext>
            </a:extLst>
          </p:cNvPr>
          <p:cNvSpPr txBox="1"/>
          <p:nvPr/>
        </p:nvSpPr>
        <p:spPr>
          <a:xfrm>
            <a:off x="6419088" y="2304288"/>
            <a:ext cx="1408176" cy="566928"/>
          </a:xfrm>
          <a:prstGeom prst="rect">
            <a:avLst/>
          </a:prstGeom>
          <a:noFill/>
        </p:spPr>
        <p:txBody>
          <a:bodyPr wrap="square" lIns="0" tIns="0" rIns="0" bIns="0" anchor="t">
            <a:spAutoFit/>
          </a:bodyPr>
          <a:lstStyle/>
          <a:p>
            <a:pPr algn="l">
              <a:lnSpc>
                <a:spcPct val="108000"/>
              </a:lnSpc>
            </a:pPr>
            <a:r>
              <a:rPr lang="en-US" sz="1050" b="0" i="0" noProof="1">
                <a:solidFill>
                  <a:srgbClr val="A8BEDC"/>
                </a:solidFill>
                <a:latin typeface="Nunito Sans"/>
              </a:rPr>
              <a:t>L’excellence, </a:t>
            </a:r>
            <a:br>
              <a:rPr lang="en-US" sz="1050" b="0" i="0" noProof="1">
                <a:solidFill>
                  <a:srgbClr val="A8BEDC"/>
                </a:solidFill>
                <a:latin typeface="Nunito Sans"/>
              </a:rPr>
            </a:br>
            <a:r>
              <a:rPr lang="en-US" sz="1050" b="0" i="0" noProof="1">
                <a:solidFill>
                  <a:srgbClr val="A8BEDC"/>
                </a:solidFill>
                <a:latin typeface="Nunito Sans"/>
              </a:rPr>
              <a:t>chaque jour</a:t>
            </a:r>
          </a:p>
        </p:txBody>
      </p:sp>
      <p:sp>
        <p:nvSpPr>
          <p:cNvPr id="52" name="Rounded Rectangle 51">
            <a:extLst>
              <a:ext uri="{FF2B5EF4-FFF2-40B4-BE49-F238E27FC236}">
                <a16:creationId xmlns:a16="http://schemas.microsoft.com/office/drawing/2014/main" id="{8E5899F1-A6C6-F629-9936-6FCD87FB00A8}"/>
              </a:ext>
            </a:extLst>
          </p:cNvPr>
          <p:cNvSpPr/>
          <p:nvPr/>
        </p:nvSpPr>
        <p:spPr>
          <a:xfrm>
            <a:off x="8129016" y="1719072"/>
            <a:ext cx="3575304" cy="129844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53" name="Picture 52" descr="pl_hmp400.png">
            <a:extLst>
              <a:ext uri="{FF2B5EF4-FFF2-40B4-BE49-F238E27FC236}">
                <a16:creationId xmlns:a16="http://schemas.microsoft.com/office/drawing/2014/main" id="{7F9750C0-EB4C-5DF8-22C0-F7F4D8B3EC15}"/>
              </a:ext>
            </a:extLst>
          </p:cNvPr>
          <p:cNvPicPr>
            <a:picLocks noChangeAspect="1"/>
          </p:cNvPicPr>
          <p:nvPr/>
        </p:nvPicPr>
        <p:blipFill>
          <a:blip r:embed="rId7"/>
          <a:stretch>
            <a:fillRect/>
          </a:stretch>
        </p:blipFill>
        <p:spPr>
          <a:xfrm>
            <a:off x="8247888" y="1865376"/>
            <a:ext cx="1783080" cy="985386"/>
          </a:xfrm>
          <a:prstGeom prst="rect">
            <a:avLst/>
          </a:prstGeom>
        </p:spPr>
      </p:pic>
      <p:sp>
        <p:nvSpPr>
          <p:cNvPr id="54" name="TextBox 53">
            <a:extLst>
              <a:ext uri="{FF2B5EF4-FFF2-40B4-BE49-F238E27FC236}">
                <a16:creationId xmlns:a16="http://schemas.microsoft.com/office/drawing/2014/main" id="{49C336D4-A4F1-A7DB-A02E-DBE2A8B0D40B}"/>
              </a:ext>
            </a:extLst>
          </p:cNvPr>
          <p:cNvSpPr txBox="1"/>
          <p:nvPr/>
        </p:nvSpPr>
        <p:spPr>
          <a:xfrm>
            <a:off x="10177272" y="1920240"/>
            <a:ext cx="1408176" cy="329184"/>
          </a:xfrm>
          <a:prstGeom prst="rect">
            <a:avLst/>
          </a:prstGeom>
          <a:noFill/>
        </p:spPr>
        <p:txBody>
          <a:bodyPr wrap="square" lIns="0" tIns="0" rIns="0" bIns="0" anchor="ctr">
            <a:spAutoFit/>
          </a:bodyPr>
          <a:lstStyle/>
          <a:p>
            <a:pPr algn="l"/>
            <a:r>
              <a:rPr lang="en-US" sz="1150" b="0" i="0" noProof="1">
                <a:solidFill>
                  <a:srgbClr val="FFFFFF"/>
                </a:solidFill>
                <a:latin typeface="Nunito Sans ExtraBold"/>
              </a:rPr>
              <a:t>HMP400 · </a:t>
            </a:r>
            <a:br>
              <a:rPr lang="en-US" sz="1150" b="0" i="0" noProof="1">
                <a:solidFill>
                  <a:srgbClr val="FFFFFF"/>
                </a:solidFill>
                <a:latin typeface="Nunito Sans ExtraBold"/>
              </a:rPr>
            </a:br>
            <a:r>
              <a:rPr lang="en-US" sz="1150" b="0" i="0" noProof="1">
                <a:solidFill>
                  <a:srgbClr val="FFFFFF"/>
                </a:solidFill>
                <a:latin typeface="Nunito Sans ExtraBold"/>
              </a:rPr>
              <a:t>HMP400W</a:t>
            </a:r>
          </a:p>
        </p:txBody>
      </p:sp>
      <p:sp>
        <p:nvSpPr>
          <p:cNvPr id="55" name="TextBox 54">
            <a:extLst>
              <a:ext uri="{FF2B5EF4-FFF2-40B4-BE49-F238E27FC236}">
                <a16:creationId xmlns:a16="http://schemas.microsoft.com/office/drawing/2014/main" id="{E3FA0989-B99E-1D9A-A9BB-9EEC4B4E7EAB}"/>
              </a:ext>
            </a:extLst>
          </p:cNvPr>
          <p:cNvSpPr txBox="1"/>
          <p:nvPr/>
        </p:nvSpPr>
        <p:spPr>
          <a:xfrm>
            <a:off x="10177272" y="2304288"/>
            <a:ext cx="1408176" cy="520399"/>
          </a:xfrm>
          <a:prstGeom prst="rect">
            <a:avLst/>
          </a:prstGeom>
          <a:noFill/>
        </p:spPr>
        <p:txBody>
          <a:bodyPr wrap="square" lIns="0" tIns="0" rIns="0" bIns="0" anchor="t">
            <a:spAutoFit/>
          </a:bodyPr>
          <a:lstStyle/>
          <a:p>
            <a:pPr>
              <a:lnSpc>
                <a:spcPct val="108000"/>
              </a:lnSpc>
            </a:pPr>
            <a:r>
              <a:rPr lang="en-US" sz="1050" noProof="1">
                <a:solidFill>
                  <a:srgbClr val="A8BEDC"/>
                </a:solidFill>
                <a:latin typeface="Nunito Sans"/>
              </a:rPr>
              <a:t>Pour les environnements critiques</a:t>
            </a:r>
            <a:endParaRPr lang="en-US" sz="1050" b="0" i="0" noProof="1">
              <a:solidFill>
                <a:srgbClr val="A8BEDC"/>
              </a:solidFill>
              <a:latin typeface="Nunito Sans"/>
            </a:endParaRPr>
          </a:p>
        </p:txBody>
      </p:sp>
      <p:sp>
        <p:nvSpPr>
          <p:cNvPr id="56" name="TextBox 55">
            <a:extLst>
              <a:ext uri="{FF2B5EF4-FFF2-40B4-BE49-F238E27FC236}">
                <a16:creationId xmlns:a16="http://schemas.microsoft.com/office/drawing/2014/main" id="{04381091-7CC4-E943-B35A-4A386369913C}"/>
              </a:ext>
            </a:extLst>
          </p:cNvPr>
          <p:cNvSpPr txBox="1"/>
          <p:nvPr/>
        </p:nvSpPr>
        <p:spPr>
          <a:xfrm>
            <a:off x="6099048" y="1481328"/>
            <a:ext cx="5486400" cy="219456"/>
          </a:xfrm>
          <a:prstGeom prst="rect">
            <a:avLst/>
          </a:prstGeom>
          <a:noFill/>
        </p:spPr>
        <p:txBody>
          <a:bodyPr wrap="square" lIns="0" tIns="0" rIns="0" bIns="0" anchor="ctr">
            <a:spAutoFit/>
          </a:bodyPr>
          <a:lstStyle/>
          <a:p>
            <a:pPr algn="r"/>
            <a:r>
              <a:rPr lang="en-US" sz="1050" b="0" i="0" noProof="1">
                <a:solidFill>
                  <a:srgbClr val="6FB0FF"/>
                </a:solidFill>
                <a:latin typeface="Nunito Sans SemiBold"/>
              </a:rPr>
              <a:t>La gamme complète : spinetix.com/players</a:t>
            </a:r>
          </a:p>
        </p:txBody>
      </p:sp>
      <p:sp>
        <p:nvSpPr>
          <p:cNvPr id="90" name="TextBox 89">
            <a:extLst>
              <a:ext uri="{FF2B5EF4-FFF2-40B4-BE49-F238E27FC236}">
                <a16:creationId xmlns:a16="http://schemas.microsoft.com/office/drawing/2014/main" id="{C849B035-DB9F-8120-2070-28FF08866DD7}"/>
              </a:ext>
            </a:extLst>
          </p:cNvPr>
          <p:cNvSpPr txBox="1"/>
          <p:nvPr/>
        </p:nvSpPr>
        <p:spPr>
          <a:xfrm>
            <a:off x="1572768" y="3255264"/>
            <a:ext cx="1371600" cy="256032"/>
          </a:xfrm>
          <a:prstGeom prst="rect">
            <a:avLst/>
          </a:prstGeom>
          <a:noFill/>
        </p:spPr>
        <p:txBody>
          <a:bodyPr wrap="square" lIns="0" tIns="0" rIns="0" bIns="0" anchor="ctr">
            <a:spAutoFit/>
          </a:bodyPr>
          <a:lstStyle/>
          <a:p>
            <a:pPr algn="l"/>
            <a:r>
              <a:rPr lang="en-US" sz="1700" b="0" i="0" noProof="1">
                <a:solidFill>
                  <a:srgbClr val="FFFFFF"/>
                </a:solidFill>
                <a:latin typeface="Nunito Sans Black"/>
              </a:rPr>
              <a:t>DSOS</a:t>
            </a:r>
          </a:p>
        </p:txBody>
      </p:sp>
      <p:sp>
        <p:nvSpPr>
          <p:cNvPr id="102" name="Rounded Rectangle 10">
            <a:extLst>
              <a:ext uri="{FF2B5EF4-FFF2-40B4-BE49-F238E27FC236}">
                <a16:creationId xmlns:a16="http://schemas.microsoft.com/office/drawing/2014/main" id="{070F57A3-2ED9-252A-E5A1-ACF89C888261}"/>
              </a:ext>
            </a:extLst>
          </p:cNvPr>
          <p:cNvSpPr/>
          <p:nvPr/>
        </p:nvSpPr>
        <p:spPr>
          <a:xfrm>
            <a:off x="612648" y="3196490"/>
            <a:ext cx="11091672"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92" name="TextBox 91">
            <a:extLst>
              <a:ext uri="{FF2B5EF4-FFF2-40B4-BE49-F238E27FC236}">
                <a16:creationId xmlns:a16="http://schemas.microsoft.com/office/drawing/2014/main" id="{515E4AA1-3E81-1378-B9AA-6BECEE20EBD9}"/>
              </a:ext>
            </a:extLst>
          </p:cNvPr>
          <p:cNvSpPr txBox="1"/>
          <p:nvPr/>
        </p:nvSpPr>
        <p:spPr>
          <a:xfrm>
            <a:off x="1463911" y="3380863"/>
            <a:ext cx="2712237" cy="369332"/>
          </a:xfrm>
          <a:prstGeom prst="rect">
            <a:avLst/>
          </a:prstGeom>
          <a:noFill/>
        </p:spPr>
        <p:txBody>
          <a:bodyPr wrap="square" lIns="0" tIns="0" rIns="0" bIns="0" anchor="ctr">
            <a:spAutoFit/>
          </a:bodyPr>
          <a:lstStyle/>
          <a:p>
            <a:br>
              <a:rPr lang="en-US" sz="800" spc="180" noProof="1">
                <a:latin typeface="Nunito Sans ExtraBold"/>
              </a:rPr>
            </a:br>
            <a:r>
              <a:rPr lang="en-US" sz="800" spc="180" noProof="1">
                <a:solidFill>
                  <a:srgbClr val="6FB0FF"/>
                </a:solidFill>
                <a:latin typeface="Nunito Sans ExtraBold"/>
              </a:rPr>
              <a:t>DIGITAL SIGNAGE OPERATING SYSTEM</a:t>
            </a:r>
            <a:br>
              <a:rPr lang="en-US" sz="800" spc="180" noProof="1">
                <a:latin typeface="Nunito Sans ExtraBold"/>
              </a:rPr>
            </a:br>
            <a:r>
              <a:rPr lang="en-US" sz="800" spc="180" noProof="1">
                <a:solidFill>
                  <a:srgbClr val="6FB0FF"/>
                </a:solidFill>
                <a:latin typeface="Nunito Sans ExtraBold"/>
              </a:rPr>
              <a:t>L’OS DEDIE A L’AFFICHAGE</a:t>
            </a:r>
          </a:p>
        </p:txBody>
      </p:sp>
      <p:sp>
        <p:nvSpPr>
          <p:cNvPr id="94" name="Rectangle 93">
            <a:extLst>
              <a:ext uri="{FF2B5EF4-FFF2-40B4-BE49-F238E27FC236}">
                <a16:creationId xmlns:a16="http://schemas.microsoft.com/office/drawing/2014/main" id="{5C44DBE2-3BFB-6F9B-3ED5-2865C7CC41CE}"/>
              </a:ext>
            </a:extLst>
          </p:cNvPr>
          <p:cNvSpPr/>
          <p:nvPr/>
        </p:nvSpPr>
        <p:spPr>
          <a:xfrm>
            <a:off x="4443984" y="3291840"/>
            <a:ext cx="9144" cy="512063"/>
          </a:xfrm>
          <a:prstGeom prst="rect">
            <a:avLst/>
          </a:prstGeom>
          <a:solidFill>
            <a:srgbClr val="6FB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96" name="TextBox 95">
            <a:extLst>
              <a:ext uri="{FF2B5EF4-FFF2-40B4-BE49-F238E27FC236}">
                <a16:creationId xmlns:a16="http://schemas.microsoft.com/office/drawing/2014/main" id="{7B58400B-201D-4555-5A22-6C14A97D4036}"/>
              </a:ext>
            </a:extLst>
          </p:cNvPr>
          <p:cNvSpPr txBox="1"/>
          <p:nvPr/>
        </p:nvSpPr>
        <p:spPr>
          <a:xfrm>
            <a:off x="4718304" y="3466369"/>
            <a:ext cx="3291840" cy="274320"/>
          </a:xfrm>
          <a:prstGeom prst="rect">
            <a:avLst/>
          </a:prstGeom>
          <a:noFill/>
        </p:spPr>
        <p:txBody>
          <a:bodyPr wrap="square" lIns="0" tIns="0" rIns="0" bIns="0" anchor="t">
            <a:spAutoFit/>
          </a:bodyPr>
          <a:lstStyle/>
          <a:p>
            <a:pPr marL="171450" indent="-171450" algn="l">
              <a:lnSpc>
                <a:spcPct val="100000"/>
              </a:lnSpc>
              <a:buFont typeface="Arial" panose="020B0604020202020204" pitchFamily="34" charset="0"/>
              <a:buChar char="•"/>
            </a:pPr>
            <a:r>
              <a:rPr lang="en-US" sz="1000" b="0" i="0" noProof="1">
                <a:solidFill>
                  <a:srgbClr val="A8BEDC"/>
                </a:solidFill>
                <a:latin typeface="Nunito Sans"/>
              </a:rPr>
              <a:t>OS léger, sécurisé et dédié à l’affichage.</a:t>
            </a:r>
            <a:br>
              <a:rPr lang="en-US" sz="1000" b="0" i="0" noProof="1">
                <a:solidFill>
                  <a:srgbClr val="A8BEDC"/>
                </a:solidFill>
                <a:latin typeface="Nunito Sans"/>
              </a:rPr>
            </a:br>
            <a:endParaRPr lang="en-US" sz="1000" b="0" i="0" noProof="1">
              <a:solidFill>
                <a:srgbClr val="A8BEDC"/>
              </a:solidFill>
              <a:latin typeface="Nunito Sans"/>
            </a:endParaRPr>
          </a:p>
        </p:txBody>
      </p:sp>
      <p:sp>
        <p:nvSpPr>
          <p:cNvPr id="98" name="TextBox 97">
            <a:extLst>
              <a:ext uri="{FF2B5EF4-FFF2-40B4-BE49-F238E27FC236}">
                <a16:creationId xmlns:a16="http://schemas.microsoft.com/office/drawing/2014/main" id="{74B7BA30-677A-45FD-128E-7AC2A352A729}"/>
              </a:ext>
            </a:extLst>
          </p:cNvPr>
          <p:cNvSpPr txBox="1"/>
          <p:nvPr/>
        </p:nvSpPr>
        <p:spPr>
          <a:xfrm>
            <a:off x="8158041" y="3466369"/>
            <a:ext cx="3657600" cy="274320"/>
          </a:xfrm>
          <a:prstGeom prst="rect">
            <a:avLst/>
          </a:prstGeom>
          <a:noFill/>
        </p:spPr>
        <p:txBody>
          <a:bodyPr wrap="square" lIns="0" tIns="0" rIns="0" bIns="0" anchor="t">
            <a:spAutoFit/>
          </a:bodyPr>
          <a:lstStyle/>
          <a:p>
            <a:pPr marL="171450" indent="-171450" algn="l">
              <a:lnSpc>
                <a:spcPct val="105000"/>
              </a:lnSpc>
              <a:buFont typeface="Arial" panose="020B0604020202020204" pitchFamily="34" charset="0"/>
              <a:buChar char="•"/>
            </a:pPr>
            <a:r>
              <a:rPr lang="en-US" sz="1000" b="0" i="0" noProof="1">
                <a:solidFill>
                  <a:srgbClr val="A8BEDC"/>
                </a:solidFill>
                <a:latin typeface="Nunito Sans"/>
              </a:rPr>
              <a:t>Equipe toute la gamme SpinetiX et players compatibles.</a:t>
            </a:r>
          </a:p>
        </p:txBody>
      </p:sp>
      <p:pic>
        <p:nvPicPr>
          <p:cNvPr id="100" name="Picture 99">
            <a:extLst>
              <a:ext uri="{FF2B5EF4-FFF2-40B4-BE49-F238E27FC236}">
                <a16:creationId xmlns:a16="http://schemas.microsoft.com/office/drawing/2014/main" id="{6BB50069-0CDF-9135-4491-9D241D4230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960" y="3246120"/>
            <a:ext cx="621792" cy="591960"/>
          </a:xfrm>
          <a:prstGeom prst="rect">
            <a:avLst/>
          </a:prstGeom>
        </p:spPr>
      </p:pic>
      <p:sp>
        <p:nvSpPr>
          <p:cNvPr id="104" name="TextBox common ground">
            <a:extLst>
              <a:ext uri="{FF2B5EF4-FFF2-40B4-BE49-F238E27FC236}">
                <a16:creationId xmlns:a16="http://schemas.microsoft.com/office/drawing/2014/main" id="{43F881CA-E0A1-A8A5-B5A7-A847BF100881}"/>
              </a:ext>
            </a:extLst>
          </p:cNvPr>
          <p:cNvSpPr txBox="1"/>
          <p:nvPr/>
        </p:nvSpPr>
        <p:spPr>
          <a:xfrm>
            <a:off x="612648" y="4133881"/>
            <a:ext cx="5486400" cy="182880"/>
          </a:xfrm>
          <a:prstGeom prst="rect">
            <a:avLst/>
          </a:prstGeom>
          <a:noFill/>
        </p:spPr>
        <p:txBody>
          <a:bodyPr wrap="square" lIns="0" tIns="0" rIns="0" bIns="0" anchor="ctr">
            <a:spAutoFit/>
          </a:bodyPr>
          <a:lstStyle/>
          <a:p>
            <a:r>
              <a:rPr lang="en-US" sz="950" b="0" spc="300" noProof="1">
                <a:solidFill>
                  <a:srgbClr val="6FB0FF"/>
                </a:solidFill>
                <a:latin typeface="Nunito Sans ExtraBold"/>
              </a:rPr>
              <a:t>COMMUN A TOUTE LA GAMME</a:t>
            </a:r>
          </a:p>
        </p:txBody>
      </p:sp>
      <p:sp>
        <p:nvSpPr>
          <p:cNvPr id="106" name="Rounded Rectangle 10">
            <a:extLst>
              <a:ext uri="{FF2B5EF4-FFF2-40B4-BE49-F238E27FC236}">
                <a16:creationId xmlns:a16="http://schemas.microsoft.com/office/drawing/2014/main" id="{ABAA731D-C7FD-A575-0AB3-C228872E7FD5}"/>
              </a:ext>
            </a:extLst>
          </p:cNvPr>
          <p:cNvSpPr/>
          <p:nvPr/>
        </p:nvSpPr>
        <p:spPr>
          <a:xfrm>
            <a:off x="612647" y="4382755"/>
            <a:ext cx="2743200"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08" name="Picture 107" descr="devicedesktop_ltblue.png">
            <a:extLst>
              <a:ext uri="{FF2B5EF4-FFF2-40B4-BE49-F238E27FC236}">
                <a16:creationId xmlns:a16="http://schemas.microsoft.com/office/drawing/2014/main" id="{AFBB8795-A9D2-D0D8-B8CE-319F2A084523}"/>
              </a:ext>
            </a:extLst>
          </p:cNvPr>
          <p:cNvPicPr>
            <a:picLocks noChangeAspect="1"/>
          </p:cNvPicPr>
          <p:nvPr/>
        </p:nvPicPr>
        <p:blipFill>
          <a:blip r:embed="rId9"/>
          <a:stretch>
            <a:fillRect/>
          </a:stretch>
        </p:blipFill>
        <p:spPr>
          <a:xfrm>
            <a:off x="2840863" y="4603735"/>
            <a:ext cx="289559" cy="289559"/>
          </a:xfrm>
          <a:prstGeom prst="rect">
            <a:avLst/>
          </a:prstGeom>
          <a:effectLst>
            <a:outerShdw blurRad="50800" dist="38100" dir="2700000" algn="tl" rotWithShape="0">
              <a:prstClr val="black">
                <a:alpha val="40000"/>
              </a:prstClr>
            </a:outerShdw>
          </a:effectLst>
        </p:spPr>
      </p:pic>
      <p:sp>
        <p:nvSpPr>
          <p:cNvPr id="110" name="TextBox 109">
            <a:extLst>
              <a:ext uri="{FF2B5EF4-FFF2-40B4-BE49-F238E27FC236}">
                <a16:creationId xmlns:a16="http://schemas.microsoft.com/office/drawing/2014/main" id="{7F4B1B79-7EB8-DA33-589C-DC1A1978E734}"/>
              </a:ext>
            </a:extLst>
          </p:cNvPr>
          <p:cNvSpPr txBox="1"/>
          <p:nvPr/>
        </p:nvSpPr>
        <p:spPr>
          <a:xfrm>
            <a:off x="784035" y="4501627"/>
            <a:ext cx="2084831" cy="17373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Players externes</a:t>
            </a:r>
          </a:p>
        </p:txBody>
      </p:sp>
      <p:sp>
        <p:nvSpPr>
          <p:cNvPr id="112" name="TextBox 111">
            <a:extLst>
              <a:ext uri="{FF2B5EF4-FFF2-40B4-BE49-F238E27FC236}">
                <a16:creationId xmlns:a16="http://schemas.microsoft.com/office/drawing/2014/main" id="{7A8D1749-05CA-4CF7-F41B-AFF60EB7CC4F}"/>
              </a:ext>
            </a:extLst>
          </p:cNvPr>
          <p:cNvSpPr txBox="1"/>
          <p:nvPr/>
        </p:nvSpPr>
        <p:spPr>
          <a:xfrm>
            <a:off x="777240" y="4766803"/>
            <a:ext cx="2368296" cy="292608"/>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Compatibles avec tous vos écrans</a:t>
            </a:r>
            <a:br>
              <a:rPr lang="en-US" sz="1000" b="0" i="0" noProof="1">
                <a:solidFill>
                  <a:srgbClr val="A8BEDC"/>
                </a:solidFill>
                <a:latin typeface="Nunito Sans"/>
              </a:rPr>
            </a:br>
            <a:r>
              <a:rPr lang="en-US" sz="1000" b="0" i="0" noProof="1">
                <a:solidFill>
                  <a:srgbClr val="A8BEDC"/>
                </a:solidFill>
                <a:latin typeface="Nunito Sans"/>
              </a:rPr>
              <a:t>installés et à venir</a:t>
            </a:r>
          </a:p>
        </p:txBody>
      </p:sp>
      <p:sp>
        <p:nvSpPr>
          <p:cNvPr id="114" name="Rounded Rectangle 14">
            <a:extLst>
              <a:ext uri="{FF2B5EF4-FFF2-40B4-BE49-F238E27FC236}">
                <a16:creationId xmlns:a16="http://schemas.microsoft.com/office/drawing/2014/main" id="{353E9B9E-E0DF-D584-19A6-44AA755BED1E}"/>
              </a:ext>
            </a:extLst>
          </p:cNvPr>
          <p:cNvSpPr/>
          <p:nvPr/>
        </p:nvSpPr>
        <p:spPr>
          <a:xfrm>
            <a:off x="3419856" y="4382755"/>
            <a:ext cx="2724910"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16" name="Picture 115" descr="clock_ltblue.png">
            <a:extLst>
              <a:ext uri="{FF2B5EF4-FFF2-40B4-BE49-F238E27FC236}">
                <a16:creationId xmlns:a16="http://schemas.microsoft.com/office/drawing/2014/main" id="{CF23F9F6-B37A-D80B-A48F-FF2C6D1304FE}"/>
              </a:ext>
            </a:extLst>
          </p:cNvPr>
          <p:cNvPicPr>
            <a:picLocks noChangeAspect="1"/>
          </p:cNvPicPr>
          <p:nvPr/>
        </p:nvPicPr>
        <p:blipFill>
          <a:blip r:embed="rId10"/>
          <a:stretch>
            <a:fillRect/>
          </a:stretch>
        </p:blipFill>
        <p:spPr>
          <a:xfrm>
            <a:off x="5575177" y="4583922"/>
            <a:ext cx="329184" cy="329184"/>
          </a:xfrm>
          <a:prstGeom prst="rect">
            <a:avLst/>
          </a:prstGeom>
          <a:effectLst>
            <a:outerShdw blurRad="50800" dist="38100" dir="2700000" algn="tl" rotWithShape="0">
              <a:prstClr val="black">
                <a:alpha val="40000"/>
              </a:prstClr>
            </a:outerShdw>
          </a:effectLst>
        </p:spPr>
      </p:pic>
      <p:sp>
        <p:nvSpPr>
          <p:cNvPr id="118" name="TextBox 117">
            <a:extLst>
              <a:ext uri="{FF2B5EF4-FFF2-40B4-BE49-F238E27FC236}">
                <a16:creationId xmlns:a16="http://schemas.microsoft.com/office/drawing/2014/main" id="{AB83E031-96FD-A887-0CEB-A74D108182BE}"/>
              </a:ext>
            </a:extLst>
          </p:cNvPr>
          <p:cNvSpPr txBox="1"/>
          <p:nvPr/>
        </p:nvSpPr>
        <p:spPr>
          <a:xfrm>
            <a:off x="3602736" y="4501627"/>
            <a:ext cx="2084831" cy="17373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Allumage automatique</a:t>
            </a:r>
          </a:p>
        </p:txBody>
      </p:sp>
      <p:sp>
        <p:nvSpPr>
          <p:cNvPr id="120" name="TextBox 119">
            <a:extLst>
              <a:ext uri="{FF2B5EF4-FFF2-40B4-BE49-F238E27FC236}">
                <a16:creationId xmlns:a16="http://schemas.microsoft.com/office/drawing/2014/main" id="{B3E9ECBE-5B52-636E-5D43-F05B1DB2CD8B}"/>
              </a:ext>
            </a:extLst>
          </p:cNvPr>
          <p:cNvSpPr txBox="1"/>
          <p:nvPr/>
        </p:nvSpPr>
        <p:spPr>
          <a:xfrm>
            <a:off x="3572353" y="4754708"/>
            <a:ext cx="2005439" cy="321242"/>
          </a:xfrm>
          <a:prstGeom prst="rect">
            <a:avLst/>
          </a:prstGeom>
          <a:noFill/>
        </p:spPr>
        <p:txBody>
          <a:bodyPr wrap="square" lIns="0" tIns="0" rIns="0" bIns="0" anchor="t">
            <a:spAutoFit/>
          </a:bodyPr>
          <a:lstStyle/>
          <a:p>
            <a:pPr>
              <a:lnSpc>
                <a:spcPct val="105000"/>
              </a:lnSpc>
            </a:pPr>
            <a:r>
              <a:rPr lang="en-US" sz="1000" noProof="1">
                <a:solidFill>
                  <a:srgbClr val="A8BEDC"/>
                </a:solidFill>
                <a:latin typeface="Nunito Sans"/>
              </a:rPr>
              <a:t>Pilotage de l'allumage et l'extinction des écrans</a:t>
            </a:r>
            <a:endParaRPr lang="en-US" noProof="1"/>
          </a:p>
        </p:txBody>
      </p:sp>
      <p:sp>
        <p:nvSpPr>
          <p:cNvPr id="122" name="Rounded Rectangle 18">
            <a:extLst>
              <a:ext uri="{FF2B5EF4-FFF2-40B4-BE49-F238E27FC236}">
                <a16:creationId xmlns:a16="http://schemas.microsoft.com/office/drawing/2014/main" id="{BE781869-4262-2AC2-F38E-4DC8F705805F}"/>
              </a:ext>
            </a:extLst>
          </p:cNvPr>
          <p:cNvSpPr/>
          <p:nvPr/>
        </p:nvSpPr>
        <p:spPr>
          <a:xfrm>
            <a:off x="6227063" y="4382755"/>
            <a:ext cx="2724913"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24" name="Picture 123" descr="photo_ltblue.png">
            <a:extLst>
              <a:ext uri="{FF2B5EF4-FFF2-40B4-BE49-F238E27FC236}">
                <a16:creationId xmlns:a16="http://schemas.microsoft.com/office/drawing/2014/main" id="{9C5788B1-95C8-59A8-635F-D106658A9FB0}"/>
              </a:ext>
            </a:extLst>
          </p:cNvPr>
          <p:cNvPicPr>
            <a:picLocks noChangeAspect="1"/>
          </p:cNvPicPr>
          <p:nvPr/>
        </p:nvPicPr>
        <p:blipFill>
          <a:blip r:embed="rId11"/>
          <a:stretch>
            <a:fillRect/>
          </a:stretch>
        </p:blipFill>
        <p:spPr>
          <a:xfrm>
            <a:off x="8421622" y="4602210"/>
            <a:ext cx="292609" cy="292609"/>
          </a:xfrm>
          <a:prstGeom prst="rect">
            <a:avLst/>
          </a:prstGeom>
          <a:effectLst>
            <a:outerShdw blurRad="50800" dist="38100" dir="2700000" algn="tl" rotWithShape="0">
              <a:prstClr val="black">
                <a:alpha val="40000"/>
              </a:prstClr>
            </a:outerShdw>
          </a:effectLst>
        </p:spPr>
      </p:pic>
      <p:sp>
        <p:nvSpPr>
          <p:cNvPr id="126" name="TextBox 125">
            <a:extLst>
              <a:ext uri="{FF2B5EF4-FFF2-40B4-BE49-F238E27FC236}">
                <a16:creationId xmlns:a16="http://schemas.microsoft.com/office/drawing/2014/main" id="{8B9BC036-E26C-C3F5-062D-45F82797C605}"/>
              </a:ext>
            </a:extLst>
          </p:cNvPr>
          <p:cNvSpPr txBox="1"/>
          <p:nvPr/>
        </p:nvSpPr>
        <p:spPr>
          <a:xfrm>
            <a:off x="6382511" y="4501627"/>
            <a:ext cx="2084831" cy="17373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HD, Full HD, 4K</a:t>
            </a:r>
            <a:r>
              <a:rPr lang="en-US" sz="1100" noProof="1">
                <a:solidFill>
                  <a:srgbClr val="FFFFFF"/>
                </a:solidFill>
                <a:latin typeface="Nunito Sans ExtraBold"/>
              </a:rPr>
              <a:t> et 8K</a:t>
            </a:r>
            <a:endParaRPr lang="en-US" sz="1100" b="0" i="0" noProof="1">
              <a:solidFill>
                <a:srgbClr val="FFFFFF"/>
              </a:solidFill>
              <a:latin typeface="Nunito Sans ExtraBold"/>
            </a:endParaRPr>
          </a:p>
        </p:txBody>
      </p:sp>
      <p:sp>
        <p:nvSpPr>
          <p:cNvPr id="128" name="TextBox 127">
            <a:extLst>
              <a:ext uri="{FF2B5EF4-FFF2-40B4-BE49-F238E27FC236}">
                <a16:creationId xmlns:a16="http://schemas.microsoft.com/office/drawing/2014/main" id="{B67F9B19-3953-7D6B-A915-C33ADE6C85E0}"/>
              </a:ext>
            </a:extLst>
          </p:cNvPr>
          <p:cNvSpPr txBox="1"/>
          <p:nvPr/>
        </p:nvSpPr>
        <p:spPr>
          <a:xfrm>
            <a:off x="6382511" y="4766803"/>
            <a:ext cx="2368296" cy="159659"/>
          </a:xfrm>
          <a:prstGeom prst="rect">
            <a:avLst/>
          </a:prstGeom>
          <a:noFill/>
        </p:spPr>
        <p:txBody>
          <a:bodyPr wrap="square" lIns="0" tIns="0" rIns="0" bIns="0" anchor="t">
            <a:spAutoFit/>
          </a:bodyPr>
          <a:lstStyle/>
          <a:p>
            <a:pPr>
              <a:lnSpc>
                <a:spcPct val="105000"/>
              </a:lnSpc>
            </a:pPr>
            <a:r>
              <a:rPr lang="en-US" sz="1000" noProof="1">
                <a:solidFill>
                  <a:srgbClr val="A8BEDC"/>
                </a:solidFill>
                <a:latin typeface="Nunito Sans"/>
              </a:rPr>
              <a:t>Résolutions</a:t>
            </a:r>
            <a:r>
              <a:rPr lang="en-US" sz="1000" b="0" i="0" noProof="1">
                <a:solidFill>
                  <a:srgbClr val="A8BEDC"/>
                </a:solidFill>
                <a:latin typeface="Nunito Sans"/>
              </a:rPr>
              <a:t> </a:t>
            </a:r>
            <a:r>
              <a:rPr lang="en-US" sz="1000" noProof="1">
                <a:solidFill>
                  <a:srgbClr val="A8BEDC"/>
                </a:solidFill>
                <a:latin typeface="Nunito Sans"/>
              </a:rPr>
              <a:t>standard et custom</a:t>
            </a:r>
            <a:endParaRPr lang="en-US" sz="1000" b="0" i="0" noProof="1">
              <a:latin typeface="Nunito Sans"/>
            </a:endParaRPr>
          </a:p>
        </p:txBody>
      </p:sp>
      <p:sp>
        <p:nvSpPr>
          <p:cNvPr id="130" name="Rounded Rectangle 22">
            <a:extLst>
              <a:ext uri="{FF2B5EF4-FFF2-40B4-BE49-F238E27FC236}">
                <a16:creationId xmlns:a16="http://schemas.microsoft.com/office/drawing/2014/main" id="{7EBB6B5F-A982-0DC8-F53A-1C23C6B69EC5}"/>
              </a:ext>
            </a:extLst>
          </p:cNvPr>
          <p:cNvSpPr/>
          <p:nvPr/>
        </p:nvSpPr>
        <p:spPr>
          <a:xfrm>
            <a:off x="9034272" y="4382755"/>
            <a:ext cx="2670048"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32" name="Picture 131" descr="database_ltblue.png">
            <a:extLst>
              <a:ext uri="{FF2B5EF4-FFF2-40B4-BE49-F238E27FC236}">
                <a16:creationId xmlns:a16="http://schemas.microsoft.com/office/drawing/2014/main" id="{D35EFE66-B161-9BDB-1FEF-BC5B4914EB96}"/>
              </a:ext>
            </a:extLst>
          </p:cNvPr>
          <p:cNvPicPr>
            <a:picLocks noChangeAspect="1"/>
          </p:cNvPicPr>
          <p:nvPr/>
        </p:nvPicPr>
        <p:blipFill>
          <a:blip r:embed="rId12"/>
          <a:stretch>
            <a:fillRect/>
          </a:stretch>
        </p:blipFill>
        <p:spPr>
          <a:xfrm>
            <a:off x="11256309" y="4593067"/>
            <a:ext cx="310896" cy="310896"/>
          </a:xfrm>
          <a:prstGeom prst="rect">
            <a:avLst/>
          </a:prstGeom>
          <a:effectLst>
            <a:outerShdw blurRad="50800" dist="38100" dir="2700000" algn="tl" rotWithShape="0">
              <a:prstClr val="black">
                <a:alpha val="40000"/>
              </a:prstClr>
            </a:outerShdw>
          </a:effectLst>
        </p:spPr>
      </p:pic>
      <p:sp>
        <p:nvSpPr>
          <p:cNvPr id="134" name="TextBox 133">
            <a:extLst>
              <a:ext uri="{FF2B5EF4-FFF2-40B4-BE49-F238E27FC236}">
                <a16:creationId xmlns:a16="http://schemas.microsoft.com/office/drawing/2014/main" id="{3DE43065-AE82-73FB-4409-D052A93C1DD4}"/>
              </a:ext>
            </a:extLst>
          </p:cNvPr>
          <p:cNvSpPr txBox="1"/>
          <p:nvPr/>
        </p:nvSpPr>
        <p:spPr>
          <a:xfrm>
            <a:off x="9198864" y="4501627"/>
            <a:ext cx="2084831" cy="17373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Stockage intégré</a:t>
            </a:r>
          </a:p>
        </p:txBody>
      </p:sp>
      <p:sp>
        <p:nvSpPr>
          <p:cNvPr id="136" name="TextBox 135">
            <a:extLst>
              <a:ext uri="{FF2B5EF4-FFF2-40B4-BE49-F238E27FC236}">
                <a16:creationId xmlns:a16="http://schemas.microsoft.com/office/drawing/2014/main" id="{621A1120-BEAA-FD0C-5A77-1A2BE05422E2}"/>
              </a:ext>
            </a:extLst>
          </p:cNvPr>
          <p:cNvSpPr txBox="1"/>
          <p:nvPr/>
        </p:nvSpPr>
        <p:spPr>
          <a:xfrm>
            <a:off x="9185576" y="4754708"/>
            <a:ext cx="2005439" cy="307777"/>
          </a:xfrm>
          <a:prstGeom prst="rect">
            <a:avLst/>
          </a:prstGeom>
          <a:noFill/>
        </p:spPr>
        <p:txBody>
          <a:bodyPr wrap="square" lIns="0" tIns="0" rIns="0" bIns="0" anchor="t">
            <a:spAutoFit/>
          </a:bodyPr>
          <a:lstStyle/>
          <a:p>
            <a:pPr>
              <a:lnSpc>
                <a:spcPct val="100000"/>
              </a:lnSpc>
            </a:pPr>
            <a:r>
              <a:rPr lang="en-US" sz="1000" noProof="1">
                <a:solidFill>
                  <a:srgbClr val="A8BEDC"/>
                </a:solidFill>
              </a:rPr>
              <a:t>En cas de coupure internet, le player continue à jouer le contenu.</a:t>
            </a:r>
          </a:p>
        </p:txBody>
      </p:sp>
      <p:sp>
        <p:nvSpPr>
          <p:cNvPr id="138" name="Rounded Rectangle 26">
            <a:extLst>
              <a:ext uri="{FF2B5EF4-FFF2-40B4-BE49-F238E27FC236}">
                <a16:creationId xmlns:a16="http://schemas.microsoft.com/office/drawing/2014/main" id="{3A0D43BB-ACA3-3F2C-3197-2FF238F3E965}"/>
              </a:ext>
            </a:extLst>
          </p:cNvPr>
          <p:cNvSpPr/>
          <p:nvPr/>
        </p:nvSpPr>
        <p:spPr>
          <a:xfrm>
            <a:off x="612647" y="5187427"/>
            <a:ext cx="2724910"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40" name="Picture 139" descr="brandspeedtest_ltblue.png">
            <a:extLst>
              <a:ext uri="{FF2B5EF4-FFF2-40B4-BE49-F238E27FC236}">
                <a16:creationId xmlns:a16="http://schemas.microsoft.com/office/drawing/2014/main" id="{B796ED73-723D-D349-CD97-829A69E8D9FA}"/>
              </a:ext>
            </a:extLst>
          </p:cNvPr>
          <p:cNvPicPr>
            <a:picLocks noChangeAspect="1"/>
          </p:cNvPicPr>
          <p:nvPr/>
        </p:nvPicPr>
        <p:blipFill>
          <a:blip r:embed="rId13"/>
          <a:stretch>
            <a:fillRect/>
          </a:stretch>
        </p:blipFill>
        <p:spPr>
          <a:xfrm>
            <a:off x="2805861" y="5391693"/>
            <a:ext cx="322986" cy="322986"/>
          </a:xfrm>
          <a:prstGeom prst="rect">
            <a:avLst/>
          </a:prstGeom>
          <a:effectLst>
            <a:outerShdw blurRad="50800" dist="38100" dir="2700000" algn="tl" rotWithShape="0">
              <a:prstClr val="black">
                <a:alpha val="40000"/>
              </a:prstClr>
            </a:outerShdw>
          </a:effectLst>
        </p:spPr>
      </p:pic>
      <p:sp>
        <p:nvSpPr>
          <p:cNvPr id="142" name="TextBox 141">
            <a:extLst>
              <a:ext uri="{FF2B5EF4-FFF2-40B4-BE49-F238E27FC236}">
                <a16:creationId xmlns:a16="http://schemas.microsoft.com/office/drawing/2014/main" id="{AB0E73FE-9857-4A55-FE59-EF2536A1213B}"/>
              </a:ext>
            </a:extLst>
          </p:cNvPr>
          <p:cNvSpPr txBox="1"/>
          <p:nvPr/>
        </p:nvSpPr>
        <p:spPr>
          <a:xfrm>
            <a:off x="784035" y="5306299"/>
            <a:ext cx="2084831" cy="173736"/>
          </a:xfrm>
          <a:prstGeom prst="rect">
            <a:avLst/>
          </a:prstGeom>
          <a:noFill/>
        </p:spPr>
        <p:txBody>
          <a:bodyPr wrap="square" lIns="0" tIns="0" rIns="0" bIns="0" anchor="ctr">
            <a:spAutoFit/>
          </a:bodyPr>
          <a:lstStyle/>
          <a:p>
            <a:r>
              <a:rPr lang="en-US" sz="1100" b="0" i="0" noProof="1">
                <a:solidFill>
                  <a:srgbClr val="FFFFFF"/>
                </a:solidFill>
                <a:latin typeface="Nunito Sans ExtraBold"/>
              </a:rPr>
              <a:t>0,4 % de </a:t>
            </a:r>
            <a:r>
              <a:rPr lang="en-US" sz="1100" noProof="1">
                <a:solidFill>
                  <a:srgbClr val="FFFFFF"/>
                </a:solidFill>
                <a:latin typeface="Nunito Sans ExtraBold"/>
              </a:rPr>
              <a:t>taux de panne</a:t>
            </a:r>
            <a:endParaRPr lang="en-US" sz="1100" b="0" i="0" noProof="1">
              <a:solidFill>
                <a:srgbClr val="FFFFFF"/>
              </a:solidFill>
              <a:latin typeface="Nunito Sans ExtraBold"/>
            </a:endParaRPr>
          </a:p>
        </p:txBody>
      </p:sp>
      <p:sp>
        <p:nvSpPr>
          <p:cNvPr id="144" name="TextBox 143">
            <a:extLst>
              <a:ext uri="{FF2B5EF4-FFF2-40B4-BE49-F238E27FC236}">
                <a16:creationId xmlns:a16="http://schemas.microsoft.com/office/drawing/2014/main" id="{7D576A6E-F408-6A2D-85EB-F2797B2642F7}"/>
              </a:ext>
            </a:extLst>
          </p:cNvPr>
          <p:cNvSpPr txBox="1"/>
          <p:nvPr/>
        </p:nvSpPr>
        <p:spPr>
          <a:xfrm>
            <a:off x="768096" y="5571475"/>
            <a:ext cx="2368296" cy="159659"/>
          </a:xfrm>
          <a:prstGeom prst="rect">
            <a:avLst/>
          </a:prstGeom>
          <a:noFill/>
        </p:spPr>
        <p:txBody>
          <a:bodyPr wrap="square" lIns="0" tIns="0" rIns="0" bIns="0" anchor="t">
            <a:spAutoFit/>
          </a:bodyPr>
          <a:lstStyle/>
          <a:p>
            <a:pPr>
              <a:lnSpc>
                <a:spcPct val="105000"/>
              </a:lnSpc>
            </a:pPr>
            <a:r>
              <a:rPr lang="en-US" sz="1000" b="0" i="0" noProof="1">
                <a:solidFill>
                  <a:srgbClr val="A8BEDC"/>
                </a:solidFill>
                <a:latin typeface="Nunito Sans"/>
              </a:rPr>
              <a:t>Taux constaté sur </a:t>
            </a:r>
            <a:r>
              <a:rPr lang="en-US" sz="1000" noProof="1">
                <a:solidFill>
                  <a:srgbClr val="A8BEDC"/>
                </a:solidFill>
                <a:latin typeface="Nunito Sans"/>
              </a:rPr>
              <a:t>10 ans</a:t>
            </a:r>
            <a:r>
              <a:rPr lang="en-US" sz="1000" b="0" i="0" noProof="1">
                <a:solidFill>
                  <a:srgbClr val="A8BEDC"/>
                </a:solidFill>
                <a:latin typeface="Nunito Sans"/>
              </a:rPr>
              <a:t> </a:t>
            </a:r>
            <a:endParaRPr lang="en-US" sz="1000" b="0" i="0" noProof="1">
              <a:latin typeface="Nunito Sans"/>
            </a:endParaRPr>
          </a:p>
        </p:txBody>
      </p:sp>
      <p:sp>
        <p:nvSpPr>
          <p:cNvPr id="146" name="Rounded Rectangle 30">
            <a:extLst>
              <a:ext uri="{FF2B5EF4-FFF2-40B4-BE49-F238E27FC236}">
                <a16:creationId xmlns:a16="http://schemas.microsoft.com/office/drawing/2014/main" id="{32AB460D-8D0D-AD15-AA2E-BF70A7E148C2}"/>
              </a:ext>
            </a:extLst>
          </p:cNvPr>
          <p:cNvSpPr/>
          <p:nvPr/>
        </p:nvSpPr>
        <p:spPr>
          <a:xfrm>
            <a:off x="3419855" y="5187427"/>
            <a:ext cx="2724910"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48" name="Picture 147" descr="shieldlock_ltblue.png">
            <a:extLst>
              <a:ext uri="{FF2B5EF4-FFF2-40B4-BE49-F238E27FC236}">
                <a16:creationId xmlns:a16="http://schemas.microsoft.com/office/drawing/2014/main" id="{2F64F877-B3BE-39F8-6192-7B2949DDA705}"/>
              </a:ext>
            </a:extLst>
          </p:cNvPr>
          <p:cNvPicPr>
            <a:picLocks noChangeAspect="1"/>
          </p:cNvPicPr>
          <p:nvPr/>
        </p:nvPicPr>
        <p:blipFill>
          <a:blip r:embed="rId14"/>
          <a:stretch>
            <a:fillRect/>
          </a:stretch>
        </p:blipFill>
        <p:spPr>
          <a:xfrm>
            <a:off x="5583471" y="5387424"/>
            <a:ext cx="331526" cy="331526"/>
          </a:xfrm>
          <a:prstGeom prst="rect">
            <a:avLst/>
          </a:prstGeom>
          <a:effectLst>
            <a:outerShdw blurRad="50800" dist="38100" dir="2700000" algn="tl" rotWithShape="0">
              <a:prstClr val="black">
                <a:alpha val="40000"/>
              </a:prstClr>
            </a:outerShdw>
          </a:effectLst>
        </p:spPr>
      </p:pic>
      <p:sp>
        <p:nvSpPr>
          <p:cNvPr id="150" name="TextBox 149">
            <a:extLst>
              <a:ext uri="{FF2B5EF4-FFF2-40B4-BE49-F238E27FC236}">
                <a16:creationId xmlns:a16="http://schemas.microsoft.com/office/drawing/2014/main" id="{1312B3AD-2582-31B7-F976-8EDE95831CC4}"/>
              </a:ext>
            </a:extLst>
          </p:cNvPr>
          <p:cNvSpPr txBox="1"/>
          <p:nvPr/>
        </p:nvSpPr>
        <p:spPr>
          <a:xfrm>
            <a:off x="3584448" y="5306299"/>
            <a:ext cx="2084831" cy="17373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Garantie 3 ans</a:t>
            </a:r>
          </a:p>
        </p:txBody>
      </p:sp>
      <p:sp>
        <p:nvSpPr>
          <p:cNvPr id="152" name="TextBox 151">
            <a:extLst>
              <a:ext uri="{FF2B5EF4-FFF2-40B4-BE49-F238E27FC236}">
                <a16:creationId xmlns:a16="http://schemas.microsoft.com/office/drawing/2014/main" id="{8F1A9C70-434D-FDE9-8E0A-8063286B2C6C}"/>
              </a:ext>
            </a:extLst>
          </p:cNvPr>
          <p:cNvSpPr txBox="1"/>
          <p:nvPr/>
        </p:nvSpPr>
        <p:spPr>
          <a:xfrm>
            <a:off x="3575304" y="5571475"/>
            <a:ext cx="2368296" cy="292608"/>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Extensible à 5 ans </a:t>
            </a:r>
            <a:br>
              <a:rPr lang="en-US" sz="1000" b="0" i="0" noProof="1">
                <a:solidFill>
                  <a:srgbClr val="A8BEDC"/>
                </a:solidFill>
                <a:latin typeface="Nunito Sans"/>
              </a:rPr>
            </a:br>
            <a:r>
              <a:rPr lang="en-US" sz="1000" b="0" i="0" noProof="1">
                <a:solidFill>
                  <a:srgbClr val="A8BEDC"/>
                </a:solidFill>
                <a:latin typeface="Nunito Sans"/>
              </a:rPr>
              <a:t>en option</a:t>
            </a:r>
          </a:p>
        </p:txBody>
      </p:sp>
      <p:sp>
        <p:nvSpPr>
          <p:cNvPr id="154" name="Rounded Rectangle 34">
            <a:extLst>
              <a:ext uri="{FF2B5EF4-FFF2-40B4-BE49-F238E27FC236}">
                <a16:creationId xmlns:a16="http://schemas.microsoft.com/office/drawing/2014/main" id="{F8413AB8-FCDA-D65F-45A5-A6CC5FB577AA}"/>
              </a:ext>
            </a:extLst>
          </p:cNvPr>
          <p:cNvSpPr/>
          <p:nvPr/>
        </p:nvSpPr>
        <p:spPr>
          <a:xfrm>
            <a:off x="6227063" y="5187427"/>
            <a:ext cx="2724913"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56" name="Picture 155" descr="repeat_ltblue.png">
            <a:extLst>
              <a:ext uri="{FF2B5EF4-FFF2-40B4-BE49-F238E27FC236}">
                <a16:creationId xmlns:a16="http://schemas.microsoft.com/office/drawing/2014/main" id="{7E2EC35B-DBC3-48DF-DF4B-0D4815325183}"/>
              </a:ext>
            </a:extLst>
          </p:cNvPr>
          <p:cNvPicPr>
            <a:picLocks noChangeAspect="1"/>
          </p:cNvPicPr>
          <p:nvPr/>
        </p:nvPicPr>
        <p:blipFill>
          <a:blip r:embed="rId15"/>
          <a:stretch>
            <a:fillRect/>
          </a:stretch>
        </p:blipFill>
        <p:spPr>
          <a:xfrm>
            <a:off x="8423785" y="5394438"/>
            <a:ext cx="317497" cy="317497"/>
          </a:xfrm>
          <a:prstGeom prst="rect">
            <a:avLst/>
          </a:prstGeom>
          <a:effectLst>
            <a:outerShdw blurRad="50800" dist="38100" dir="2700000" algn="tl" rotWithShape="0">
              <a:prstClr val="black">
                <a:alpha val="40000"/>
              </a:prstClr>
            </a:outerShdw>
          </a:effectLst>
        </p:spPr>
      </p:pic>
      <p:sp>
        <p:nvSpPr>
          <p:cNvPr id="158" name="TextBox 157">
            <a:extLst>
              <a:ext uri="{FF2B5EF4-FFF2-40B4-BE49-F238E27FC236}">
                <a16:creationId xmlns:a16="http://schemas.microsoft.com/office/drawing/2014/main" id="{AFD9B3EB-19DD-CA2C-8129-22D1E8B1DCD6}"/>
              </a:ext>
            </a:extLst>
          </p:cNvPr>
          <p:cNvSpPr txBox="1"/>
          <p:nvPr/>
        </p:nvSpPr>
        <p:spPr>
          <a:xfrm>
            <a:off x="6382510" y="5306299"/>
            <a:ext cx="2084831" cy="173736"/>
          </a:xfrm>
          <a:prstGeom prst="rect">
            <a:avLst/>
          </a:prstGeom>
          <a:noFill/>
        </p:spPr>
        <p:txBody>
          <a:bodyPr wrap="square" lIns="0" tIns="0" rIns="0" bIns="0" anchor="ctr">
            <a:spAutoFit/>
          </a:bodyPr>
          <a:lstStyle/>
          <a:p>
            <a:r>
              <a:rPr lang="en-US" sz="1100" noProof="1">
                <a:solidFill>
                  <a:srgbClr val="FFFFFF"/>
                </a:solidFill>
                <a:latin typeface="Nunito Sans ExtraBold"/>
              </a:rPr>
              <a:t>Une génération tous les 10</a:t>
            </a:r>
            <a:r>
              <a:rPr lang="en-US" sz="1100" b="0" i="0" noProof="1">
                <a:solidFill>
                  <a:srgbClr val="FFFFFF"/>
                </a:solidFill>
                <a:latin typeface="Nunito Sans ExtraBold"/>
              </a:rPr>
              <a:t> ans</a:t>
            </a:r>
          </a:p>
        </p:txBody>
      </p:sp>
      <p:sp>
        <p:nvSpPr>
          <p:cNvPr id="160" name="TextBox 159">
            <a:extLst>
              <a:ext uri="{FF2B5EF4-FFF2-40B4-BE49-F238E27FC236}">
                <a16:creationId xmlns:a16="http://schemas.microsoft.com/office/drawing/2014/main" id="{15571FA4-3C83-65A9-E5D1-E72285556BDA}"/>
              </a:ext>
            </a:extLst>
          </p:cNvPr>
          <p:cNvSpPr txBox="1"/>
          <p:nvPr/>
        </p:nvSpPr>
        <p:spPr>
          <a:xfrm>
            <a:off x="6382511" y="5571475"/>
            <a:ext cx="2368296" cy="159659"/>
          </a:xfrm>
          <a:prstGeom prst="rect">
            <a:avLst/>
          </a:prstGeom>
          <a:noFill/>
        </p:spPr>
        <p:txBody>
          <a:bodyPr wrap="square" lIns="0" tIns="0" rIns="0" bIns="0" anchor="t">
            <a:spAutoFit/>
          </a:bodyPr>
          <a:lstStyle/>
          <a:p>
            <a:pPr>
              <a:lnSpc>
                <a:spcPct val="105000"/>
              </a:lnSpc>
            </a:pPr>
            <a:r>
              <a:rPr lang="en-US" sz="1000" noProof="1">
                <a:solidFill>
                  <a:srgbClr val="A8BEDC"/>
                </a:solidFill>
                <a:latin typeface="Nunito Sans"/>
              </a:rPr>
              <a:t>Cycle de vie typique du produit</a:t>
            </a:r>
            <a:endParaRPr lang="en-US" noProof="1"/>
          </a:p>
        </p:txBody>
      </p:sp>
      <p:sp>
        <p:nvSpPr>
          <p:cNvPr id="162" name="Rounded Rectangle 38">
            <a:extLst>
              <a:ext uri="{FF2B5EF4-FFF2-40B4-BE49-F238E27FC236}">
                <a16:creationId xmlns:a16="http://schemas.microsoft.com/office/drawing/2014/main" id="{7FBB2DD7-790B-3B29-1029-FE7B6E03BBF5}"/>
              </a:ext>
            </a:extLst>
          </p:cNvPr>
          <p:cNvSpPr/>
          <p:nvPr/>
        </p:nvSpPr>
        <p:spPr>
          <a:xfrm>
            <a:off x="9034272" y="5187427"/>
            <a:ext cx="2670048" cy="7315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66" name="TextBox 165">
            <a:extLst>
              <a:ext uri="{FF2B5EF4-FFF2-40B4-BE49-F238E27FC236}">
                <a16:creationId xmlns:a16="http://schemas.microsoft.com/office/drawing/2014/main" id="{5967E609-91C7-4955-B847-03D2AD799847}"/>
              </a:ext>
            </a:extLst>
          </p:cNvPr>
          <p:cNvSpPr txBox="1"/>
          <p:nvPr/>
        </p:nvSpPr>
        <p:spPr>
          <a:xfrm>
            <a:off x="9187582" y="5306299"/>
            <a:ext cx="2084831" cy="173736"/>
          </a:xfrm>
          <a:prstGeom prst="rect">
            <a:avLst/>
          </a:prstGeom>
          <a:noFill/>
        </p:spPr>
        <p:txBody>
          <a:bodyPr wrap="square" lIns="0" tIns="0" rIns="0" bIns="0" anchor="ctr">
            <a:spAutoFit/>
          </a:bodyPr>
          <a:lstStyle/>
          <a:p>
            <a:r>
              <a:rPr lang="en-US" sz="1100" noProof="1">
                <a:solidFill>
                  <a:srgbClr val="FFFFFF"/>
                </a:solidFill>
                <a:latin typeface="Nunito Sans ExtraBold"/>
              </a:rPr>
              <a:t>Cyber sécure</a:t>
            </a:r>
            <a:endParaRPr lang="en-US" noProof="1"/>
          </a:p>
        </p:txBody>
      </p:sp>
      <p:sp>
        <p:nvSpPr>
          <p:cNvPr id="168" name="TextBox 167">
            <a:extLst>
              <a:ext uri="{FF2B5EF4-FFF2-40B4-BE49-F238E27FC236}">
                <a16:creationId xmlns:a16="http://schemas.microsoft.com/office/drawing/2014/main" id="{CEBBC39C-8EC9-D9BE-FB81-0A09DB11F479}"/>
              </a:ext>
            </a:extLst>
          </p:cNvPr>
          <p:cNvSpPr txBox="1"/>
          <p:nvPr/>
        </p:nvSpPr>
        <p:spPr>
          <a:xfrm>
            <a:off x="9189720" y="5571475"/>
            <a:ext cx="2368296" cy="321242"/>
          </a:xfrm>
          <a:prstGeom prst="rect">
            <a:avLst/>
          </a:prstGeom>
          <a:noFill/>
        </p:spPr>
        <p:txBody>
          <a:bodyPr wrap="square" lIns="0" tIns="0" rIns="0" bIns="0" anchor="t">
            <a:spAutoFit/>
          </a:bodyPr>
          <a:lstStyle/>
          <a:p>
            <a:pPr>
              <a:lnSpc>
                <a:spcPct val="105000"/>
              </a:lnSpc>
            </a:pPr>
            <a:r>
              <a:rPr lang="en-US" sz="1000" noProof="1">
                <a:solidFill>
                  <a:srgbClr val="A8BEDC"/>
                </a:solidFill>
              </a:rPr>
              <a:t>Update de sécurité tout au long </a:t>
            </a:r>
            <a:endParaRPr lang="en-US" noProof="1"/>
          </a:p>
          <a:p>
            <a:pPr>
              <a:lnSpc>
                <a:spcPct val="105000"/>
              </a:lnSpc>
            </a:pPr>
            <a:r>
              <a:rPr lang="en-US" sz="1000" noProof="1">
                <a:solidFill>
                  <a:srgbClr val="A8BEDC"/>
                </a:solidFill>
              </a:rPr>
              <a:t>du cycle produit</a:t>
            </a:r>
            <a:endParaRPr lang="en-US" noProof="1"/>
          </a:p>
        </p:txBody>
      </p:sp>
      <p:pic>
        <p:nvPicPr>
          <p:cNvPr id="8" name="Picture 7" descr="shieldlock_ltblue.png">
            <a:extLst>
              <a:ext uri="{FF2B5EF4-FFF2-40B4-BE49-F238E27FC236}">
                <a16:creationId xmlns:a16="http://schemas.microsoft.com/office/drawing/2014/main" id="{F2CF3C5C-C806-1060-6BA3-30307A2A0395}"/>
              </a:ext>
            </a:extLst>
          </p:cNvPr>
          <p:cNvPicPr>
            <a:picLocks noChangeAspect="1"/>
          </p:cNvPicPr>
          <p:nvPr/>
        </p:nvPicPr>
        <p:blipFill>
          <a:blip r:embed="rId14"/>
          <a:stretch>
            <a:fillRect/>
          </a:stretch>
        </p:blipFill>
        <p:spPr>
          <a:xfrm>
            <a:off x="11231946" y="5375328"/>
            <a:ext cx="331526" cy="3315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27299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20186" y="0"/>
            <a:ext cx="12191969" cy="6858000"/>
          </a:xfrm>
          <a:prstGeom prst="rect">
            <a:avLst/>
          </a:prstGeom>
        </p:spPr>
      </p:pic>
      <p:sp>
        <p:nvSpPr>
          <p:cNvPr id="3" name="TextBox 2"/>
          <p:cNvSpPr txBox="1"/>
          <p:nvPr/>
        </p:nvSpPr>
        <p:spPr>
          <a:xfrm>
            <a:off x="612648" y="457200"/>
            <a:ext cx="8860536" cy="502920"/>
          </a:xfrm>
          <a:prstGeom prst="rect">
            <a:avLst/>
          </a:prstGeom>
          <a:noFill/>
        </p:spPr>
        <p:txBody>
          <a:bodyPr wrap="square" lIns="0" tIns="0" rIns="0" bIns="0" anchor="ctr">
            <a:spAutoFit/>
          </a:bodyPr>
          <a:lstStyle/>
          <a:p>
            <a:pPr algn="l"/>
            <a:r>
              <a:rPr lang="en-US" sz="2800" b="0" i="0" noProof="1">
                <a:solidFill>
                  <a:srgbClr val="FFFFFF"/>
                </a:solidFill>
                <a:latin typeface="Nunito Sans Black"/>
              </a:rPr>
              <a:t>La puissance des widgets</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941832"/>
            <a:ext cx="7808975" cy="384048"/>
          </a:xfrm>
          <a:prstGeom prst="rect">
            <a:avLst/>
          </a:prstGeom>
          <a:noFill/>
        </p:spPr>
        <p:txBody>
          <a:bodyPr wrap="square" lIns="0" tIns="0" rIns="0" bIns="0" anchor="ctr">
            <a:spAutoFit/>
          </a:bodyPr>
          <a:lstStyle/>
          <a:p>
            <a:pPr algn="l"/>
            <a:r>
              <a:rPr lang="en-US" sz="1200" b="0" i="0" noProof="1">
                <a:solidFill>
                  <a:srgbClr val="C9D7E6"/>
                </a:solidFill>
                <a:latin typeface="Nunito Sans"/>
              </a:rPr>
              <a:t>Chaque zone de l’écran est un widget qui va chercher sa propre donnée.</a:t>
            </a:r>
          </a:p>
        </p:txBody>
      </p:sp>
      <p:pic>
        <p:nvPicPr>
          <p:cNvPr id="6" name="Picture 5" descr="image.png"/>
          <p:cNvPicPr>
            <a:picLocks noChangeAspect="1"/>
          </p:cNvPicPr>
          <p:nvPr/>
        </p:nvPicPr>
        <p:blipFill>
          <a:blip r:embed="rId4"/>
          <a:stretch>
            <a:fillRect/>
          </a:stretch>
        </p:blipFill>
        <p:spPr>
          <a:xfrm>
            <a:off x="10671048" y="0"/>
            <a:ext cx="1517904" cy="603504"/>
          </a:xfrm>
          <a:prstGeom prst="rect">
            <a:avLst/>
          </a:prstGeom>
        </p:spPr>
      </p:pic>
      <p:sp>
        <p:nvSpPr>
          <p:cNvPr id="23" name="Rounded Rectangle 22"/>
          <p:cNvSpPr/>
          <p:nvPr/>
        </p:nvSpPr>
        <p:spPr>
          <a:xfrm>
            <a:off x="7497224" y="1038532"/>
            <a:ext cx="3950208" cy="65836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4" name="Oval 23"/>
          <p:cNvSpPr/>
          <p:nvPr/>
        </p:nvSpPr>
        <p:spPr>
          <a:xfrm>
            <a:off x="7634384" y="1230556"/>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5" name="TextBox 24"/>
          <p:cNvSpPr txBox="1"/>
          <p:nvPr/>
        </p:nvSpPr>
        <p:spPr>
          <a:xfrm>
            <a:off x="7634384" y="1230556"/>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1</a:t>
            </a:r>
          </a:p>
        </p:txBody>
      </p:sp>
      <p:sp>
        <p:nvSpPr>
          <p:cNvPr id="26" name="TextBox 25"/>
          <p:cNvSpPr txBox="1"/>
          <p:nvPr/>
        </p:nvSpPr>
        <p:spPr>
          <a:xfrm>
            <a:off x="8018432" y="1155060"/>
            <a:ext cx="3291840" cy="169277"/>
          </a:xfrm>
          <a:prstGeom prst="rect">
            <a:avLst/>
          </a:prstGeom>
          <a:noFill/>
        </p:spPr>
        <p:txBody>
          <a:bodyPr wrap="square" lIns="0" tIns="0" rIns="0" bIns="0" anchor="ctr">
            <a:spAutoFit/>
          </a:bodyPr>
          <a:lstStyle/>
          <a:p>
            <a:r>
              <a:rPr lang="en-US" sz="1100" noProof="1">
                <a:solidFill>
                  <a:srgbClr val="FFFFFF"/>
                </a:solidFill>
                <a:latin typeface="Nunito Sans ExtraBold"/>
              </a:rPr>
              <a:t>SMART BUILDING : KPI</a:t>
            </a:r>
          </a:p>
        </p:txBody>
      </p:sp>
      <p:sp>
        <p:nvSpPr>
          <p:cNvPr id="27" name="TextBox 26"/>
          <p:cNvSpPr txBox="1"/>
          <p:nvPr/>
        </p:nvSpPr>
        <p:spPr>
          <a:xfrm>
            <a:off x="8018432" y="1418788"/>
            <a:ext cx="3291840" cy="153888"/>
          </a:xfrm>
          <a:prstGeom prst="rect">
            <a:avLst/>
          </a:prstGeom>
          <a:noFill/>
        </p:spPr>
        <p:txBody>
          <a:bodyPr wrap="square" lIns="0" tIns="0" rIns="0" bIns="0" anchor="ctr">
            <a:spAutoFit/>
          </a:bodyPr>
          <a:lstStyle/>
          <a:p>
            <a:r>
              <a:rPr lang="en-US" sz="1000" noProof="1">
                <a:solidFill>
                  <a:srgbClr val="A8BEDC"/>
                </a:solidFill>
                <a:latin typeface="Nunito Sans"/>
              </a:rPr>
              <a:t>Données en temps réel de votre bâtiment</a:t>
            </a:r>
            <a:endParaRPr lang="en-US" noProof="1"/>
          </a:p>
        </p:txBody>
      </p:sp>
      <p:sp>
        <p:nvSpPr>
          <p:cNvPr id="28" name="Rounded Rectangle 27"/>
          <p:cNvSpPr/>
          <p:nvPr/>
        </p:nvSpPr>
        <p:spPr>
          <a:xfrm>
            <a:off x="7497224" y="1770052"/>
            <a:ext cx="3950208" cy="65836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9" name="Oval 28"/>
          <p:cNvSpPr/>
          <p:nvPr/>
        </p:nvSpPr>
        <p:spPr>
          <a:xfrm>
            <a:off x="7634384" y="1962076"/>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0" name="TextBox 29"/>
          <p:cNvSpPr txBox="1"/>
          <p:nvPr/>
        </p:nvSpPr>
        <p:spPr>
          <a:xfrm>
            <a:off x="7634384" y="1962076"/>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2</a:t>
            </a:r>
          </a:p>
        </p:txBody>
      </p:sp>
      <p:sp>
        <p:nvSpPr>
          <p:cNvPr id="31" name="TextBox 30"/>
          <p:cNvSpPr txBox="1"/>
          <p:nvPr/>
        </p:nvSpPr>
        <p:spPr>
          <a:xfrm>
            <a:off x="8018432" y="1861492"/>
            <a:ext cx="3291840"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METEO</a:t>
            </a:r>
          </a:p>
        </p:txBody>
      </p:sp>
      <p:sp>
        <p:nvSpPr>
          <p:cNvPr id="32" name="TextBox 31"/>
          <p:cNvSpPr txBox="1"/>
          <p:nvPr/>
        </p:nvSpPr>
        <p:spPr>
          <a:xfrm>
            <a:off x="8018432" y="2150308"/>
            <a:ext cx="3291840" cy="153888"/>
          </a:xfrm>
          <a:prstGeom prst="rect">
            <a:avLst/>
          </a:prstGeom>
          <a:noFill/>
        </p:spPr>
        <p:txBody>
          <a:bodyPr wrap="square" lIns="0" tIns="0" rIns="0" bIns="0" anchor="ctr">
            <a:spAutoFit/>
          </a:bodyPr>
          <a:lstStyle/>
          <a:p>
            <a:pPr algn="l"/>
            <a:r>
              <a:rPr lang="en-US" sz="1000" b="0" i="0" noProof="1">
                <a:solidFill>
                  <a:srgbClr val="A8BEDC"/>
                </a:solidFill>
                <a:latin typeface="Nunito Sans"/>
              </a:rPr>
              <a:t>Widget connecté à un service météo public</a:t>
            </a:r>
          </a:p>
        </p:txBody>
      </p:sp>
      <p:sp>
        <p:nvSpPr>
          <p:cNvPr id="33" name="Rounded Rectangle 32"/>
          <p:cNvSpPr/>
          <p:nvPr/>
        </p:nvSpPr>
        <p:spPr>
          <a:xfrm>
            <a:off x="7497224" y="2501572"/>
            <a:ext cx="3950208" cy="65836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4" name="Oval 33"/>
          <p:cNvSpPr/>
          <p:nvPr/>
        </p:nvSpPr>
        <p:spPr>
          <a:xfrm>
            <a:off x="7634384" y="2693596"/>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5" name="TextBox 34"/>
          <p:cNvSpPr txBox="1"/>
          <p:nvPr/>
        </p:nvSpPr>
        <p:spPr>
          <a:xfrm>
            <a:off x="7634384" y="2693596"/>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3</a:t>
            </a:r>
          </a:p>
        </p:txBody>
      </p:sp>
      <p:sp>
        <p:nvSpPr>
          <p:cNvPr id="36" name="TextBox 35"/>
          <p:cNvSpPr txBox="1"/>
          <p:nvPr/>
        </p:nvSpPr>
        <p:spPr>
          <a:xfrm>
            <a:off x="8018432" y="2593012"/>
            <a:ext cx="3291840"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DATE ET HEURE</a:t>
            </a:r>
          </a:p>
        </p:txBody>
      </p:sp>
      <p:sp>
        <p:nvSpPr>
          <p:cNvPr id="37" name="TextBox 36"/>
          <p:cNvSpPr txBox="1"/>
          <p:nvPr/>
        </p:nvSpPr>
        <p:spPr>
          <a:xfrm>
            <a:off x="8018432" y="2881827"/>
            <a:ext cx="3291840" cy="153888"/>
          </a:xfrm>
          <a:prstGeom prst="rect">
            <a:avLst/>
          </a:prstGeom>
          <a:noFill/>
        </p:spPr>
        <p:txBody>
          <a:bodyPr wrap="square" lIns="0" tIns="0" rIns="0" bIns="0" anchor="ctr">
            <a:spAutoFit/>
          </a:bodyPr>
          <a:lstStyle/>
          <a:p>
            <a:pPr algn="l"/>
            <a:r>
              <a:rPr lang="en-US" sz="1000" b="0" i="0" noProof="1">
                <a:solidFill>
                  <a:srgbClr val="A8BEDC"/>
                </a:solidFill>
                <a:latin typeface="Nunito Sans"/>
              </a:rPr>
              <a:t>Horloge du player, synchro en NTP</a:t>
            </a:r>
          </a:p>
        </p:txBody>
      </p:sp>
      <p:sp>
        <p:nvSpPr>
          <p:cNvPr id="38" name="Rounded Rectangle 37"/>
          <p:cNvSpPr/>
          <p:nvPr/>
        </p:nvSpPr>
        <p:spPr>
          <a:xfrm>
            <a:off x="7497224" y="3233092"/>
            <a:ext cx="3950208" cy="65836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9" name="Oval 38"/>
          <p:cNvSpPr/>
          <p:nvPr/>
        </p:nvSpPr>
        <p:spPr>
          <a:xfrm>
            <a:off x="7634384" y="3425116"/>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40" name="TextBox 39"/>
          <p:cNvSpPr txBox="1"/>
          <p:nvPr/>
        </p:nvSpPr>
        <p:spPr>
          <a:xfrm>
            <a:off x="7634384" y="3425116"/>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4</a:t>
            </a:r>
          </a:p>
        </p:txBody>
      </p:sp>
      <p:sp>
        <p:nvSpPr>
          <p:cNvPr id="41" name="TextBox 40"/>
          <p:cNvSpPr txBox="1"/>
          <p:nvPr/>
        </p:nvSpPr>
        <p:spPr>
          <a:xfrm>
            <a:off x="8018432" y="3324532"/>
            <a:ext cx="3291840"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PROCHAINS DEPARTS</a:t>
            </a:r>
          </a:p>
        </p:txBody>
      </p:sp>
      <p:sp>
        <p:nvSpPr>
          <p:cNvPr id="42" name="TextBox 41"/>
          <p:cNvSpPr txBox="1"/>
          <p:nvPr/>
        </p:nvSpPr>
        <p:spPr>
          <a:xfrm>
            <a:off x="8018432" y="3613348"/>
            <a:ext cx="3291840" cy="153888"/>
          </a:xfrm>
          <a:prstGeom prst="rect">
            <a:avLst/>
          </a:prstGeom>
          <a:noFill/>
        </p:spPr>
        <p:txBody>
          <a:bodyPr wrap="square" lIns="0" tIns="0" rIns="0" bIns="0" anchor="ctr">
            <a:spAutoFit/>
          </a:bodyPr>
          <a:lstStyle/>
          <a:p>
            <a:r>
              <a:rPr lang="en-US" sz="1000" noProof="1">
                <a:solidFill>
                  <a:srgbClr val="A8BEDC"/>
                </a:solidFill>
                <a:latin typeface="Nunito Sans"/>
              </a:rPr>
              <a:t>Filtrer et afficher des données de type XML ou </a:t>
            </a:r>
            <a:r>
              <a:rPr lang="en-US" sz="1000" b="0" i="0" noProof="1">
                <a:solidFill>
                  <a:srgbClr val="A8BEDC"/>
                </a:solidFill>
                <a:latin typeface="Nunito Sans"/>
              </a:rPr>
              <a:t> JSON </a:t>
            </a:r>
          </a:p>
        </p:txBody>
      </p:sp>
      <p:sp>
        <p:nvSpPr>
          <p:cNvPr id="43" name="Rounded Rectangle 42"/>
          <p:cNvSpPr/>
          <p:nvPr/>
        </p:nvSpPr>
        <p:spPr>
          <a:xfrm>
            <a:off x="7497224" y="3964612"/>
            <a:ext cx="3950208" cy="65836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44" name="Oval 43"/>
          <p:cNvSpPr/>
          <p:nvPr/>
        </p:nvSpPr>
        <p:spPr>
          <a:xfrm>
            <a:off x="7634384" y="4156636"/>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45" name="TextBox 44"/>
          <p:cNvSpPr txBox="1"/>
          <p:nvPr/>
        </p:nvSpPr>
        <p:spPr>
          <a:xfrm>
            <a:off x="7634384" y="4156636"/>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5</a:t>
            </a:r>
          </a:p>
        </p:txBody>
      </p:sp>
      <p:sp>
        <p:nvSpPr>
          <p:cNvPr id="46" name="TextBox 45"/>
          <p:cNvSpPr txBox="1"/>
          <p:nvPr/>
        </p:nvSpPr>
        <p:spPr>
          <a:xfrm>
            <a:off x="8018432" y="4056052"/>
            <a:ext cx="3291840"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ACTUALITES INTERNES</a:t>
            </a:r>
          </a:p>
        </p:txBody>
      </p:sp>
      <p:sp>
        <p:nvSpPr>
          <p:cNvPr id="47" name="TextBox 46"/>
          <p:cNvSpPr txBox="1"/>
          <p:nvPr/>
        </p:nvSpPr>
        <p:spPr>
          <a:xfrm>
            <a:off x="8018432" y="4344868"/>
            <a:ext cx="3291840" cy="153888"/>
          </a:xfrm>
          <a:prstGeom prst="rect">
            <a:avLst/>
          </a:prstGeom>
          <a:noFill/>
        </p:spPr>
        <p:txBody>
          <a:bodyPr wrap="square" lIns="0" tIns="0" rIns="0" bIns="0" anchor="ctr">
            <a:spAutoFit/>
          </a:bodyPr>
          <a:lstStyle/>
          <a:p>
            <a:r>
              <a:rPr lang="en-US" sz="1000" b="0" i="0" noProof="1">
                <a:solidFill>
                  <a:srgbClr val="A8BEDC"/>
                </a:solidFill>
                <a:latin typeface="Nunito Sans"/>
              </a:rPr>
              <a:t>SharePoint News</a:t>
            </a:r>
            <a:r>
              <a:rPr lang="en-US" sz="1000" noProof="1">
                <a:solidFill>
                  <a:srgbClr val="A8BEDC"/>
                </a:solidFill>
                <a:latin typeface="Nunito Sans"/>
              </a:rPr>
              <a:t>, Power</a:t>
            </a:r>
            <a:r>
              <a:rPr lang="en-US" sz="1000" b="0" i="0" noProof="1">
                <a:solidFill>
                  <a:srgbClr val="A8BEDC"/>
                </a:solidFill>
                <a:latin typeface="Nunito Sans"/>
              </a:rPr>
              <a:t> </a:t>
            </a:r>
            <a:r>
              <a:rPr lang="en-US" sz="1000" noProof="1">
                <a:solidFill>
                  <a:srgbClr val="A8BEDC"/>
                </a:solidFill>
                <a:latin typeface="Nunito Sans"/>
              </a:rPr>
              <a:t>BI, etc.</a:t>
            </a:r>
            <a:endParaRPr lang="en-US" sz="1000" b="0" i="0" noProof="1">
              <a:solidFill>
                <a:srgbClr val="A8BEDC"/>
              </a:solidFill>
              <a:latin typeface="Nunito Sans"/>
            </a:endParaRPr>
          </a:p>
        </p:txBody>
      </p:sp>
      <p:sp>
        <p:nvSpPr>
          <p:cNvPr id="48" name="Rounded Rectangle 47"/>
          <p:cNvSpPr/>
          <p:nvPr/>
        </p:nvSpPr>
        <p:spPr>
          <a:xfrm>
            <a:off x="7497224" y="4696132"/>
            <a:ext cx="3950208" cy="65836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49" name="Oval 48"/>
          <p:cNvSpPr/>
          <p:nvPr/>
        </p:nvSpPr>
        <p:spPr>
          <a:xfrm>
            <a:off x="7634384" y="4888156"/>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0" name="TextBox 49"/>
          <p:cNvSpPr txBox="1"/>
          <p:nvPr/>
        </p:nvSpPr>
        <p:spPr>
          <a:xfrm>
            <a:off x="7634384" y="4888156"/>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6</a:t>
            </a:r>
          </a:p>
        </p:txBody>
      </p:sp>
      <p:sp>
        <p:nvSpPr>
          <p:cNvPr id="51" name="TextBox 50"/>
          <p:cNvSpPr txBox="1"/>
          <p:nvPr/>
        </p:nvSpPr>
        <p:spPr>
          <a:xfrm>
            <a:off x="8018432" y="4812661"/>
            <a:ext cx="3291840" cy="169277"/>
          </a:xfrm>
          <a:prstGeom prst="rect">
            <a:avLst/>
          </a:prstGeom>
          <a:noFill/>
        </p:spPr>
        <p:txBody>
          <a:bodyPr wrap="square" lIns="0" tIns="0" rIns="0" bIns="0" anchor="ctr">
            <a:spAutoFit/>
          </a:bodyPr>
          <a:lstStyle/>
          <a:p>
            <a:r>
              <a:rPr lang="en-US" sz="1100" noProof="1">
                <a:solidFill>
                  <a:srgbClr val="FFFFFF"/>
                </a:solidFill>
                <a:latin typeface="Nunito Sans ExtraBold"/>
              </a:rPr>
              <a:t>ACTUALITES EXTERNES</a:t>
            </a:r>
            <a:endParaRPr lang="en-US" sz="1100" b="0" i="0" noProof="1">
              <a:solidFill>
                <a:srgbClr val="000000"/>
              </a:solidFill>
              <a:latin typeface="Nunito Sans ExtraBold"/>
            </a:endParaRPr>
          </a:p>
        </p:txBody>
      </p:sp>
      <p:sp>
        <p:nvSpPr>
          <p:cNvPr id="52" name="TextBox 51"/>
          <p:cNvSpPr txBox="1"/>
          <p:nvPr/>
        </p:nvSpPr>
        <p:spPr>
          <a:xfrm>
            <a:off x="8018432" y="5076388"/>
            <a:ext cx="3291840" cy="153888"/>
          </a:xfrm>
          <a:prstGeom prst="rect">
            <a:avLst/>
          </a:prstGeom>
          <a:noFill/>
        </p:spPr>
        <p:txBody>
          <a:bodyPr wrap="square" lIns="0" tIns="0" rIns="0" bIns="0" anchor="ctr">
            <a:spAutoFit/>
          </a:bodyPr>
          <a:lstStyle/>
          <a:p>
            <a:r>
              <a:rPr lang="en-US" sz="1000" noProof="1">
                <a:solidFill>
                  <a:srgbClr val="A8BEDC"/>
                </a:solidFill>
                <a:latin typeface="Nunito Sans"/>
              </a:rPr>
              <a:t>Flux RSS, news locales, trafic routier.</a:t>
            </a:r>
            <a:endParaRPr lang="en-US" noProof="1"/>
          </a:p>
        </p:txBody>
      </p:sp>
      <p:sp>
        <p:nvSpPr>
          <p:cNvPr id="54" name="Rounded Rectangle 41">
            <a:extLst>
              <a:ext uri="{FF2B5EF4-FFF2-40B4-BE49-F238E27FC236}">
                <a16:creationId xmlns:a16="http://schemas.microsoft.com/office/drawing/2014/main" id="{E1C6BCDB-9E46-F2BB-7415-2DC6034874E0}"/>
              </a:ext>
            </a:extLst>
          </p:cNvPr>
          <p:cNvSpPr/>
          <p:nvPr/>
        </p:nvSpPr>
        <p:spPr>
          <a:xfrm>
            <a:off x="881728" y="5698391"/>
            <a:ext cx="10565704" cy="778520"/>
          </a:xfrm>
          <a:prstGeom prst="roundRect">
            <a:avLst>
              <a:gd name="adj" fmla="val 20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9" name="TextBox 8">
            <a:extLst>
              <a:ext uri="{FF2B5EF4-FFF2-40B4-BE49-F238E27FC236}">
                <a16:creationId xmlns:a16="http://schemas.microsoft.com/office/drawing/2014/main" id="{F6E35FC2-5C8E-16C9-830D-B4B48D87DF09}"/>
              </a:ext>
            </a:extLst>
          </p:cNvPr>
          <p:cNvSpPr txBox="1"/>
          <p:nvPr/>
        </p:nvSpPr>
        <p:spPr>
          <a:xfrm>
            <a:off x="893823" y="6007897"/>
            <a:ext cx="10553609" cy="153888"/>
          </a:xfrm>
          <a:prstGeom prst="rect">
            <a:avLst/>
          </a:prstGeom>
          <a:noFill/>
        </p:spPr>
        <p:txBody>
          <a:bodyPr wrap="square" lIns="0" tIns="0" rIns="0" bIns="0" anchor="ctr">
            <a:spAutoFit/>
          </a:bodyPr>
          <a:lstStyle/>
          <a:p>
            <a:pPr algn="ctr"/>
            <a:r>
              <a:rPr lang="en-US" sz="1000" spc="250" noProof="1">
                <a:solidFill>
                  <a:srgbClr val="6FB0FF"/>
                </a:solidFill>
                <a:latin typeface="Nunito Sans ExtraBold"/>
              </a:rPr>
              <a:t> 250+ WIDGETS SPINETIX PRETS A L’EMPLOI </a:t>
            </a:r>
          </a:p>
        </p:txBody>
      </p:sp>
      <p:grpSp>
        <p:nvGrpSpPr>
          <p:cNvPr id="53" name="Group 52">
            <a:extLst>
              <a:ext uri="{FF2B5EF4-FFF2-40B4-BE49-F238E27FC236}">
                <a16:creationId xmlns:a16="http://schemas.microsoft.com/office/drawing/2014/main" id="{60F67B1C-4924-985C-EA00-85CF7D6570BF}"/>
              </a:ext>
            </a:extLst>
          </p:cNvPr>
          <p:cNvGrpSpPr/>
          <p:nvPr/>
        </p:nvGrpSpPr>
        <p:grpSpPr>
          <a:xfrm>
            <a:off x="881728" y="1756803"/>
            <a:ext cx="5924479" cy="3483535"/>
            <a:chOff x="881728" y="1756803"/>
            <a:chExt cx="5924479" cy="3483535"/>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rcRect/>
            <a:stretch/>
          </p:blipFill>
          <p:spPr>
            <a:xfrm>
              <a:off x="881728" y="1756803"/>
              <a:ext cx="5924479" cy="3483535"/>
            </a:xfrm>
            <a:prstGeom prst="rect">
              <a:avLst/>
            </a:prstGeom>
          </p:spPr>
        </p:pic>
        <p:grpSp>
          <p:nvGrpSpPr>
            <p:cNvPr id="67" name="Group 66">
              <a:extLst>
                <a:ext uri="{FF2B5EF4-FFF2-40B4-BE49-F238E27FC236}">
                  <a16:creationId xmlns:a16="http://schemas.microsoft.com/office/drawing/2014/main" id="{97956EE5-5B95-3FF5-9318-F4E4F3B3D07C}"/>
                </a:ext>
              </a:extLst>
            </p:cNvPr>
            <p:cNvGrpSpPr/>
            <p:nvPr/>
          </p:nvGrpSpPr>
          <p:grpSpPr>
            <a:xfrm>
              <a:off x="971363" y="1868311"/>
              <a:ext cx="5711544" cy="3215027"/>
              <a:chOff x="971363" y="1850205"/>
              <a:chExt cx="5711544" cy="3215027"/>
            </a:xfrm>
          </p:grpSpPr>
          <p:pic>
            <p:nvPicPr>
              <p:cNvPr id="8" name="Picture 7" descr="Digital signage screen, Canton of Lucerne: KPIs, departures, a bike scene with a news ticker, a job offer"/>
              <p:cNvPicPr>
                <a:picLocks noChangeAspect="1"/>
              </p:cNvPicPr>
              <p:nvPr/>
            </p:nvPicPr>
            <p:blipFill>
              <a:blip r:embed="rId6">
                <a:extLst>
                  <a:ext uri="{28A0092B-C50C-407E-A947-70E740481C1C}">
                    <a14:useLocalDpi xmlns:a14="http://schemas.microsoft.com/office/drawing/2010/main" val="0"/>
                  </a:ext>
                </a:extLst>
              </a:blip>
              <a:srcRect/>
              <a:stretch/>
            </p:blipFill>
            <p:spPr>
              <a:xfrm>
                <a:off x="971363" y="1850205"/>
                <a:ext cx="5711544" cy="3215027"/>
              </a:xfrm>
              <a:prstGeom prst="rect">
                <a:avLst/>
              </a:prstGeom>
            </p:spPr>
          </p:pic>
          <p:grpSp>
            <p:nvGrpSpPr>
              <p:cNvPr id="66" name="Group 65">
                <a:extLst>
                  <a:ext uri="{FF2B5EF4-FFF2-40B4-BE49-F238E27FC236}">
                    <a16:creationId xmlns:a16="http://schemas.microsoft.com/office/drawing/2014/main" id="{40CAD2B5-0ED4-8C9F-6A9E-F33B9B1638D6}"/>
                  </a:ext>
                </a:extLst>
              </p:cNvPr>
              <p:cNvGrpSpPr/>
              <p:nvPr/>
            </p:nvGrpSpPr>
            <p:grpSpPr>
              <a:xfrm>
                <a:off x="1010212" y="2441120"/>
                <a:ext cx="1771023" cy="1378099"/>
                <a:chOff x="1010212" y="2441120"/>
                <a:chExt cx="1771023" cy="1378099"/>
              </a:xfrm>
            </p:grpSpPr>
            <p:sp>
              <p:nvSpPr>
                <p:cNvPr id="62" name="Rectangle 61">
                  <a:extLst>
                    <a:ext uri="{FF2B5EF4-FFF2-40B4-BE49-F238E27FC236}">
                      <a16:creationId xmlns:a16="http://schemas.microsoft.com/office/drawing/2014/main" id="{88EB0D51-91DA-05C4-1916-098C0CFE279E}"/>
                    </a:ext>
                  </a:extLst>
                </p:cNvPr>
                <p:cNvSpPr/>
                <p:nvPr/>
              </p:nvSpPr>
              <p:spPr>
                <a:xfrm>
                  <a:off x="1022912" y="2441120"/>
                  <a:ext cx="1756540" cy="13780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10" name="Picture 9">
                  <a:extLst>
                    <a:ext uri="{FF2B5EF4-FFF2-40B4-BE49-F238E27FC236}">
                      <a16:creationId xmlns:a16="http://schemas.microsoft.com/office/drawing/2014/main" id="{9A7CF7F1-1715-22C9-5AC3-4E3871CC5B02}"/>
                    </a:ext>
                  </a:extLst>
                </p:cNvPr>
                <p:cNvPicPr>
                  <a:picLocks noChangeAspect="1"/>
                </p:cNvPicPr>
                <p:nvPr/>
              </p:nvPicPr>
              <p:blipFill>
                <a:blip r:embed="rId7"/>
                <a:stretch>
                  <a:fillRect/>
                </a:stretch>
              </p:blipFill>
              <p:spPr>
                <a:xfrm>
                  <a:off x="1039157" y="2465511"/>
                  <a:ext cx="849922" cy="783263"/>
                </a:xfrm>
                <a:prstGeom prst="rect">
                  <a:avLst/>
                </a:prstGeom>
              </p:spPr>
            </p:pic>
            <p:pic>
              <p:nvPicPr>
                <p:cNvPr id="55" name="Picture 54">
                  <a:extLst>
                    <a:ext uri="{FF2B5EF4-FFF2-40B4-BE49-F238E27FC236}">
                      <a16:creationId xmlns:a16="http://schemas.microsoft.com/office/drawing/2014/main" id="{0F893479-9FB4-9F6A-95BE-C564B0D93F3C}"/>
                    </a:ext>
                  </a:extLst>
                </p:cNvPr>
                <p:cNvPicPr>
                  <a:picLocks noChangeAspect="1"/>
                </p:cNvPicPr>
                <p:nvPr/>
              </p:nvPicPr>
              <p:blipFill>
                <a:blip r:embed="rId8"/>
                <a:srcRect l="-2363" t="-2126" r="2363" b="66519"/>
                <a:stretch>
                  <a:fillRect/>
                </a:stretch>
              </p:blipFill>
              <p:spPr>
                <a:xfrm>
                  <a:off x="1010212" y="3264498"/>
                  <a:ext cx="1771023" cy="509088"/>
                </a:xfrm>
                <a:prstGeom prst="rect">
                  <a:avLst/>
                </a:prstGeom>
              </p:spPr>
            </p:pic>
            <p:pic>
              <p:nvPicPr>
                <p:cNvPr id="64" name="Picture 63">
                  <a:extLst>
                    <a:ext uri="{FF2B5EF4-FFF2-40B4-BE49-F238E27FC236}">
                      <a16:creationId xmlns:a16="http://schemas.microsoft.com/office/drawing/2014/main" id="{7C51D548-B4DD-966B-9D68-2A5A53F861C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924021" y="2465812"/>
                  <a:ext cx="850743" cy="783418"/>
                </a:xfrm>
                <a:prstGeom prst="rect">
                  <a:avLst/>
                </a:prstGeom>
              </p:spPr>
            </p:pic>
          </p:grpSp>
        </p:grpSp>
        <p:grpSp>
          <p:nvGrpSpPr>
            <p:cNvPr id="56" name="Group 55">
              <a:extLst>
                <a:ext uri="{FF2B5EF4-FFF2-40B4-BE49-F238E27FC236}">
                  <a16:creationId xmlns:a16="http://schemas.microsoft.com/office/drawing/2014/main" id="{98ACC39D-1342-971A-F2C0-0C3097D2B5A0}"/>
                </a:ext>
              </a:extLst>
            </p:cNvPr>
            <p:cNvGrpSpPr/>
            <p:nvPr/>
          </p:nvGrpSpPr>
          <p:grpSpPr>
            <a:xfrm>
              <a:off x="2720616" y="1926184"/>
              <a:ext cx="243532" cy="247760"/>
              <a:chOff x="3301790" y="2047231"/>
              <a:chExt cx="274320" cy="279082"/>
            </a:xfrm>
          </p:grpSpPr>
          <p:sp>
            <p:nvSpPr>
              <p:cNvPr id="13" name="Oval 12"/>
              <p:cNvSpPr/>
              <p:nvPr/>
            </p:nvSpPr>
            <p:spPr>
              <a:xfrm>
                <a:off x="3301790" y="2047231"/>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4" name="TextBox 13"/>
              <p:cNvSpPr txBox="1"/>
              <p:nvPr/>
            </p:nvSpPr>
            <p:spPr>
              <a:xfrm>
                <a:off x="3301790" y="2051994"/>
                <a:ext cx="274320" cy="274319"/>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2</a:t>
                </a:r>
              </a:p>
            </p:txBody>
          </p:sp>
        </p:grpSp>
        <p:grpSp>
          <p:nvGrpSpPr>
            <p:cNvPr id="58" name="Group 57">
              <a:extLst>
                <a:ext uri="{FF2B5EF4-FFF2-40B4-BE49-F238E27FC236}">
                  <a16:creationId xmlns:a16="http://schemas.microsoft.com/office/drawing/2014/main" id="{1D49BA57-EC50-D6BD-F6B6-BDD8C4C32049}"/>
                </a:ext>
              </a:extLst>
            </p:cNvPr>
            <p:cNvGrpSpPr/>
            <p:nvPr/>
          </p:nvGrpSpPr>
          <p:grpSpPr>
            <a:xfrm>
              <a:off x="5384413" y="1923813"/>
              <a:ext cx="246263" cy="258788"/>
              <a:chOff x="6878429" y="2047231"/>
              <a:chExt cx="277396" cy="291505"/>
            </a:xfrm>
          </p:grpSpPr>
          <p:sp>
            <p:nvSpPr>
              <p:cNvPr id="15" name="Oval 14"/>
              <p:cNvSpPr/>
              <p:nvPr/>
            </p:nvSpPr>
            <p:spPr>
              <a:xfrm>
                <a:off x="6878429" y="2047231"/>
                <a:ext cx="274320" cy="274321"/>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6" name="TextBox 15"/>
              <p:cNvSpPr txBox="1"/>
              <p:nvPr/>
            </p:nvSpPr>
            <p:spPr>
              <a:xfrm>
                <a:off x="6881505" y="2064416"/>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3</a:t>
                </a:r>
              </a:p>
            </p:txBody>
          </p:sp>
        </p:grpSp>
        <p:grpSp>
          <p:nvGrpSpPr>
            <p:cNvPr id="60" name="Group 59">
              <a:extLst>
                <a:ext uri="{FF2B5EF4-FFF2-40B4-BE49-F238E27FC236}">
                  <a16:creationId xmlns:a16="http://schemas.microsoft.com/office/drawing/2014/main" id="{C8D57B19-3AEB-461C-7A33-82F8C63A8420}"/>
                </a:ext>
              </a:extLst>
            </p:cNvPr>
            <p:cNvGrpSpPr/>
            <p:nvPr/>
          </p:nvGrpSpPr>
          <p:grpSpPr>
            <a:xfrm>
              <a:off x="2463962" y="4550300"/>
              <a:ext cx="252863" cy="243532"/>
              <a:chOff x="842409" y="5024895"/>
              <a:chExt cx="284831" cy="274320"/>
            </a:xfrm>
          </p:grpSpPr>
          <p:sp>
            <p:nvSpPr>
              <p:cNvPr id="19" name="Oval 18"/>
              <p:cNvSpPr/>
              <p:nvPr/>
            </p:nvSpPr>
            <p:spPr>
              <a:xfrm>
                <a:off x="852920" y="5024895"/>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0" name="TextBox 19"/>
              <p:cNvSpPr txBox="1"/>
              <p:nvPr/>
            </p:nvSpPr>
            <p:spPr>
              <a:xfrm>
                <a:off x="842409" y="5077226"/>
                <a:ext cx="274320" cy="190678"/>
              </a:xfrm>
              <a:prstGeom prst="rect">
                <a:avLst/>
              </a:prstGeom>
              <a:noFill/>
            </p:spPr>
            <p:txBody>
              <a:bodyPr wrap="square" lIns="0" tIns="0" rIns="0" bIns="0" anchor="ctr">
                <a:spAutoFit/>
              </a:bodyPr>
              <a:lstStyle/>
              <a:p>
                <a:pPr algn="ctr"/>
                <a:r>
                  <a:rPr lang="en-US" sz="1100" noProof="1">
                    <a:solidFill>
                      <a:srgbClr val="FFFFFF"/>
                    </a:solidFill>
                    <a:latin typeface="Nunito Sans ExtraBold"/>
                  </a:rPr>
                  <a:t>6</a:t>
                </a:r>
                <a:endParaRPr lang="en-US" sz="1100" b="0" i="0" noProof="1">
                  <a:solidFill>
                    <a:srgbClr val="FFFFFF"/>
                  </a:solidFill>
                  <a:latin typeface="Nunito Sans ExtraBold"/>
                </a:endParaRPr>
              </a:p>
            </p:txBody>
          </p:sp>
        </p:grpSp>
        <p:grpSp>
          <p:nvGrpSpPr>
            <p:cNvPr id="61" name="Group 60">
              <a:extLst>
                <a:ext uri="{FF2B5EF4-FFF2-40B4-BE49-F238E27FC236}">
                  <a16:creationId xmlns:a16="http://schemas.microsoft.com/office/drawing/2014/main" id="{358B1006-CF60-E487-B8A2-1322EA7569BD}"/>
                </a:ext>
              </a:extLst>
            </p:cNvPr>
            <p:cNvGrpSpPr/>
            <p:nvPr/>
          </p:nvGrpSpPr>
          <p:grpSpPr>
            <a:xfrm>
              <a:off x="5378775" y="2676134"/>
              <a:ext cx="249170" cy="243533"/>
              <a:chOff x="6710969" y="2924440"/>
              <a:chExt cx="280670" cy="274320"/>
            </a:xfrm>
          </p:grpSpPr>
          <p:sp>
            <p:nvSpPr>
              <p:cNvPr id="21" name="Oval 20"/>
              <p:cNvSpPr/>
              <p:nvPr/>
            </p:nvSpPr>
            <p:spPr>
              <a:xfrm>
                <a:off x="6717319" y="2924440"/>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2" name="TextBox 21"/>
              <p:cNvSpPr txBox="1"/>
              <p:nvPr/>
            </p:nvSpPr>
            <p:spPr>
              <a:xfrm>
                <a:off x="6710969" y="2972935"/>
                <a:ext cx="274320" cy="190677"/>
              </a:xfrm>
              <a:prstGeom prst="rect">
                <a:avLst/>
              </a:prstGeom>
              <a:noFill/>
            </p:spPr>
            <p:txBody>
              <a:bodyPr wrap="square" lIns="0" tIns="0" rIns="0" bIns="0" anchor="ctr">
                <a:spAutoFit/>
              </a:bodyPr>
              <a:lstStyle/>
              <a:p>
                <a:pPr algn="ctr"/>
                <a:r>
                  <a:rPr lang="en-US" sz="1100" noProof="1">
                    <a:solidFill>
                      <a:srgbClr val="FFFFFF"/>
                    </a:solidFill>
                    <a:latin typeface="Nunito Sans ExtraBold"/>
                  </a:rPr>
                  <a:t>5</a:t>
                </a:r>
                <a:endParaRPr lang="en-US" sz="1100" b="0" i="0" noProof="1">
                  <a:solidFill>
                    <a:srgbClr val="FFFFFF"/>
                  </a:solidFill>
                  <a:latin typeface="Nunito Sans ExtraBold"/>
                </a:endParaRPr>
              </a:p>
            </p:txBody>
          </p:sp>
        </p:grpSp>
        <p:grpSp>
          <p:nvGrpSpPr>
            <p:cNvPr id="57" name="Group 56">
              <a:extLst>
                <a:ext uri="{FF2B5EF4-FFF2-40B4-BE49-F238E27FC236}">
                  <a16:creationId xmlns:a16="http://schemas.microsoft.com/office/drawing/2014/main" id="{1E4C84B0-7E1C-D894-4E2A-D558701247A4}"/>
                </a:ext>
              </a:extLst>
            </p:cNvPr>
            <p:cNvGrpSpPr/>
            <p:nvPr/>
          </p:nvGrpSpPr>
          <p:grpSpPr>
            <a:xfrm>
              <a:off x="1786657" y="2606392"/>
              <a:ext cx="243532" cy="250750"/>
              <a:chOff x="852920" y="1982857"/>
              <a:chExt cx="274320" cy="282450"/>
            </a:xfrm>
          </p:grpSpPr>
          <p:sp>
            <p:nvSpPr>
              <p:cNvPr id="11" name="Oval 10"/>
              <p:cNvSpPr/>
              <p:nvPr/>
            </p:nvSpPr>
            <p:spPr>
              <a:xfrm>
                <a:off x="852920" y="1982857"/>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2" name="TextBox 11"/>
              <p:cNvSpPr txBox="1"/>
              <p:nvPr/>
            </p:nvSpPr>
            <p:spPr>
              <a:xfrm>
                <a:off x="852920" y="1990987"/>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1</a:t>
                </a:r>
              </a:p>
            </p:txBody>
          </p:sp>
        </p:grpSp>
        <p:grpSp>
          <p:nvGrpSpPr>
            <p:cNvPr id="59" name="Group 58">
              <a:extLst>
                <a:ext uri="{FF2B5EF4-FFF2-40B4-BE49-F238E27FC236}">
                  <a16:creationId xmlns:a16="http://schemas.microsoft.com/office/drawing/2014/main" id="{4C8034D5-915C-F257-6700-E93FF16D998F}"/>
                </a:ext>
              </a:extLst>
            </p:cNvPr>
            <p:cNvGrpSpPr/>
            <p:nvPr/>
          </p:nvGrpSpPr>
          <p:grpSpPr>
            <a:xfrm>
              <a:off x="2522776" y="3352770"/>
              <a:ext cx="251988" cy="245928"/>
              <a:chOff x="843396" y="3356319"/>
              <a:chExt cx="283844" cy="277018"/>
            </a:xfrm>
          </p:grpSpPr>
          <p:sp>
            <p:nvSpPr>
              <p:cNvPr id="17" name="Oval 16"/>
              <p:cNvSpPr/>
              <p:nvPr/>
            </p:nvSpPr>
            <p:spPr>
              <a:xfrm>
                <a:off x="852920" y="3359017"/>
                <a:ext cx="274320" cy="274320"/>
              </a:xfrm>
              <a:prstGeom prst="ellipse">
                <a:avLst/>
              </a:prstGeom>
              <a:solidFill>
                <a:srgbClr val="E3155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8" name="TextBox 17"/>
              <p:cNvSpPr txBox="1"/>
              <p:nvPr/>
            </p:nvSpPr>
            <p:spPr>
              <a:xfrm>
                <a:off x="843396" y="3356319"/>
                <a:ext cx="274320" cy="274320"/>
              </a:xfrm>
              <a:prstGeom prst="rect">
                <a:avLst/>
              </a:prstGeom>
              <a:noFill/>
            </p:spPr>
            <p:txBody>
              <a:bodyPr wrap="square" lIns="0" tIns="0" rIns="0" bIns="0" anchor="ctr">
                <a:spAutoFit/>
              </a:bodyPr>
              <a:lstStyle/>
              <a:p>
                <a:pPr algn="ctr"/>
                <a:r>
                  <a:rPr lang="en-US" sz="1100" b="0" i="0" noProof="1">
                    <a:solidFill>
                      <a:srgbClr val="FFFFFF"/>
                    </a:solidFill>
                    <a:latin typeface="Nunito Sans ExtraBold"/>
                  </a:rPr>
                  <a:t>4</a:t>
                </a:r>
              </a:p>
            </p:txBody>
          </p:sp>
        </p:grpSp>
      </p:grpSp>
      <p:sp>
        <p:nvSpPr>
          <p:cNvPr id="63" name="Rectangle 62">
            <a:extLst>
              <a:ext uri="{FF2B5EF4-FFF2-40B4-BE49-F238E27FC236}">
                <a16:creationId xmlns:a16="http://schemas.microsoft.com/office/drawing/2014/main" id="{77DDC11C-9B55-41CD-12C3-FC05EAE766A9}"/>
              </a:ext>
            </a:extLst>
          </p:cNvPr>
          <p:cNvSpPr/>
          <p:nvPr/>
        </p:nvSpPr>
        <p:spPr>
          <a:xfrm>
            <a:off x="1074100" y="4948991"/>
            <a:ext cx="1689828" cy="92116"/>
          </a:xfrm>
          <a:prstGeom prst="rect">
            <a:avLst/>
          </a:prstGeom>
          <a:solidFill>
            <a:srgbClr val="E5E5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DB920-2E74-CC9D-6FA2-92D0598E6C80}"/>
            </a:ext>
          </a:extLst>
        </p:cNvPr>
        <p:cNvGrpSpPr/>
        <p:nvPr/>
      </p:nvGrpSpPr>
      <p:grpSpPr>
        <a:xfrm>
          <a:off x="0" y="0"/>
          <a:ext cx="0" cy="0"/>
          <a:chOff x="0" y="0"/>
          <a:chExt cx="0" cy="0"/>
        </a:xfrm>
      </p:grpSpPr>
      <p:pic>
        <p:nvPicPr>
          <p:cNvPr id="2" name="Picture 1" descr="bg.png">
            <a:extLst>
              <a:ext uri="{FF2B5EF4-FFF2-40B4-BE49-F238E27FC236}">
                <a16:creationId xmlns:a16="http://schemas.microsoft.com/office/drawing/2014/main" id="{85954C21-6CDC-CF5E-B6F1-5F20EE6E2FC2}"/>
              </a:ext>
            </a:extLst>
          </p:cNvPr>
          <p:cNvPicPr>
            <a:picLocks noChangeAspect="1"/>
          </p:cNvPicPr>
          <p:nvPr/>
        </p:nvPicPr>
        <p:blipFill>
          <a:blip r:embed="rId3"/>
          <a:stretch>
            <a:fillRect/>
          </a:stretch>
        </p:blipFill>
        <p:spPr>
          <a:xfrm>
            <a:off x="0" y="0"/>
            <a:ext cx="12191695" cy="6858000"/>
          </a:xfrm>
          <a:prstGeom prst="rect">
            <a:avLst/>
          </a:prstGeom>
        </p:spPr>
      </p:pic>
      <p:sp>
        <p:nvSpPr>
          <p:cNvPr id="3" name="TextBox 2">
            <a:extLst>
              <a:ext uri="{FF2B5EF4-FFF2-40B4-BE49-F238E27FC236}">
                <a16:creationId xmlns:a16="http://schemas.microsoft.com/office/drawing/2014/main" id="{DA8BA789-E7E6-E714-CD55-F8BF4AA72DE8}"/>
              </a:ext>
            </a:extLst>
          </p:cNvPr>
          <p:cNvSpPr txBox="1"/>
          <p:nvPr/>
        </p:nvSpPr>
        <p:spPr>
          <a:xfrm>
            <a:off x="612648" y="493776"/>
            <a:ext cx="8860536" cy="429768"/>
          </a:xfrm>
          <a:prstGeom prst="rect">
            <a:avLst/>
          </a:prstGeom>
          <a:noFill/>
        </p:spPr>
        <p:txBody>
          <a:bodyPr wrap="square" lIns="0" tIns="0" rIns="0" bIns="0" anchor="t">
            <a:spAutoFit/>
          </a:bodyPr>
          <a:lstStyle/>
          <a:p>
            <a:pPr algn="l"/>
            <a:r>
              <a:rPr lang="en-US" sz="2800" noProof="1">
                <a:solidFill>
                  <a:srgbClr val="FFFFFF"/>
                </a:solidFill>
                <a:latin typeface="Nunito Sans Black"/>
              </a:rPr>
              <a:t>Widgets SpinetiX</a:t>
            </a:r>
          </a:p>
        </p:txBody>
      </p:sp>
      <p:sp>
        <p:nvSpPr>
          <p:cNvPr id="4" name="Rectangle 3">
            <a:extLst>
              <a:ext uri="{FF2B5EF4-FFF2-40B4-BE49-F238E27FC236}">
                <a16:creationId xmlns:a16="http://schemas.microsoft.com/office/drawing/2014/main" id="{00ED3647-B70B-50AC-6A79-5FB6C24E8B7D}"/>
              </a:ext>
            </a:extLst>
          </p:cNvPr>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6" name="TextBox 5">
            <a:extLst>
              <a:ext uri="{FF2B5EF4-FFF2-40B4-BE49-F238E27FC236}">
                <a16:creationId xmlns:a16="http://schemas.microsoft.com/office/drawing/2014/main" id="{64A062A5-C80F-FA20-A5A7-0515548443F7}"/>
              </a:ext>
            </a:extLst>
          </p:cNvPr>
          <p:cNvSpPr txBox="1"/>
          <p:nvPr/>
        </p:nvSpPr>
        <p:spPr>
          <a:xfrm>
            <a:off x="1527048" y="1307592"/>
            <a:ext cx="7808975" cy="164592"/>
          </a:xfrm>
          <a:prstGeom prst="rect">
            <a:avLst/>
          </a:prstGeom>
          <a:noFill/>
        </p:spPr>
        <p:txBody>
          <a:bodyPr wrap="square" lIns="0" tIns="0" rIns="0" bIns="0" anchor="t">
            <a:spAutoFit/>
          </a:bodyPr>
          <a:lstStyle/>
          <a:p>
            <a:pPr algn="l"/>
            <a:r>
              <a:rPr lang="en-US" sz="1050" noProof="1">
                <a:solidFill>
                  <a:srgbClr val="6FB0FF"/>
                </a:solidFill>
                <a:latin typeface="Nunito Sans SemiBold"/>
              </a:rPr>
              <a:t>CONSTRUIRE LA LOGIQUE SANS PROGRAMMER</a:t>
            </a:r>
          </a:p>
        </p:txBody>
      </p:sp>
      <p:pic>
        <p:nvPicPr>
          <p:cNvPr id="7" name="Picture 6" descr="logo_corner.png">
            <a:extLst>
              <a:ext uri="{FF2B5EF4-FFF2-40B4-BE49-F238E27FC236}">
                <a16:creationId xmlns:a16="http://schemas.microsoft.com/office/drawing/2014/main" id="{43DA842F-B87E-E7D1-D70F-73D6A68ABEF2}"/>
              </a:ext>
            </a:extLst>
          </p:cNvPr>
          <p:cNvPicPr>
            <a:picLocks noChangeAspect="1"/>
          </p:cNvPicPr>
          <p:nvPr/>
        </p:nvPicPr>
        <p:blipFill>
          <a:blip r:embed="rId4"/>
          <a:stretch>
            <a:fillRect/>
          </a:stretch>
        </p:blipFill>
        <p:spPr>
          <a:xfrm>
            <a:off x="10671048" y="0"/>
            <a:ext cx="1517904" cy="603504"/>
          </a:xfrm>
          <a:prstGeom prst="rect">
            <a:avLst/>
          </a:prstGeom>
        </p:spPr>
      </p:pic>
      <p:sp>
        <p:nvSpPr>
          <p:cNvPr id="15" name="TextBox 14">
            <a:extLst>
              <a:ext uri="{FF2B5EF4-FFF2-40B4-BE49-F238E27FC236}">
                <a16:creationId xmlns:a16="http://schemas.microsoft.com/office/drawing/2014/main" id="{56C51802-4F96-2DC3-50C0-80B64ACC4F44}"/>
              </a:ext>
            </a:extLst>
          </p:cNvPr>
          <p:cNvSpPr txBox="1"/>
          <p:nvPr/>
        </p:nvSpPr>
        <p:spPr>
          <a:xfrm>
            <a:off x="1527043" y="1041523"/>
            <a:ext cx="7808975" cy="184666"/>
          </a:xfrm>
          <a:prstGeom prst="rect">
            <a:avLst/>
          </a:prstGeom>
          <a:noFill/>
        </p:spPr>
        <p:txBody>
          <a:bodyPr wrap="square" lIns="0" tIns="0" rIns="0" bIns="0" anchor="ctr">
            <a:spAutoFit/>
          </a:bodyPr>
          <a:lstStyle/>
          <a:p>
            <a:r>
              <a:rPr lang="en-US" sz="1200" noProof="1">
                <a:solidFill>
                  <a:srgbClr val="C9D7E6"/>
                </a:solidFill>
              </a:rPr>
              <a:t>Transformer les données brutes en contenu utile.</a:t>
            </a:r>
          </a:p>
        </p:txBody>
      </p:sp>
      <p:cxnSp>
        <p:nvCxnSpPr>
          <p:cNvPr id="16" name="Step separator"/>
          <p:cNvCxnSpPr/>
          <p:nvPr/>
        </p:nvCxnSpPr>
        <p:spPr>
          <a:xfrm>
            <a:off x="4169664" y="2532888"/>
            <a:ext cx="0" cy="3191256"/>
          </a:xfrm>
          <a:prstGeom prst="line">
            <a:avLst/>
          </a:prstGeom>
          <a:ln w="12700">
            <a:solidFill>
              <a:srgbClr val="2C4E7A"/>
            </a:solidFill>
          </a:ln>
        </p:spPr>
        <p:style>
          <a:lnRef idx="2">
            <a:schemeClr val="accent1"/>
          </a:lnRef>
          <a:fillRef idx="0">
            <a:schemeClr val="accent1"/>
          </a:fillRef>
          <a:effectRef idx="1">
            <a:schemeClr val="accent1"/>
          </a:effectRef>
          <a:fontRef idx="minor">
            <a:schemeClr val="tx1"/>
          </a:fontRef>
        </p:style>
      </p:cxnSp>
      <p:cxnSp>
        <p:nvCxnSpPr>
          <p:cNvPr id="17" name="Step separator"/>
          <p:cNvCxnSpPr/>
          <p:nvPr/>
        </p:nvCxnSpPr>
        <p:spPr>
          <a:xfrm>
            <a:off x="8028432" y="2532888"/>
            <a:ext cx="0" cy="3191256"/>
          </a:xfrm>
          <a:prstGeom prst="line">
            <a:avLst/>
          </a:prstGeom>
          <a:ln w="12700">
            <a:solidFill>
              <a:srgbClr val="2C4E7A"/>
            </a:solidFill>
          </a:ln>
        </p:spPr>
        <p:style>
          <a:lnRef idx="2">
            <a:schemeClr val="accent1"/>
          </a:lnRef>
          <a:fillRef idx="0">
            <a:schemeClr val="accent1"/>
          </a:fillRef>
          <a:effectRef idx="1">
            <a:schemeClr val="accent1"/>
          </a:effectRef>
          <a:fontRef idx="minor">
            <a:schemeClr val="tx1"/>
          </a:fontRef>
        </p:style>
      </p:cxnSp>
      <p:pic>
        <p:nvPicPr>
          <p:cNvPr id="18" name="Step 1 illustration" descr="Icône : la marque SpinetiX au centre, reliée à 4 sources de données (cloud, base de données, calendrier, tableur)"/>
          <p:cNvPicPr>
            <a:picLocks noChangeAspect="1"/>
          </p:cNvPicPr>
          <p:nvPr/>
        </p:nvPicPr>
        <p:blipFill>
          <a:blip r:embed="rId5"/>
          <a:stretch>
            <a:fillRect/>
          </a:stretch>
        </p:blipFill>
        <p:spPr>
          <a:xfrm>
            <a:off x="660196" y="2331720"/>
            <a:ext cx="3160166" cy="2330622"/>
          </a:xfrm>
          <a:prstGeom prst="rect">
            <a:avLst/>
          </a:prstGeom>
        </p:spPr>
      </p:pic>
      <p:sp>
        <p:nvSpPr>
          <p:cNvPr id="20" name="Step 1 name"/>
          <p:cNvSpPr txBox="1"/>
          <p:nvPr/>
        </p:nvSpPr>
        <p:spPr>
          <a:xfrm>
            <a:off x="1744351" y="5010912"/>
            <a:ext cx="1558784" cy="278892"/>
          </a:xfrm>
          <a:prstGeom prst="rect">
            <a:avLst/>
          </a:prstGeom>
          <a:noFill/>
        </p:spPr>
        <p:txBody>
          <a:bodyPr wrap="none" lIns="0" tIns="0" rIns="0" bIns="0" anchor="t">
            <a:spAutoFit/>
          </a:bodyPr>
          <a:lstStyle/>
          <a:p>
            <a:pPr algn="l"/>
            <a:r>
              <a:rPr lang="en-US" sz="1800" noProof="1">
                <a:solidFill>
                  <a:srgbClr val="FFFFFF"/>
                </a:solidFill>
                <a:latin typeface="Nunito Sans ExtraBold"/>
              </a:rPr>
              <a:t>CONNECTER</a:t>
            </a:r>
          </a:p>
        </p:txBody>
      </p:sp>
      <p:sp>
        <p:nvSpPr>
          <p:cNvPr id="21" name="Step 1 text"/>
          <p:cNvSpPr txBox="1"/>
          <p:nvPr/>
        </p:nvSpPr>
        <p:spPr>
          <a:xfrm>
            <a:off x="475488" y="5486400"/>
            <a:ext cx="3529584" cy="274320"/>
          </a:xfrm>
          <a:prstGeom prst="rect">
            <a:avLst/>
          </a:prstGeom>
          <a:noFill/>
        </p:spPr>
        <p:txBody>
          <a:bodyPr wrap="square" lIns="0" tIns="0" rIns="0" bIns="0" anchor="t">
            <a:spAutoFit/>
          </a:bodyPr>
          <a:lstStyle/>
          <a:p>
            <a:pPr algn="ctr"/>
            <a:r>
              <a:rPr lang="en-US" sz="1400" noProof="1">
                <a:solidFill>
                  <a:srgbClr val="A8BEDC"/>
                </a:solidFill>
                <a:latin typeface="Nunito Sans"/>
              </a:rPr>
              <a:t>Se connecter à votre source de données</a:t>
            </a:r>
          </a:p>
        </p:txBody>
      </p:sp>
      <p:pic>
        <p:nvPicPr>
          <p:cNvPr id="22" name="Step 2 illustration" descr="Icône : filtrer, analyser, trier, lister"/>
          <p:cNvPicPr>
            <a:picLocks noChangeAspect="1"/>
          </p:cNvPicPr>
          <p:nvPr/>
        </p:nvPicPr>
        <p:blipFill>
          <a:blip r:embed="rId6"/>
          <a:stretch>
            <a:fillRect/>
          </a:stretch>
        </p:blipFill>
        <p:spPr>
          <a:xfrm>
            <a:off x="4360956" y="2331720"/>
            <a:ext cx="3476183" cy="2330622"/>
          </a:xfrm>
          <a:prstGeom prst="rect">
            <a:avLst/>
          </a:prstGeom>
        </p:spPr>
      </p:pic>
      <p:sp>
        <p:nvSpPr>
          <p:cNvPr id="24" name="Step 2 name"/>
          <p:cNvSpPr txBox="1"/>
          <p:nvPr/>
        </p:nvSpPr>
        <p:spPr>
          <a:xfrm>
            <a:off x="5422657" y="5010912"/>
            <a:ext cx="1919709" cy="278892"/>
          </a:xfrm>
          <a:prstGeom prst="rect">
            <a:avLst/>
          </a:prstGeom>
          <a:noFill/>
        </p:spPr>
        <p:txBody>
          <a:bodyPr wrap="none" lIns="0" tIns="0" rIns="0" bIns="0" anchor="t">
            <a:spAutoFit/>
          </a:bodyPr>
          <a:lstStyle/>
          <a:p>
            <a:pPr algn="l"/>
            <a:r>
              <a:rPr lang="en-US" sz="1800" noProof="1">
                <a:solidFill>
                  <a:srgbClr val="FFFFFF"/>
                </a:solidFill>
                <a:latin typeface="Nunito Sans ExtraBold"/>
              </a:rPr>
              <a:t>TRANSFORMER</a:t>
            </a:r>
          </a:p>
        </p:txBody>
      </p:sp>
      <p:sp>
        <p:nvSpPr>
          <p:cNvPr id="25" name="Step 2 text"/>
          <p:cNvSpPr txBox="1"/>
          <p:nvPr/>
        </p:nvSpPr>
        <p:spPr>
          <a:xfrm>
            <a:off x="4334256" y="5486400"/>
            <a:ext cx="3529584" cy="274320"/>
          </a:xfrm>
          <a:prstGeom prst="rect">
            <a:avLst/>
          </a:prstGeom>
          <a:noFill/>
        </p:spPr>
        <p:txBody>
          <a:bodyPr wrap="square" lIns="0" tIns="0" rIns="0" bIns="0" anchor="t">
            <a:spAutoFit/>
          </a:bodyPr>
          <a:lstStyle/>
          <a:p>
            <a:pPr algn="ctr"/>
            <a:r>
              <a:rPr lang="en-US" sz="1400" noProof="1">
                <a:solidFill>
                  <a:srgbClr val="A8BEDC"/>
                </a:solidFill>
                <a:latin typeface="Nunito Sans"/>
              </a:rPr>
              <a:t>Filtrer, analyser, trier et lister les données</a:t>
            </a:r>
          </a:p>
        </p:txBody>
      </p:sp>
      <p:pic>
        <p:nvPicPr>
          <p:cNvPr id="26" name="Step 3 illustration" descr="Icône : un écran avec 4 widgets (météo, horaires, image, actualités)"/>
          <p:cNvPicPr>
            <a:picLocks noChangeAspect="1"/>
          </p:cNvPicPr>
          <p:nvPr/>
        </p:nvPicPr>
        <p:blipFill>
          <a:blip r:embed="rId7"/>
          <a:stretch>
            <a:fillRect/>
          </a:stretch>
        </p:blipFill>
        <p:spPr>
          <a:xfrm>
            <a:off x="8377732" y="2331720"/>
            <a:ext cx="3160166" cy="2330622"/>
          </a:xfrm>
          <a:prstGeom prst="rect">
            <a:avLst/>
          </a:prstGeom>
        </p:spPr>
      </p:pic>
      <p:sp>
        <p:nvSpPr>
          <p:cNvPr id="28" name="Step 3 name"/>
          <p:cNvSpPr txBox="1"/>
          <p:nvPr/>
        </p:nvSpPr>
        <p:spPr>
          <a:xfrm>
            <a:off x="9606790" y="5010912"/>
            <a:ext cx="1268978" cy="278892"/>
          </a:xfrm>
          <a:prstGeom prst="rect">
            <a:avLst/>
          </a:prstGeom>
          <a:noFill/>
        </p:spPr>
        <p:txBody>
          <a:bodyPr wrap="none" lIns="0" tIns="0" rIns="0" bIns="0" anchor="t">
            <a:spAutoFit/>
          </a:bodyPr>
          <a:lstStyle/>
          <a:p>
            <a:pPr algn="l"/>
            <a:r>
              <a:rPr lang="en-US" sz="1800" noProof="1">
                <a:solidFill>
                  <a:srgbClr val="FFFFFF"/>
                </a:solidFill>
                <a:latin typeface="Nunito Sans ExtraBold"/>
              </a:rPr>
              <a:t>AFFICHER</a:t>
            </a:r>
          </a:p>
        </p:txBody>
      </p:sp>
      <p:sp>
        <p:nvSpPr>
          <p:cNvPr id="29" name="Step 3 text"/>
          <p:cNvSpPr txBox="1"/>
          <p:nvPr/>
        </p:nvSpPr>
        <p:spPr>
          <a:xfrm>
            <a:off x="8193024" y="5486400"/>
            <a:ext cx="3529584" cy="274320"/>
          </a:xfrm>
          <a:prstGeom prst="rect">
            <a:avLst/>
          </a:prstGeom>
          <a:noFill/>
        </p:spPr>
        <p:txBody>
          <a:bodyPr wrap="square" lIns="0" tIns="0" rIns="0" bIns="0" anchor="t">
            <a:spAutoFit/>
          </a:bodyPr>
          <a:lstStyle/>
          <a:p>
            <a:pPr algn="ctr"/>
            <a:r>
              <a:rPr lang="en-US" sz="1400" noProof="1">
                <a:solidFill>
                  <a:srgbClr val="A8BEDC"/>
                </a:solidFill>
                <a:latin typeface="Nunito Sans"/>
              </a:rPr>
              <a:t>Afficher la bonne information à l’écran</a:t>
            </a:r>
          </a:p>
        </p:txBody>
      </p:sp>
      <p:grpSp>
        <p:nvGrpSpPr>
          <p:cNvPr id="12" name="Group 11">
            <a:extLst>
              <a:ext uri="{FF2B5EF4-FFF2-40B4-BE49-F238E27FC236}">
                <a16:creationId xmlns:a16="http://schemas.microsoft.com/office/drawing/2014/main" id="{0CC02E5E-5A74-A6BD-50F7-65B299569D0F}"/>
              </a:ext>
            </a:extLst>
          </p:cNvPr>
          <p:cNvGrpSpPr/>
          <p:nvPr/>
        </p:nvGrpSpPr>
        <p:grpSpPr>
          <a:xfrm>
            <a:off x="1262561" y="4976622"/>
            <a:ext cx="360076" cy="347472"/>
            <a:chOff x="1262561" y="4976622"/>
            <a:chExt cx="360076" cy="347472"/>
          </a:xfrm>
        </p:grpSpPr>
        <p:sp>
          <p:nvSpPr>
            <p:cNvPr id="19" name="Step 1 badge"/>
            <p:cNvSpPr/>
            <p:nvPr/>
          </p:nvSpPr>
          <p:spPr>
            <a:xfrm>
              <a:off x="1268863" y="4976622"/>
              <a:ext cx="347472" cy="347472"/>
            </a:xfrm>
            <a:prstGeom prst="ellipse">
              <a:avLst/>
            </a:prstGeom>
            <a:solidFill>
              <a:srgbClr val="FFB525"/>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100" noProof="1">
                <a:solidFill>
                  <a:srgbClr val="0D2648"/>
                </a:solidFill>
                <a:latin typeface="Nunito Sans ExtraBold"/>
              </a:endParaRPr>
            </a:p>
          </p:txBody>
        </p:sp>
        <p:sp>
          <p:nvSpPr>
            <p:cNvPr id="5" name="TextBox 4">
              <a:extLst>
                <a:ext uri="{FF2B5EF4-FFF2-40B4-BE49-F238E27FC236}">
                  <a16:creationId xmlns:a16="http://schemas.microsoft.com/office/drawing/2014/main" id="{28A9043A-B36A-9DB1-8088-6AE17F76A143}"/>
                </a:ext>
              </a:extLst>
            </p:cNvPr>
            <p:cNvSpPr txBox="1"/>
            <p:nvPr/>
          </p:nvSpPr>
          <p:spPr>
            <a:xfrm>
              <a:off x="1262561" y="5028194"/>
              <a:ext cx="360076" cy="261610"/>
            </a:xfrm>
            <a:prstGeom prst="rect">
              <a:avLst/>
            </a:prstGeom>
            <a:noFill/>
          </p:spPr>
          <p:txBody>
            <a:bodyPr wrap="square" rtlCol="0">
              <a:spAutoFit/>
            </a:bodyPr>
            <a:lstStyle/>
            <a:p>
              <a:pPr algn="ctr"/>
              <a:r>
                <a:rPr lang="en-IE" sz="1100" dirty="0">
                  <a:latin typeface="Nunito Sans ExtraBold" panose="00000900000000000000" pitchFamily="2" charset="0"/>
                </a:rPr>
                <a:t>1</a:t>
              </a:r>
            </a:p>
          </p:txBody>
        </p:sp>
      </p:grpSp>
      <p:grpSp>
        <p:nvGrpSpPr>
          <p:cNvPr id="13" name="Group 12">
            <a:extLst>
              <a:ext uri="{FF2B5EF4-FFF2-40B4-BE49-F238E27FC236}">
                <a16:creationId xmlns:a16="http://schemas.microsoft.com/office/drawing/2014/main" id="{75712242-30FD-FB67-50C5-ADF749AD4AC9}"/>
              </a:ext>
            </a:extLst>
          </p:cNvPr>
          <p:cNvGrpSpPr/>
          <p:nvPr/>
        </p:nvGrpSpPr>
        <p:grpSpPr>
          <a:xfrm>
            <a:off x="4938702" y="4976622"/>
            <a:ext cx="360076" cy="347472"/>
            <a:chOff x="4938702" y="4976622"/>
            <a:chExt cx="360076" cy="347472"/>
          </a:xfrm>
        </p:grpSpPr>
        <p:sp>
          <p:nvSpPr>
            <p:cNvPr id="23" name="Step 2 badge"/>
            <p:cNvSpPr/>
            <p:nvPr/>
          </p:nvSpPr>
          <p:spPr>
            <a:xfrm>
              <a:off x="4947169" y="4976622"/>
              <a:ext cx="347472" cy="347472"/>
            </a:xfrm>
            <a:prstGeom prst="ellipse">
              <a:avLst/>
            </a:prstGeom>
            <a:solidFill>
              <a:srgbClr val="FFB525"/>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100" noProof="1">
                <a:solidFill>
                  <a:srgbClr val="0D2648"/>
                </a:solidFill>
                <a:latin typeface="Nunito Sans ExtraBold"/>
              </a:endParaRPr>
            </a:p>
          </p:txBody>
        </p:sp>
        <p:sp>
          <p:nvSpPr>
            <p:cNvPr id="9" name="TextBox 8">
              <a:extLst>
                <a:ext uri="{FF2B5EF4-FFF2-40B4-BE49-F238E27FC236}">
                  <a16:creationId xmlns:a16="http://schemas.microsoft.com/office/drawing/2014/main" id="{BFD43FAF-A7B1-E9FF-4CF5-7DAA8BEB73EB}"/>
                </a:ext>
              </a:extLst>
            </p:cNvPr>
            <p:cNvSpPr txBox="1"/>
            <p:nvPr/>
          </p:nvSpPr>
          <p:spPr>
            <a:xfrm>
              <a:off x="4938702" y="5036661"/>
              <a:ext cx="360076" cy="261610"/>
            </a:xfrm>
            <a:prstGeom prst="rect">
              <a:avLst/>
            </a:prstGeom>
            <a:noFill/>
          </p:spPr>
          <p:txBody>
            <a:bodyPr wrap="square" rtlCol="0">
              <a:spAutoFit/>
            </a:bodyPr>
            <a:lstStyle/>
            <a:p>
              <a:pPr algn="ctr"/>
              <a:r>
                <a:rPr lang="en-IE" sz="1100" dirty="0">
                  <a:latin typeface="Nunito Sans ExtraBold" panose="00000900000000000000" pitchFamily="2" charset="0"/>
                </a:rPr>
                <a:t>2</a:t>
              </a:r>
            </a:p>
          </p:txBody>
        </p:sp>
      </p:grpSp>
      <p:grpSp>
        <p:nvGrpSpPr>
          <p:cNvPr id="14" name="Group 13">
            <a:extLst>
              <a:ext uri="{FF2B5EF4-FFF2-40B4-BE49-F238E27FC236}">
                <a16:creationId xmlns:a16="http://schemas.microsoft.com/office/drawing/2014/main" id="{6CE76DF9-348F-EC9F-EB0B-E0C38CE207CC}"/>
              </a:ext>
            </a:extLst>
          </p:cNvPr>
          <p:cNvGrpSpPr/>
          <p:nvPr/>
        </p:nvGrpSpPr>
        <p:grpSpPr>
          <a:xfrm>
            <a:off x="9125000" y="4976622"/>
            <a:ext cx="360076" cy="347472"/>
            <a:chOff x="9125000" y="4976622"/>
            <a:chExt cx="360076" cy="347472"/>
          </a:xfrm>
        </p:grpSpPr>
        <p:sp>
          <p:nvSpPr>
            <p:cNvPr id="27" name="Step 3 badge"/>
            <p:cNvSpPr/>
            <p:nvPr/>
          </p:nvSpPr>
          <p:spPr>
            <a:xfrm>
              <a:off x="9131302" y="4976622"/>
              <a:ext cx="347472" cy="347472"/>
            </a:xfrm>
            <a:prstGeom prst="ellipse">
              <a:avLst/>
            </a:prstGeom>
            <a:solidFill>
              <a:srgbClr val="FFB525"/>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100" noProof="1">
                <a:solidFill>
                  <a:srgbClr val="0D2648"/>
                </a:solidFill>
                <a:latin typeface="Nunito Sans ExtraBold"/>
              </a:endParaRPr>
            </a:p>
          </p:txBody>
        </p:sp>
        <p:sp>
          <p:nvSpPr>
            <p:cNvPr id="11" name="TextBox 10">
              <a:extLst>
                <a:ext uri="{FF2B5EF4-FFF2-40B4-BE49-F238E27FC236}">
                  <a16:creationId xmlns:a16="http://schemas.microsoft.com/office/drawing/2014/main" id="{44A49677-4476-2335-3792-7888875E7CBB}"/>
                </a:ext>
              </a:extLst>
            </p:cNvPr>
            <p:cNvSpPr txBox="1"/>
            <p:nvPr/>
          </p:nvSpPr>
          <p:spPr>
            <a:xfrm>
              <a:off x="9125000" y="5036661"/>
              <a:ext cx="360076" cy="261610"/>
            </a:xfrm>
            <a:prstGeom prst="rect">
              <a:avLst/>
            </a:prstGeom>
            <a:noFill/>
          </p:spPr>
          <p:txBody>
            <a:bodyPr wrap="square" rtlCol="0">
              <a:spAutoFit/>
            </a:bodyPr>
            <a:lstStyle/>
            <a:p>
              <a:pPr algn="ctr"/>
              <a:r>
                <a:rPr lang="en-IE" sz="1100" dirty="0">
                  <a:latin typeface="Nunito Sans ExtraBold" panose="00000900000000000000" pitchFamily="2" charset="0"/>
                </a:rPr>
                <a:t>3</a:t>
              </a:r>
            </a:p>
          </p:txBody>
        </p:sp>
      </p:grpSp>
    </p:spTree>
    <p:extLst>
      <p:ext uri="{BB962C8B-B14F-4D97-AF65-F5344CB8AC3E}">
        <p14:creationId xmlns:p14="http://schemas.microsoft.com/office/powerpoint/2010/main" val="125545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1969" cy="6858000"/>
          </a:xfrm>
          <a:prstGeom prst="rect">
            <a:avLst/>
          </a:prstGeom>
        </p:spPr>
      </p:pic>
      <p:sp>
        <p:nvSpPr>
          <p:cNvPr id="3" name="TextBox 2"/>
          <p:cNvSpPr txBox="1"/>
          <p:nvPr/>
        </p:nvSpPr>
        <p:spPr>
          <a:xfrm>
            <a:off x="651967" y="482754"/>
            <a:ext cx="8860536" cy="430887"/>
          </a:xfrm>
          <a:prstGeom prst="rect">
            <a:avLst/>
          </a:prstGeom>
          <a:noFill/>
        </p:spPr>
        <p:txBody>
          <a:bodyPr wrap="square" lIns="0" tIns="0" rIns="0" bIns="0" anchor="ctr">
            <a:spAutoFit/>
          </a:bodyPr>
          <a:lstStyle/>
          <a:p>
            <a:r>
              <a:rPr lang="en-US" sz="2800" b="0" i="0" noProof="1">
                <a:solidFill>
                  <a:srgbClr val="FFFFFF"/>
                </a:solidFill>
                <a:latin typeface="Nunito Sans Black"/>
              </a:rPr>
              <a:t>Toutes vos sources de données</a:t>
            </a:r>
            <a:r>
              <a:rPr lang="en-US" sz="2800" noProof="1">
                <a:solidFill>
                  <a:srgbClr val="FFFFFF"/>
                </a:solidFill>
                <a:latin typeface="Nunito Sans Black"/>
              </a:rPr>
              <a:t> </a:t>
            </a:r>
            <a:endParaRPr lang="en-US" sz="2800" b="0" i="0" noProof="1">
              <a:solidFill>
                <a:srgbClr val="FFFFFF"/>
              </a:solidFill>
              <a:latin typeface="Nunito Sans Black"/>
            </a:endParaRP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941832"/>
            <a:ext cx="7808975" cy="384048"/>
          </a:xfrm>
          <a:prstGeom prst="rect">
            <a:avLst/>
          </a:prstGeom>
          <a:noFill/>
        </p:spPr>
        <p:txBody>
          <a:bodyPr wrap="square" lIns="0" tIns="0" rIns="0" bIns="0" anchor="ctr">
            <a:spAutoFit/>
          </a:bodyPr>
          <a:lstStyle/>
          <a:p>
            <a:pPr algn="l"/>
            <a:r>
              <a:rPr lang="en-US" sz="1200" b="0" i="0" noProof="1">
                <a:solidFill>
                  <a:srgbClr val="C9D7E6"/>
                </a:solidFill>
                <a:latin typeface="Nunito Sans"/>
              </a:rPr>
              <a:t>Publiques, privées, locales ou cloud. Si la donnée existe, elle peut vivre à l’écran.</a:t>
            </a:r>
          </a:p>
        </p:txBody>
      </p:sp>
      <p:pic>
        <p:nvPicPr>
          <p:cNvPr id="6" name="Picture 5" descr="image.png"/>
          <p:cNvPicPr>
            <a:picLocks noChangeAspect="1"/>
          </p:cNvPicPr>
          <p:nvPr/>
        </p:nvPicPr>
        <p:blipFill>
          <a:blip r:embed="rId3"/>
          <a:stretch>
            <a:fillRect/>
          </a:stretch>
        </p:blipFill>
        <p:spPr>
          <a:xfrm>
            <a:off x="10671048" y="0"/>
            <a:ext cx="1517904" cy="603504"/>
          </a:xfrm>
          <a:prstGeom prst="rect">
            <a:avLst/>
          </a:prstGeom>
        </p:spPr>
      </p:pic>
      <p:sp>
        <p:nvSpPr>
          <p:cNvPr id="7" name="Rounded Rectangle 6"/>
          <p:cNvSpPr/>
          <p:nvPr/>
        </p:nvSpPr>
        <p:spPr>
          <a:xfrm>
            <a:off x="612648" y="1691640"/>
            <a:ext cx="2033625" cy="39136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71" name="Picture 7" descr="new_server.png"/>
          <p:cNvPicPr>
            <a:picLocks noChangeAspect="1"/>
          </p:cNvPicPr>
          <p:nvPr/>
        </p:nvPicPr>
        <p:blipFill>
          <a:blip r:embed="rId4"/>
          <a:stretch>
            <a:fillRect/>
          </a:stretch>
        </p:blipFill>
        <p:spPr>
          <a:xfrm>
            <a:off x="1280160" y="1872691"/>
            <a:ext cx="705917" cy="705917"/>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740664" y="2670048"/>
            <a:ext cx="1777593" cy="475488"/>
          </a:xfrm>
          <a:prstGeom prst="rect">
            <a:avLst/>
          </a:prstGeom>
          <a:noFill/>
        </p:spPr>
        <p:txBody>
          <a:bodyPr wrap="square" lIns="0" tIns="0" rIns="0" bIns="0" anchor="ctr">
            <a:spAutoFit/>
          </a:bodyPr>
          <a:lstStyle/>
          <a:p>
            <a:pPr algn="ctr">
              <a:lnSpc>
                <a:spcPct val="100000"/>
              </a:lnSpc>
            </a:pPr>
            <a:r>
              <a:rPr lang="en-US" sz="1150" b="0" i="0" noProof="1">
                <a:solidFill>
                  <a:srgbClr val="FFFFFF"/>
                </a:solidFill>
                <a:latin typeface="Nunito Sans ExtraBold"/>
              </a:rPr>
              <a:t>SERVEURS LOCAUX</a:t>
            </a:r>
          </a:p>
        </p:txBody>
      </p:sp>
      <p:sp>
        <p:nvSpPr>
          <p:cNvPr id="10" name="Rectangle 9"/>
          <p:cNvSpPr/>
          <p:nvPr/>
        </p:nvSpPr>
        <p:spPr>
          <a:xfrm>
            <a:off x="996696" y="3200400"/>
            <a:ext cx="1265529"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1" name="TextBox 10"/>
          <p:cNvSpPr txBox="1"/>
          <p:nvPr/>
        </p:nvSpPr>
        <p:spPr>
          <a:xfrm>
            <a:off x="758952" y="3346704"/>
            <a:ext cx="1741017" cy="718979"/>
          </a:xfrm>
          <a:prstGeom prst="rect">
            <a:avLst/>
          </a:prstGeom>
          <a:noFill/>
        </p:spPr>
        <p:txBody>
          <a:bodyPr wrap="square" lIns="0" tIns="0" rIns="0" bIns="0" anchor="t">
            <a:spAutoFit/>
          </a:bodyPr>
          <a:lstStyle/>
          <a:p>
            <a:pPr algn="ctr">
              <a:lnSpc>
                <a:spcPct val="112000"/>
              </a:lnSpc>
            </a:pPr>
            <a:r>
              <a:rPr lang="en-US" sz="1050" b="0" i="0" noProof="1">
                <a:solidFill>
                  <a:srgbClr val="A8BEDC"/>
                </a:solidFill>
                <a:latin typeface="Nunito Sans"/>
              </a:rPr>
              <a:t>Données privées, KPI, files d’attente, listes visiteurs, panneaux solaires, occupation des salles.</a:t>
            </a:r>
          </a:p>
        </p:txBody>
      </p:sp>
      <p:sp>
        <p:nvSpPr>
          <p:cNvPr id="12" name="Rounded Rectangle 11"/>
          <p:cNvSpPr/>
          <p:nvPr/>
        </p:nvSpPr>
        <p:spPr>
          <a:xfrm>
            <a:off x="758952" y="5148072"/>
            <a:ext cx="1741017" cy="329184"/>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3" name="TextBox 12"/>
          <p:cNvSpPr txBox="1"/>
          <p:nvPr/>
        </p:nvSpPr>
        <p:spPr>
          <a:xfrm>
            <a:off x="758952" y="5235720"/>
            <a:ext cx="1741017" cy="153888"/>
          </a:xfrm>
          <a:prstGeom prst="rect">
            <a:avLst/>
          </a:prstGeom>
          <a:noFill/>
        </p:spPr>
        <p:txBody>
          <a:bodyPr wrap="square" lIns="0" tIns="0" rIns="0" bIns="0" anchor="ctr">
            <a:spAutoFit/>
          </a:bodyPr>
          <a:lstStyle/>
          <a:p>
            <a:pPr algn="ctr"/>
            <a:r>
              <a:rPr lang="en-US" sz="1000" b="0" i="0" spc="100" noProof="1">
                <a:solidFill>
                  <a:srgbClr val="F2B134"/>
                </a:solidFill>
                <a:latin typeface="Nunito Sans ExtraBold"/>
              </a:rPr>
              <a:t>XML · JSON</a:t>
            </a:r>
          </a:p>
        </p:txBody>
      </p:sp>
      <p:sp>
        <p:nvSpPr>
          <p:cNvPr id="14" name="Rounded Rectangle 13"/>
          <p:cNvSpPr/>
          <p:nvPr/>
        </p:nvSpPr>
        <p:spPr>
          <a:xfrm>
            <a:off x="2847441" y="1691640"/>
            <a:ext cx="2033625" cy="39136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5" name="Picture 14" descr="cloud_ltblue.png"/>
          <p:cNvPicPr>
            <a:picLocks noChangeAspect="1"/>
          </p:cNvPicPr>
          <p:nvPr/>
        </p:nvPicPr>
        <p:blipFill>
          <a:blip r:embed="rId5"/>
          <a:stretch>
            <a:fillRect/>
          </a:stretch>
        </p:blipFill>
        <p:spPr>
          <a:xfrm>
            <a:off x="3496666" y="1872691"/>
            <a:ext cx="705917" cy="705917"/>
          </a:xfrm>
          <a:prstGeom prst="rect">
            <a:avLst/>
          </a:prstGeom>
          <a:effectLst>
            <a:outerShdw blurRad="50800" dist="38100" dir="2700000" algn="tl" rotWithShape="0">
              <a:prstClr val="black">
                <a:alpha val="40000"/>
              </a:prstClr>
            </a:outerShdw>
          </a:effectLst>
        </p:spPr>
      </p:pic>
      <p:sp>
        <p:nvSpPr>
          <p:cNvPr id="16" name="TextBox 15"/>
          <p:cNvSpPr txBox="1"/>
          <p:nvPr/>
        </p:nvSpPr>
        <p:spPr>
          <a:xfrm>
            <a:off x="2975457" y="2670048"/>
            <a:ext cx="1777593" cy="475488"/>
          </a:xfrm>
          <a:prstGeom prst="rect">
            <a:avLst/>
          </a:prstGeom>
          <a:noFill/>
        </p:spPr>
        <p:txBody>
          <a:bodyPr wrap="square" lIns="0" tIns="0" rIns="0" bIns="0" anchor="ctr">
            <a:spAutoFit/>
          </a:bodyPr>
          <a:lstStyle/>
          <a:p>
            <a:pPr algn="ctr">
              <a:lnSpc>
                <a:spcPct val="100000"/>
              </a:lnSpc>
            </a:pPr>
            <a:r>
              <a:rPr lang="en-US" sz="1150" b="0" i="0" noProof="1">
                <a:solidFill>
                  <a:srgbClr val="FFFFFF"/>
                </a:solidFill>
                <a:latin typeface="Nunito Sans ExtraBold"/>
              </a:rPr>
              <a:t>DONNÉES CLOUD DU CLIENT</a:t>
            </a:r>
          </a:p>
        </p:txBody>
      </p:sp>
      <p:sp>
        <p:nvSpPr>
          <p:cNvPr id="17" name="Rectangle 16"/>
          <p:cNvSpPr/>
          <p:nvPr/>
        </p:nvSpPr>
        <p:spPr>
          <a:xfrm>
            <a:off x="3231489" y="3200400"/>
            <a:ext cx="1265529"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8" name="TextBox 17"/>
          <p:cNvSpPr txBox="1"/>
          <p:nvPr/>
        </p:nvSpPr>
        <p:spPr>
          <a:xfrm>
            <a:off x="2993745" y="3346704"/>
            <a:ext cx="1741017" cy="718979"/>
          </a:xfrm>
          <a:prstGeom prst="rect">
            <a:avLst/>
          </a:prstGeom>
          <a:noFill/>
        </p:spPr>
        <p:txBody>
          <a:bodyPr wrap="square" lIns="0" tIns="0" rIns="0" bIns="0" anchor="t">
            <a:spAutoFit/>
          </a:bodyPr>
          <a:lstStyle/>
          <a:p>
            <a:pPr algn="ctr">
              <a:lnSpc>
                <a:spcPct val="112000"/>
              </a:lnSpc>
            </a:pPr>
            <a:r>
              <a:rPr lang="en-US" sz="1050" b="0" i="0" noProof="1">
                <a:solidFill>
                  <a:srgbClr val="A8BEDC"/>
                </a:solidFill>
                <a:latin typeface="Nunito Sans"/>
              </a:rPr>
              <a:t>SharePoint News, Power BI, Excel Online, Calendar, Google Workspace, Grafana, </a:t>
            </a:r>
            <a:r>
              <a:rPr lang="en-US" sz="1050" noProof="1">
                <a:solidFill>
                  <a:srgbClr val="A8BEDC"/>
                </a:solidFill>
                <a:latin typeface="Nunito Sans"/>
              </a:rPr>
              <a:t>Looker</a:t>
            </a:r>
            <a:r>
              <a:rPr lang="en-US" sz="1050" b="0" i="0" noProof="1">
                <a:solidFill>
                  <a:srgbClr val="A8BEDC"/>
                </a:solidFill>
                <a:latin typeface="Nunito Sans"/>
              </a:rPr>
              <a:t>, Tableau.</a:t>
            </a:r>
          </a:p>
        </p:txBody>
      </p:sp>
      <p:sp>
        <p:nvSpPr>
          <p:cNvPr id="19" name="Rounded Rectangle 18"/>
          <p:cNvSpPr/>
          <p:nvPr/>
        </p:nvSpPr>
        <p:spPr>
          <a:xfrm>
            <a:off x="2981650" y="5108915"/>
            <a:ext cx="1777302" cy="422149"/>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0" name="TextBox 19"/>
          <p:cNvSpPr txBox="1"/>
          <p:nvPr/>
        </p:nvSpPr>
        <p:spPr>
          <a:xfrm>
            <a:off x="2993745" y="5181859"/>
            <a:ext cx="1741017" cy="261610"/>
          </a:xfrm>
          <a:prstGeom prst="rect">
            <a:avLst/>
          </a:prstGeom>
          <a:noFill/>
        </p:spPr>
        <p:txBody>
          <a:bodyPr wrap="square" lIns="0" tIns="0" rIns="0" bIns="0" anchor="ctr">
            <a:spAutoFit/>
          </a:bodyPr>
          <a:lstStyle/>
          <a:p>
            <a:pPr algn="ctr"/>
            <a:r>
              <a:rPr lang="en-US" sz="1000" b="0" i="0" spc="100" noProof="1">
                <a:solidFill>
                  <a:srgbClr val="F2B134"/>
                </a:solidFill>
                <a:latin typeface="Nunito Sans ExtraBold"/>
              </a:rPr>
              <a:t>OAuth2 · TLS · Token</a:t>
            </a:r>
          </a:p>
          <a:p>
            <a:pPr algn="ctr"/>
            <a:r>
              <a:rPr lang="en-US" sz="700" spc="100" noProof="1">
                <a:solidFill>
                  <a:srgbClr val="F2B134"/>
                </a:solidFill>
                <a:latin typeface="Nunito Sans ExtraBold"/>
              </a:rPr>
              <a:t>Web Dashboard &amp; Web Robot</a:t>
            </a:r>
          </a:p>
        </p:txBody>
      </p:sp>
      <p:sp>
        <p:nvSpPr>
          <p:cNvPr id="21" name="Rounded Rectangle 20"/>
          <p:cNvSpPr/>
          <p:nvPr/>
        </p:nvSpPr>
        <p:spPr>
          <a:xfrm>
            <a:off x="5082235" y="1691640"/>
            <a:ext cx="2033625" cy="39136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22" name="Picture 21" descr="world_ltblue.png"/>
          <p:cNvPicPr>
            <a:picLocks noChangeAspect="1"/>
          </p:cNvPicPr>
          <p:nvPr/>
        </p:nvPicPr>
        <p:blipFill>
          <a:blip r:embed="rId6"/>
          <a:stretch>
            <a:fillRect/>
          </a:stretch>
        </p:blipFill>
        <p:spPr>
          <a:xfrm>
            <a:off x="5731459" y="1863547"/>
            <a:ext cx="705917" cy="705917"/>
          </a:xfrm>
          <a:prstGeom prst="rect">
            <a:avLst/>
          </a:prstGeom>
          <a:effectLst>
            <a:outerShdw blurRad="50800" dist="38100" dir="2700000" algn="tl" rotWithShape="0">
              <a:prstClr val="black">
                <a:alpha val="40000"/>
              </a:prstClr>
            </a:outerShdw>
          </a:effectLst>
        </p:spPr>
      </p:pic>
      <p:sp>
        <p:nvSpPr>
          <p:cNvPr id="23" name="TextBox 22"/>
          <p:cNvSpPr txBox="1"/>
          <p:nvPr/>
        </p:nvSpPr>
        <p:spPr>
          <a:xfrm>
            <a:off x="5210251" y="2670048"/>
            <a:ext cx="1777593" cy="475488"/>
          </a:xfrm>
          <a:prstGeom prst="rect">
            <a:avLst/>
          </a:prstGeom>
          <a:noFill/>
        </p:spPr>
        <p:txBody>
          <a:bodyPr wrap="square" lIns="0" tIns="0" rIns="0" bIns="0" anchor="ctr">
            <a:spAutoFit/>
          </a:bodyPr>
          <a:lstStyle/>
          <a:p>
            <a:pPr algn="ctr">
              <a:lnSpc>
                <a:spcPct val="100000"/>
              </a:lnSpc>
            </a:pPr>
            <a:r>
              <a:rPr lang="en-US" sz="1150" b="0" i="0" noProof="1">
                <a:solidFill>
                  <a:srgbClr val="FFFFFF"/>
                </a:solidFill>
                <a:latin typeface="Nunito Sans ExtraBold"/>
              </a:rPr>
              <a:t>DONNÉES PUBLIQUES</a:t>
            </a:r>
          </a:p>
        </p:txBody>
      </p:sp>
      <p:sp>
        <p:nvSpPr>
          <p:cNvPr id="24" name="Rectangle 23"/>
          <p:cNvSpPr/>
          <p:nvPr/>
        </p:nvSpPr>
        <p:spPr>
          <a:xfrm>
            <a:off x="5466283" y="3200400"/>
            <a:ext cx="1265529"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5" name="TextBox 24"/>
          <p:cNvSpPr txBox="1"/>
          <p:nvPr/>
        </p:nvSpPr>
        <p:spPr>
          <a:xfrm>
            <a:off x="5228539" y="3346704"/>
            <a:ext cx="1741017" cy="718979"/>
          </a:xfrm>
          <a:prstGeom prst="rect">
            <a:avLst/>
          </a:prstGeom>
          <a:noFill/>
        </p:spPr>
        <p:txBody>
          <a:bodyPr wrap="square" lIns="0" tIns="0" rIns="0" bIns="0" anchor="t">
            <a:spAutoFit/>
          </a:bodyPr>
          <a:lstStyle/>
          <a:p>
            <a:pPr algn="ctr">
              <a:lnSpc>
                <a:spcPct val="112000"/>
              </a:lnSpc>
            </a:pPr>
            <a:r>
              <a:rPr lang="en-US" sz="1050" b="0" i="0" noProof="1">
                <a:solidFill>
                  <a:srgbClr val="A8BEDC"/>
                </a:solidFill>
                <a:latin typeface="Nunito Sans"/>
              </a:rPr>
              <a:t>Via serveurs externes : météo, transports, actualités, bourse, taux de change, open data.</a:t>
            </a:r>
          </a:p>
        </p:txBody>
      </p:sp>
      <p:sp>
        <p:nvSpPr>
          <p:cNvPr id="26" name="Rounded Rectangle 25"/>
          <p:cNvSpPr/>
          <p:nvPr/>
        </p:nvSpPr>
        <p:spPr>
          <a:xfrm>
            <a:off x="5228539" y="5148072"/>
            <a:ext cx="1741017" cy="329184"/>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7" name="TextBox 26"/>
          <p:cNvSpPr txBox="1"/>
          <p:nvPr/>
        </p:nvSpPr>
        <p:spPr>
          <a:xfrm>
            <a:off x="5228539" y="5235720"/>
            <a:ext cx="1741017" cy="153888"/>
          </a:xfrm>
          <a:prstGeom prst="rect">
            <a:avLst/>
          </a:prstGeom>
          <a:noFill/>
        </p:spPr>
        <p:txBody>
          <a:bodyPr wrap="square" lIns="0" tIns="0" rIns="0" bIns="0" anchor="ctr">
            <a:spAutoFit/>
          </a:bodyPr>
          <a:lstStyle/>
          <a:p>
            <a:pPr algn="ctr"/>
            <a:r>
              <a:rPr lang="en-US" sz="1000" b="0" i="0" spc="100" noProof="1">
                <a:solidFill>
                  <a:srgbClr val="F2B134"/>
                </a:solidFill>
                <a:latin typeface="Nunito Sans ExtraBold"/>
              </a:rPr>
              <a:t>XML · JSON</a:t>
            </a:r>
          </a:p>
        </p:txBody>
      </p:sp>
      <p:sp>
        <p:nvSpPr>
          <p:cNvPr id="28" name="Rounded Rectangle 27"/>
          <p:cNvSpPr/>
          <p:nvPr/>
        </p:nvSpPr>
        <p:spPr>
          <a:xfrm>
            <a:off x="7317028" y="1691640"/>
            <a:ext cx="2033625" cy="39136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29" name="Picture 28" descr="devicecctv_ltblue.png"/>
          <p:cNvPicPr>
            <a:picLocks noChangeAspect="1"/>
          </p:cNvPicPr>
          <p:nvPr/>
        </p:nvPicPr>
        <p:blipFill>
          <a:blip r:embed="rId7"/>
          <a:stretch>
            <a:fillRect/>
          </a:stretch>
        </p:blipFill>
        <p:spPr>
          <a:xfrm>
            <a:off x="7966253" y="1872691"/>
            <a:ext cx="705917" cy="705917"/>
          </a:xfrm>
          <a:prstGeom prst="rect">
            <a:avLst/>
          </a:prstGeom>
          <a:effectLst>
            <a:outerShdw blurRad="50800" dist="38100" dir="2700000" algn="tl" rotWithShape="0">
              <a:prstClr val="black">
                <a:alpha val="40000"/>
              </a:prstClr>
            </a:outerShdw>
          </a:effectLst>
        </p:spPr>
      </p:pic>
      <p:sp>
        <p:nvSpPr>
          <p:cNvPr id="30" name="TextBox 29"/>
          <p:cNvSpPr txBox="1"/>
          <p:nvPr/>
        </p:nvSpPr>
        <p:spPr>
          <a:xfrm>
            <a:off x="7445044" y="2670048"/>
            <a:ext cx="1777593" cy="475488"/>
          </a:xfrm>
          <a:prstGeom prst="rect">
            <a:avLst/>
          </a:prstGeom>
          <a:noFill/>
        </p:spPr>
        <p:txBody>
          <a:bodyPr wrap="square" lIns="0" tIns="0" rIns="0" bIns="0" anchor="ctr">
            <a:spAutoFit/>
          </a:bodyPr>
          <a:lstStyle/>
          <a:p>
            <a:pPr algn="ctr">
              <a:lnSpc>
                <a:spcPct val="100000"/>
              </a:lnSpc>
            </a:pPr>
            <a:r>
              <a:rPr lang="en-US" sz="1150" b="0" i="0" noProof="1">
                <a:solidFill>
                  <a:srgbClr val="FFFFFF"/>
                </a:solidFill>
                <a:latin typeface="Nunito Sans ExtraBold"/>
              </a:rPr>
              <a:t>CAMÉRAS ET IPTV LAN</a:t>
            </a:r>
          </a:p>
        </p:txBody>
      </p:sp>
      <p:sp>
        <p:nvSpPr>
          <p:cNvPr id="31" name="Rectangle 30"/>
          <p:cNvSpPr/>
          <p:nvPr/>
        </p:nvSpPr>
        <p:spPr>
          <a:xfrm>
            <a:off x="7701076" y="3200400"/>
            <a:ext cx="1265529"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2" name="TextBox 31"/>
          <p:cNvSpPr txBox="1"/>
          <p:nvPr/>
        </p:nvSpPr>
        <p:spPr>
          <a:xfrm>
            <a:off x="7463332" y="3346704"/>
            <a:ext cx="1741017" cy="538032"/>
          </a:xfrm>
          <a:prstGeom prst="rect">
            <a:avLst/>
          </a:prstGeom>
          <a:noFill/>
        </p:spPr>
        <p:txBody>
          <a:bodyPr wrap="square" lIns="0" tIns="0" rIns="0" bIns="0" anchor="t">
            <a:spAutoFit/>
          </a:bodyPr>
          <a:lstStyle/>
          <a:p>
            <a:pPr algn="ctr">
              <a:lnSpc>
                <a:spcPct val="112000"/>
              </a:lnSpc>
            </a:pPr>
            <a:r>
              <a:rPr lang="en-US" sz="1050" b="0" i="0" noProof="1">
                <a:solidFill>
                  <a:srgbClr val="A8BEDC"/>
                </a:solidFill>
                <a:latin typeface="Nunito Sans"/>
              </a:rPr>
              <a:t>CCTV, webcams et sources live sur le réseau local, en multicast ou unicast.</a:t>
            </a:r>
          </a:p>
        </p:txBody>
      </p:sp>
      <p:sp>
        <p:nvSpPr>
          <p:cNvPr id="33" name="Rounded Rectangle 32"/>
          <p:cNvSpPr/>
          <p:nvPr/>
        </p:nvSpPr>
        <p:spPr>
          <a:xfrm>
            <a:off x="7463332" y="5148072"/>
            <a:ext cx="1741017" cy="329184"/>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4" name="TextBox 33"/>
          <p:cNvSpPr txBox="1"/>
          <p:nvPr/>
        </p:nvSpPr>
        <p:spPr>
          <a:xfrm>
            <a:off x="7463332" y="5235720"/>
            <a:ext cx="1741017" cy="153888"/>
          </a:xfrm>
          <a:prstGeom prst="rect">
            <a:avLst/>
          </a:prstGeom>
          <a:noFill/>
        </p:spPr>
        <p:txBody>
          <a:bodyPr wrap="square" lIns="0" tIns="0" rIns="0" bIns="0" anchor="ctr">
            <a:spAutoFit/>
          </a:bodyPr>
          <a:lstStyle/>
          <a:p>
            <a:pPr algn="ctr"/>
            <a:r>
              <a:rPr lang="en-US" sz="1000" b="0" i="0" spc="100" noProof="1">
                <a:solidFill>
                  <a:srgbClr val="F2B134"/>
                </a:solidFill>
                <a:latin typeface="Nunito Sans ExtraBold"/>
              </a:rPr>
              <a:t>RTP · RTSP · UDP</a:t>
            </a:r>
          </a:p>
        </p:txBody>
      </p:sp>
      <p:sp>
        <p:nvSpPr>
          <p:cNvPr id="35" name="Rounded Rectangle 34"/>
          <p:cNvSpPr/>
          <p:nvPr/>
        </p:nvSpPr>
        <p:spPr>
          <a:xfrm>
            <a:off x="9551822" y="1691640"/>
            <a:ext cx="2033625" cy="39136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36" name="Picture 35" descr="satellite_ltblue.png"/>
          <p:cNvPicPr>
            <a:picLocks noChangeAspect="1"/>
          </p:cNvPicPr>
          <p:nvPr/>
        </p:nvPicPr>
        <p:blipFill>
          <a:blip r:embed="rId8"/>
          <a:stretch>
            <a:fillRect/>
          </a:stretch>
        </p:blipFill>
        <p:spPr>
          <a:xfrm>
            <a:off x="10191903" y="1872691"/>
            <a:ext cx="705917" cy="705917"/>
          </a:xfrm>
          <a:prstGeom prst="rect">
            <a:avLst/>
          </a:prstGeom>
          <a:effectLst>
            <a:outerShdw blurRad="50800" dist="38100" dir="2700000" algn="tl" rotWithShape="0">
              <a:prstClr val="black">
                <a:alpha val="40000"/>
              </a:prstClr>
            </a:outerShdw>
          </a:effectLst>
        </p:spPr>
      </p:pic>
      <p:sp>
        <p:nvSpPr>
          <p:cNvPr id="37" name="TextBox 36"/>
          <p:cNvSpPr txBox="1"/>
          <p:nvPr/>
        </p:nvSpPr>
        <p:spPr>
          <a:xfrm>
            <a:off x="9679838" y="2670048"/>
            <a:ext cx="1777593" cy="475488"/>
          </a:xfrm>
          <a:prstGeom prst="rect">
            <a:avLst/>
          </a:prstGeom>
          <a:noFill/>
        </p:spPr>
        <p:txBody>
          <a:bodyPr wrap="square" lIns="0" tIns="0" rIns="0" bIns="0" anchor="ctr">
            <a:spAutoFit/>
          </a:bodyPr>
          <a:lstStyle/>
          <a:p>
            <a:pPr algn="ctr">
              <a:lnSpc>
                <a:spcPct val="100000"/>
              </a:lnSpc>
            </a:pPr>
            <a:r>
              <a:rPr lang="en-US" sz="1150" b="0" i="0" noProof="1">
                <a:solidFill>
                  <a:srgbClr val="FFFFFF"/>
                </a:solidFill>
                <a:latin typeface="Nunito Sans ExtraBold"/>
              </a:rPr>
              <a:t>SOURCES IPTV WAN</a:t>
            </a:r>
          </a:p>
        </p:txBody>
      </p:sp>
      <p:sp>
        <p:nvSpPr>
          <p:cNvPr id="38" name="Rectangle 37"/>
          <p:cNvSpPr/>
          <p:nvPr/>
        </p:nvSpPr>
        <p:spPr>
          <a:xfrm>
            <a:off x="9935870" y="3200400"/>
            <a:ext cx="1265529"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9" name="TextBox 38"/>
          <p:cNvSpPr txBox="1"/>
          <p:nvPr/>
        </p:nvSpPr>
        <p:spPr>
          <a:xfrm>
            <a:off x="9698126" y="3346704"/>
            <a:ext cx="1741017" cy="718979"/>
          </a:xfrm>
          <a:prstGeom prst="rect">
            <a:avLst/>
          </a:prstGeom>
          <a:noFill/>
        </p:spPr>
        <p:txBody>
          <a:bodyPr wrap="square" lIns="0" tIns="0" rIns="0" bIns="0" anchor="t">
            <a:spAutoFit/>
          </a:bodyPr>
          <a:lstStyle/>
          <a:p>
            <a:pPr algn="ctr">
              <a:lnSpc>
                <a:spcPct val="112000"/>
              </a:lnSpc>
            </a:pPr>
            <a:r>
              <a:rPr lang="en-US" sz="1050" b="0" i="0" noProof="1">
                <a:solidFill>
                  <a:srgbClr val="A8BEDC"/>
                </a:solidFill>
                <a:latin typeface="Nunito Sans"/>
              </a:rPr>
              <a:t>Multicast et unicast, TV sur IP, webcams distantes. Le player est lui-même un streamer RTMP.</a:t>
            </a:r>
          </a:p>
        </p:txBody>
      </p:sp>
      <p:sp>
        <p:nvSpPr>
          <p:cNvPr id="40" name="Rounded Rectangle 39"/>
          <p:cNvSpPr/>
          <p:nvPr/>
        </p:nvSpPr>
        <p:spPr>
          <a:xfrm>
            <a:off x="9698126" y="5148072"/>
            <a:ext cx="1741017" cy="329184"/>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41" name="TextBox 40"/>
          <p:cNvSpPr txBox="1"/>
          <p:nvPr/>
        </p:nvSpPr>
        <p:spPr>
          <a:xfrm>
            <a:off x="9698126" y="5235720"/>
            <a:ext cx="1741017" cy="153888"/>
          </a:xfrm>
          <a:prstGeom prst="rect">
            <a:avLst/>
          </a:prstGeom>
          <a:noFill/>
        </p:spPr>
        <p:txBody>
          <a:bodyPr wrap="square" lIns="0" tIns="0" rIns="0" bIns="0" anchor="ctr">
            <a:spAutoFit/>
          </a:bodyPr>
          <a:lstStyle/>
          <a:p>
            <a:pPr algn="ctr"/>
            <a:r>
              <a:rPr lang="en-US" sz="1000" b="0" i="0" spc="100" noProof="1">
                <a:solidFill>
                  <a:srgbClr val="F2B134"/>
                </a:solidFill>
                <a:latin typeface="Nunito Sans ExtraBold"/>
              </a:rPr>
              <a:t>SRT · HLS · WebRTC</a:t>
            </a:r>
          </a:p>
        </p:txBody>
      </p:sp>
      <p:sp>
        <p:nvSpPr>
          <p:cNvPr id="42" name="Rounded Rectangle 41"/>
          <p:cNvSpPr/>
          <p:nvPr/>
        </p:nvSpPr>
        <p:spPr>
          <a:xfrm>
            <a:off x="612648" y="5805160"/>
            <a:ext cx="10972800" cy="778520"/>
          </a:xfrm>
          <a:prstGeom prst="roundRect">
            <a:avLst>
              <a:gd name="adj" fmla="val 20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43" name="Picture 42" descr="plugconnected_ltblue.png"/>
          <p:cNvPicPr>
            <a:picLocks noChangeAspect="1"/>
          </p:cNvPicPr>
          <p:nvPr/>
        </p:nvPicPr>
        <p:blipFill>
          <a:blip r:embed="rId9"/>
          <a:stretch>
            <a:fillRect/>
          </a:stretch>
        </p:blipFill>
        <p:spPr>
          <a:xfrm>
            <a:off x="781812" y="5959988"/>
            <a:ext cx="457200" cy="457200"/>
          </a:xfrm>
          <a:prstGeom prst="rect">
            <a:avLst/>
          </a:prstGeom>
        </p:spPr>
      </p:pic>
      <p:sp>
        <p:nvSpPr>
          <p:cNvPr id="44" name="TextBox 43"/>
          <p:cNvSpPr txBox="1"/>
          <p:nvPr/>
        </p:nvSpPr>
        <p:spPr>
          <a:xfrm>
            <a:off x="1485818" y="6107797"/>
            <a:ext cx="10058400" cy="161583"/>
          </a:xfrm>
          <a:prstGeom prst="rect">
            <a:avLst/>
          </a:prstGeom>
          <a:noFill/>
        </p:spPr>
        <p:txBody>
          <a:bodyPr wrap="square" lIns="0" tIns="0" rIns="0" bIns="0" anchor="ctr">
            <a:spAutoFit/>
          </a:bodyPr>
          <a:lstStyle/>
          <a:p>
            <a:r>
              <a:rPr lang="en-US" sz="1050" spc="250" noProof="1">
                <a:solidFill>
                  <a:srgbClr val="6FB0FF"/>
                </a:solidFill>
                <a:latin typeface="Nunito Sans ExtraBold"/>
              </a:rPr>
              <a:t>CYBER SECURITÉ : LES DONNEES DES WIDGETS NE TANSITENT PAS PAR LE CLOUD</a:t>
            </a:r>
            <a:endParaRPr lang="en-US" sz="1050" noProof="1"/>
          </a:p>
        </p:txBody>
      </p:sp>
      <p:pic>
        <p:nvPicPr>
          <p:cNvPr id="49" name="Picture 48" descr="A screenshot of a computer application&#10;&#10;AI-generated content may be incorrect.">
            <a:extLst>
              <a:ext uri="{FF2B5EF4-FFF2-40B4-BE49-F238E27FC236}">
                <a16:creationId xmlns:a16="http://schemas.microsoft.com/office/drawing/2014/main" id="{6C5D35F1-5EEE-7E00-372C-43C5761D98F8}"/>
              </a:ext>
            </a:extLst>
          </p:cNvPr>
          <p:cNvPicPr>
            <a:picLocks noChangeAspect="1"/>
          </p:cNvPicPr>
          <p:nvPr/>
        </p:nvPicPr>
        <p:blipFill>
          <a:blip r:embed="rId10">
            <a:extLst>
              <a:ext uri="{28A0092B-C50C-407E-A947-70E740481C1C}">
                <a14:useLocalDpi xmlns:a14="http://schemas.microsoft.com/office/drawing/2010/main" val="0"/>
              </a:ext>
            </a:extLst>
          </a:blip>
          <a:srcRect r="44208" b="69584"/>
          <a:stretch>
            <a:fillRect/>
          </a:stretch>
        </p:blipFill>
        <p:spPr>
          <a:xfrm>
            <a:off x="3042802" y="4217339"/>
            <a:ext cx="1642902" cy="360416"/>
          </a:xfrm>
          <a:prstGeom prst="rect">
            <a:avLst/>
          </a:prstGeom>
          <a:effectLst>
            <a:outerShdw blurRad="50800" dist="38100" dir="2700000" algn="tl" rotWithShape="0">
              <a:prstClr val="black">
                <a:alpha val="40000"/>
              </a:prstClr>
            </a:outerShdw>
          </a:effectLst>
        </p:spPr>
      </p:pic>
      <p:pic>
        <p:nvPicPr>
          <p:cNvPr id="51" name="Picture 50" descr="A screenshot of a computer application&#10;&#10;AI-generated content may be incorrect.">
            <a:extLst>
              <a:ext uri="{FF2B5EF4-FFF2-40B4-BE49-F238E27FC236}">
                <a16:creationId xmlns:a16="http://schemas.microsoft.com/office/drawing/2014/main" id="{CBECFF38-048D-BA9F-C757-7B1E03BFA4BF}"/>
              </a:ext>
            </a:extLst>
          </p:cNvPr>
          <p:cNvPicPr>
            <a:picLocks noChangeAspect="1"/>
          </p:cNvPicPr>
          <p:nvPr/>
        </p:nvPicPr>
        <p:blipFill>
          <a:blip r:embed="rId10">
            <a:extLst>
              <a:ext uri="{28A0092B-C50C-407E-A947-70E740481C1C}">
                <a14:useLocalDpi xmlns:a14="http://schemas.microsoft.com/office/drawing/2010/main" val="0"/>
              </a:ext>
            </a:extLst>
          </a:blip>
          <a:srcRect l="59080" b="69584"/>
          <a:stretch>
            <a:fillRect/>
          </a:stretch>
        </p:blipFill>
        <p:spPr>
          <a:xfrm>
            <a:off x="3231489" y="4652470"/>
            <a:ext cx="1246829" cy="372938"/>
          </a:xfrm>
          <a:prstGeom prst="rect">
            <a:avLst/>
          </a:prstGeom>
          <a:effectLst>
            <a:outerShdw blurRad="50800" dist="38100" dir="2700000" algn="tl" rotWithShape="0">
              <a:prstClr val="black">
                <a:alpha val="40000"/>
              </a:prstClr>
            </a:outerShdw>
          </a:effectLst>
        </p:spPr>
      </p:pic>
      <p:grpSp>
        <p:nvGrpSpPr>
          <p:cNvPr id="56" name="Group 55">
            <a:extLst>
              <a:ext uri="{FF2B5EF4-FFF2-40B4-BE49-F238E27FC236}">
                <a16:creationId xmlns:a16="http://schemas.microsoft.com/office/drawing/2014/main" id="{DDF4D2E4-C6D7-2966-360F-2F8C76572780}"/>
              </a:ext>
            </a:extLst>
          </p:cNvPr>
          <p:cNvGrpSpPr/>
          <p:nvPr/>
        </p:nvGrpSpPr>
        <p:grpSpPr>
          <a:xfrm>
            <a:off x="1316736" y="4371457"/>
            <a:ext cx="727411" cy="351314"/>
            <a:chOff x="903403" y="4286430"/>
            <a:chExt cx="964713" cy="465922"/>
          </a:xfrm>
          <a:effectLst>
            <a:outerShdw blurRad="50800" dist="38100" dir="2700000" algn="tl" rotWithShape="0">
              <a:prstClr val="black">
                <a:alpha val="40000"/>
              </a:prstClr>
            </a:outerShdw>
          </a:effectLst>
        </p:grpSpPr>
        <p:pic>
          <p:nvPicPr>
            <p:cNvPr id="47" name="Picture 46" descr="A screenshot of a computer application&#10;&#10;AI-generated content may be incorrect.">
              <a:extLst>
                <a:ext uri="{FF2B5EF4-FFF2-40B4-BE49-F238E27FC236}">
                  <a16:creationId xmlns:a16="http://schemas.microsoft.com/office/drawing/2014/main" id="{BA7A0D48-2B4F-02F4-7A49-FDC853060D81}"/>
                </a:ext>
              </a:extLst>
            </p:cNvPr>
            <p:cNvPicPr>
              <a:picLocks noChangeAspect="1"/>
            </p:cNvPicPr>
            <p:nvPr/>
          </p:nvPicPr>
          <p:blipFill>
            <a:blip r:embed="rId10">
              <a:extLst>
                <a:ext uri="{28A0092B-C50C-407E-A947-70E740481C1C}">
                  <a14:useLocalDpi xmlns:a14="http://schemas.microsoft.com/office/drawing/2010/main" val="0"/>
                </a:ext>
              </a:extLst>
            </a:blip>
            <a:srcRect r="88120" b="71627"/>
            <a:stretch>
              <a:fillRect/>
            </a:stretch>
          </p:blipFill>
          <p:spPr>
            <a:xfrm>
              <a:off x="1424135" y="4313365"/>
              <a:ext cx="443981" cy="426701"/>
            </a:xfrm>
            <a:prstGeom prst="rect">
              <a:avLst/>
            </a:prstGeom>
            <a:effectLst>
              <a:outerShdw blurRad="50800" dist="38100" dir="2700000" algn="tl" rotWithShape="0">
                <a:prstClr val="black">
                  <a:alpha val="40000"/>
                </a:prstClr>
              </a:outerShdw>
            </a:effectLst>
          </p:spPr>
        </p:pic>
        <p:pic>
          <p:nvPicPr>
            <p:cNvPr id="53" name="Picture 52" descr="A screenshot of a computer application&#10;&#10;AI-generated content may be incorrect.">
              <a:extLst>
                <a:ext uri="{FF2B5EF4-FFF2-40B4-BE49-F238E27FC236}">
                  <a16:creationId xmlns:a16="http://schemas.microsoft.com/office/drawing/2014/main" id="{E3FA6E17-B880-FF74-F093-63F8E7D59047}"/>
                </a:ext>
              </a:extLst>
            </p:cNvPr>
            <p:cNvPicPr>
              <a:picLocks noChangeAspect="1"/>
            </p:cNvPicPr>
            <p:nvPr/>
          </p:nvPicPr>
          <p:blipFill>
            <a:blip r:embed="rId10">
              <a:extLst>
                <a:ext uri="{28A0092B-C50C-407E-A947-70E740481C1C}">
                  <a14:useLocalDpi xmlns:a14="http://schemas.microsoft.com/office/drawing/2010/main" val="0"/>
                </a:ext>
              </a:extLst>
            </a:blip>
            <a:srcRect t="34792" r="88472" b="35447"/>
            <a:stretch>
              <a:fillRect/>
            </a:stretch>
          </p:blipFill>
          <p:spPr>
            <a:xfrm>
              <a:off x="903403" y="4286430"/>
              <a:ext cx="448484" cy="465922"/>
            </a:xfrm>
            <a:prstGeom prst="rect">
              <a:avLst/>
            </a:prstGeom>
          </p:spPr>
        </p:pic>
      </p:grpSp>
      <p:grpSp>
        <p:nvGrpSpPr>
          <p:cNvPr id="67" name="Group 66">
            <a:extLst>
              <a:ext uri="{FF2B5EF4-FFF2-40B4-BE49-F238E27FC236}">
                <a16:creationId xmlns:a16="http://schemas.microsoft.com/office/drawing/2014/main" id="{008ED0AE-0811-9961-3DE6-38B83BDFD1D4}"/>
              </a:ext>
            </a:extLst>
          </p:cNvPr>
          <p:cNvGrpSpPr/>
          <p:nvPr/>
        </p:nvGrpSpPr>
        <p:grpSpPr>
          <a:xfrm>
            <a:off x="5537318" y="4349142"/>
            <a:ext cx="1094198" cy="355221"/>
            <a:chOff x="888118" y="4286430"/>
            <a:chExt cx="1451157" cy="471103"/>
          </a:xfrm>
          <a:effectLst>
            <a:outerShdw blurRad="50800" dist="38100" dir="2700000" algn="tl" rotWithShape="0">
              <a:prstClr val="black">
                <a:alpha val="40000"/>
              </a:prstClr>
            </a:outerShdw>
          </a:effectLst>
        </p:grpSpPr>
        <p:pic>
          <p:nvPicPr>
            <p:cNvPr id="68" name="Picture 67">
              <a:extLst>
                <a:ext uri="{FF2B5EF4-FFF2-40B4-BE49-F238E27FC236}">
                  <a16:creationId xmlns:a16="http://schemas.microsoft.com/office/drawing/2014/main" id="{521D3111-5579-5AD6-8921-1CFBB2DB13C7}"/>
                </a:ext>
              </a:extLst>
            </p:cNvPr>
            <p:cNvPicPr>
              <a:picLocks noChangeAspect="1"/>
            </p:cNvPicPr>
            <p:nvPr/>
          </p:nvPicPr>
          <p:blipFill>
            <a:blip r:embed="rId11">
              <a:extLst>
                <a:ext uri="{28A0092B-C50C-407E-A947-70E740481C1C}">
                  <a14:useLocalDpi xmlns:a14="http://schemas.microsoft.com/office/drawing/2010/main" val="0"/>
                </a:ext>
              </a:extLst>
            </a:blip>
            <a:srcRect t="4048" b="1922"/>
            <a:stretch>
              <a:fillRect/>
            </a:stretch>
          </p:blipFill>
          <p:spPr>
            <a:xfrm>
              <a:off x="1399849" y="4310207"/>
              <a:ext cx="443982" cy="436573"/>
            </a:xfrm>
            <a:prstGeom prst="rect">
              <a:avLst/>
            </a:prstGeom>
            <a:effectLst>
              <a:outerShdw blurRad="50800" dist="38100" dir="2700000" algn="tl" rotWithShape="0">
                <a:prstClr val="black">
                  <a:alpha val="40000"/>
                </a:prstClr>
              </a:outerShdw>
            </a:effectLst>
          </p:spPr>
        </p:pic>
        <p:pic>
          <p:nvPicPr>
            <p:cNvPr id="69" name="Picture 68">
              <a:extLst>
                <a:ext uri="{FF2B5EF4-FFF2-40B4-BE49-F238E27FC236}">
                  <a16:creationId xmlns:a16="http://schemas.microsoft.com/office/drawing/2014/main" id="{F66059C0-89A6-A032-6BED-7A9086A6E8E7}"/>
                </a:ext>
              </a:extLst>
            </p:cNvPr>
            <p:cNvPicPr>
              <a:picLocks noChangeAspect="1"/>
            </p:cNvPicPr>
            <p:nvPr/>
          </p:nvPicPr>
          <p:blipFill>
            <a:blip r:embed="rId12">
              <a:extLst>
                <a:ext uri="{28A0092B-C50C-407E-A947-70E740481C1C}">
                  <a14:useLocalDpi xmlns:a14="http://schemas.microsoft.com/office/drawing/2010/main" val="0"/>
                </a:ext>
              </a:extLst>
            </a:blip>
            <a:srcRect l="1569" r="1569"/>
            <a:stretch/>
          </p:blipFill>
          <p:spPr>
            <a:xfrm>
              <a:off x="888118" y="4286430"/>
              <a:ext cx="448484" cy="465921"/>
            </a:xfrm>
            <a:prstGeom prst="rect">
              <a:avLst/>
            </a:prstGeom>
          </p:spPr>
        </p:pic>
        <p:pic>
          <p:nvPicPr>
            <p:cNvPr id="70" name="Picture 69">
              <a:extLst>
                <a:ext uri="{FF2B5EF4-FFF2-40B4-BE49-F238E27FC236}">
                  <a16:creationId xmlns:a16="http://schemas.microsoft.com/office/drawing/2014/main" id="{4C75A050-6572-B099-26EB-CD8FA267AC4F}"/>
                </a:ext>
              </a:extLst>
            </p:cNvPr>
            <p:cNvPicPr>
              <a:picLocks noChangeAspect="1"/>
            </p:cNvPicPr>
            <p:nvPr/>
          </p:nvPicPr>
          <p:blipFill>
            <a:blip r:embed="rId13">
              <a:extLst>
                <a:ext uri="{28A0092B-C50C-407E-A947-70E740481C1C}">
                  <a14:useLocalDpi xmlns:a14="http://schemas.microsoft.com/office/drawing/2010/main" val="0"/>
                </a:ext>
              </a:extLst>
            </a:blip>
            <a:srcRect l="972" r="972"/>
            <a:stretch/>
          </p:blipFill>
          <p:spPr>
            <a:xfrm>
              <a:off x="1895293" y="4293137"/>
              <a:ext cx="443982" cy="464396"/>
            </a:xfrm>
            <a:prstGeom prst="rect">
              <a:avLst/>
            </a:prstGeom>
          </p:spPr>
        </p:pic>
      </p:grpSp>
      <p:grpSp>
        <p:nvGrpSpPr>
          <p:cNvPr id="8" name="Group 7">
            <a:extLst>
              <a:ext uri="{FF2B5EF4-FFF2-40B4-BE49-F238E27FC236}">
                <a16:creationId xmlns:a16="http://schemas.microsoft.com/office/drawing/2014/main" id="{2B550355-2894-A2B2-04E1-33018052012E}"/>
              </a:ext>
            </a:extLst>
          </p:cNvPr>
          <p:cNvGrpSpPr/>
          <p:nvPr/>
        </p:nvGrpSpPr>
        <p:grpSpPr>
          <a:xfrm>
            <a:off x="7749540" y="4352544"/>
            <a:ext cx="1161288" cy="356616"/>
            <a:chOff x="7749540" y="4352544"/>
            <a:chExt cx="1161288" cy="356616"/>
          </a:xfrm>
        </p:grpSpPr>
        <p:pic>
          <p:nvPicPr>
            <p:cNvPr id="72" name="Picture 71" descr="cn_videocam.png"/>
            <p:cNvPicPr>
              <a:picLocks noChangeAspect="1"/>
            </p:cNvPicPr>
            <p:nvPr/>
          </p:nvPicPr>
          <p:blipFill>
            <a:blip r:embed="rId14"/>
            <a:stretch>
              <a:fillRect/>
            </a:stretch>
          </p:blipFill>
          <p:spPr>
            <a:xfrm>
              <a:off x="7749540" y="4352544"/>
              <a:ext cx="356616" cy="356616"/>
            </a:xfrm>
            <a:prstGeom prst="rect">
              <a:avLst/>
            </a:prstGeom>
            <a:effectLst>
              <a:outerShdw blurRad="50800" dist="38100" dir="2700000" algn="tl" rotWithShape="0">
                <a:prstClr val="black">
                  <a:alpha val="40000"/>
                </a:prstClr>
              </a:outerShdw>
            </a:effectLst>
          </p:spPr>
        </p:pic>
        <p:pic>
          <p:nvPicPr>
            <p:cNvPr id="73" name="Picture 72" descr="cn_webcam.png"/>
            <p:cNvPicPr>
              <a:picLocks noChangeAspect="1"/>
            </p:cNvPicPr>
            <p:nvPr/>
          </p:nvPicPr>
          <p:blipFill>
            <a:blip r:embed="rId15"/>
            <a:stretch>
              <a:fillRect/>
            </a:stretch>
          </p:blipFill>
          <p:spPr>
            <a:xfrm>
              <a:off x="8151875" y="4352544"/>
              <a:ext cx="356616" cy="356616"/>
            </a:xfrm>
            <a:prstGeom prst="rect">
              <a:avLst/>
            </a:prstGeom>
            <a:effectLst>
              <a:outerShdw blurRad="50800" dist="38100" dir="2700000" algn="tl" rotWithShape="0">
                <a:prstClr val="black">
                  <a:alpha val="40000"/>
                </a:prstClr>
              </a:outerShdw>
            </a:effectLst>
          </p:spPr>
        </p:pic>
        <p:pic>
          <p:nvPicPr>
            <p:cNvPr id="74" name="Picture 73" descr="cn_lan.png"/>
            <p:cNvPicPr>
              <a:picLocks noChangeAspect="1"/>
            </p:cNvPicPr>
            <p:nvPr/>
          </p:nvPicPr>
          <p:blipFill>
            <a:blip r:embed="rId16"/>
            <a:stretch>
              <a:fillRect/>
            </a:stretch>
          </p:blipFill>
          <p:spPr>
            <a:xfrm>
              <a:off x="8554212" y="4352544"/>
              <a:ext cx="356616" cy="356616"/>
            </a:xfrm>
            <a:prstGeom prst="rect">
              <a:avLst/>
            </a:prstGeom>
            <a:effectLst>
              <a:outerShdw blurRad="50800" dist="38100" dir="2700000" algn="tl" rotWithShape="0">
                <a:prstClr val="black">
                  <a:alpha val="40000"/>
                </a:prstClr>
              </a:outerShdw>
            </a:effectLst>
          </p:spPr>
        </p:pic>
      </p:grpSp>
      <p:grpSp>
        <p:nvGrpSpPr>
          <p:cNvPr id="46" name="Group 45">
            <a:extLst>
              <a:ext uri="{FF2B5EF4-FFF2-40B4-BE49-F238E27FC236}">
                <a16:creationId xmlns:a16="http://schemas.microsoft.com/office/drawing/2014/main" id="{E8F3272D-5443-1BB1-CA0A-8329291F20BA}"/>
              </a:ext>
            </a:extLst>
          </p:cNvPr>
          <p:cNvGrpSpPr/>
          <p:nvPr/>
        </p:nvGrpSpPr>
        <p:grpSpPr>
          <a:xfrm>
            <a:off x="9989820" y="4352544"/>
            <a:ext cx="1161288" cy="356616"/>
            <a:chOff x="9989820" y="4352544"/>
            <a:chExt cx="1161288" cy="356616"/>
          </a:xfrm>
        </p:grpSpPr>
        <p:pic>
          <p:nvPicPr>
            <p:cNvPr id="75" name="Picture 74" descr="cn_satellite.png"/>
            <p:cNvPicPr>
              <a:picLocks noChangeAspect="1"/>
            </p:cNvPicPr>
            <p:nvPr/>
          </p:nvPicPr>
          <p:blipFill>
            <a:blip r:embed="rId17"/>
            <a:stretch>
              <a:fillRect/>
            </a:stretch>
          </p:blipFill>
          <p:spPr>
            <a:xfrm>
              <a:off x="9989820" y="4352544"/>
              <a:ext cx="356616" cy="356616"/>
            </a:xfrm>
            <a:prstGeom prst="rect">
              <a:avLst/>
            </a:prstGeom>
            <a:effectLst>
              <a:outerShdw blurRad="50800" dist="38100" dir="2700000" algn="tl" rotWithShape="0">
                <a:prstClr val="black">
                  <a:alpha val="40000"/>
                </a:prstClr>
              </a:outerShdw>
            </a:effectLst>
          </p:spPr>
        </p:pic>
        <p:pic>
          <p:nvPicPr>
            <p:cNvPr id="76" name="Picture 75" descr="cn_livetv.png"/>
            <p:cNvPicPr>
              <a:picLocks noChangeAspect="1"/>
            </p:cNvPicPr>
            <p:nvPr/>
          </p:nvPicPr>
          <p:blipFill>
            <a:blip r:embed="rId18"/>
            <a:stretch>
              <a:fillRect/>
            </a:stretch>
          </p:blipFill>
          <p:spPr>
            <a:xfrm>
              <a:off x="10392156" y="4352544"/>
              <a:ext cx="356616" cy="356616"/>
            </a:xfrm>
            <a:prstGeom prst="rect">
              <a:avLst/>
            </a:prstGeom>
            <a:effectLst>
              <a:outerShdw blurRad="50800" dist="38100" dir="2700000" algn="tl" rotWithShape="0">
                <a:prstClr val="black">
                  <a:alpha val="40000"/>
                </a:prstClr>
              </a:outerShdw>
            </a:effectLst>
          </p:spPr>
        </p:pic>
        <p:pic>
          <p:nvPicPr>
            <p:cNvPr id="77" name="Picture 76" descr="cn_stream.png"/>
            <p:cNvPicPr>
              <a:picLocks noChangeAspect="1"/>
            </p:cNvPicPr>
            <p:nvPr/>
          </p:nvPicPr>
          <p:blipFill>
            <a:blip r:embed="rId19"/>
            <a:stretch>
              <a:fillRect/>
            </a:stretch>
          </p:blipFill>
          <p:spPr>
            <a:xfrm>
              <a:off x="10794492" y="4352544"/>
              <a:ext cx="356616" cy="356616"/>
            </a:xfrm>
            <a:prstGeom prst="rect">
              <a:avLst/>
            </a:prstGeom>
            <a:effectLst>
              <a:outerShdw blurRad="50800" dist="38100" dir="2700000" algn="tl" rotWithShape="0">
                <a:prstClr val="black">
                  <a:alpha val="40000"/>
                </a:prstClr>
              </a:outerShdw>
            </a:effectLst>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57200"/>
            <a:ext cx="8860536" cy="502920"/>
          </a:xfrm>
          <a:prstGeom prst="rect">
            <a:avLst/>
          </a:prstGeom>
          <a:noFill/>
        </p:spPr>
        <p:txBody>
          <a:bodyPr wrap="square" lIns="0" tIns="0" rIns="0" bIns="0" anchor="ctr">
            <a:spAutoFit/>
          </a:bodyPr>
          <a:lstStyle/>
          <a:p>
            <a:pPr algn="l"/>
            <a:r>
              <a:rPr lang="en-US" sz="2800" b="0" i="0" noProof="1">
                <a:solidFill>
                  <a:srgbClr val="FFFFFF"/>
                </a:solidFill>
                <a:latin typeface="Nunito Sans Black"/>
              </a:rPr>
              <a:t>SpinetiX ARYA, le CMS de votre client</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941832"/>
            <a:ext cx="7808975" cy="384048"/>
          </a:xfrm>
          <a:prstGeom prst="rect">
            <a:avLst/>
          </a:prstGeom>
          <a:noFill/>
        </p:spPr>
        <p:txBody>
          <a:bodyPr wrap="square" lIns="0" tIns="0" rIns="0" bIns="0" anchor="ctr">
            <a:spAutoFit/>
          </a:bodyPr>
          <a:lstStyle/>
          <a:p>
            <a:pPr algn="l"/>
            <a:r>
              <a:rPr lang="en-US" sz="1200" b="0" i="0" noProof="1">
                <a:solidFill>
                  <a:srgbClr val="C9D7E6"/>
                </a:solidFill>
                <a:latin typeface="Nunito Sans"/>
              </a:rPr>
              <a:t>Le CMS cloud destiné aux utilisateurs finaux : créer, planifier, publier.</a:t>
            </a:r>
          </a:p>
        </p:txBody>
      </p:sp>
      <p:pic>
        <p:nvPicPr>
          <p:cNvPr id="7" name="Picture 6" descr="image.png"/>
          <p:cNvPicPr>
            <a:picLocks noChangeAspect="1"/>
          </p:cNvPicPr>
          <p:nvPr/>
        </p:nvPicPr>
        <p:blipFill>
          <a:blip r:embed="rId4"/>
          <a:stretch>
            <a:fillRect/>
          </a:stretch>
        </p:blipFill>
        <p:spPr>
          <a:xfrm>
            <a:off x="10671048" y="0"/>
            <a:ext cx="1517904" cy="603504"/>
          </a:xfrm>
          <a:prstGeom prst="rect">
            <a:avLst/>
          </a:prstGeom>
        </p:spPr>
      </p:pic>
      <p:sp>
        <p:nvSpPr>
          <p:cNvPr id="8" name="Rounded Rectangle 7"/>
          <p:cNvSpPr/>
          <p:nvPr/>
        </p:nvSpPr>
        <p:spPr>
          <a:xfrm>
            <a:off x="612648" y="1691640"/>
            <a:ext cx="6035040" cy="4434840"/>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9" name="Picture 8" descr="image.png"/>
          <p:cNvPicPr>
            <a:picLocks noChangeAspect="1"/>
          </p:cNvPicPr>
          <p:nvPr/>
        </p:nvPicPr>
        <p:blipFill>
          <a:blip r:embed="rId5"/>
          <a:stretch>
            <a:fillRect/>
          </a:stretch>
        </p:blipFill>
        <p:spPr>
          <a:xfrm>
            <a:off x="795528" y="2188995"/>
            <a:ext cx="5669280" cy="2795972"/>
          </a:xfrm>
          <a:prstGeom prst="rect">
            <a:avLst/>
          </a:prstGeom>
        </p:spPr>
      </p:pic>
      <p:sp>
        <p:nvSpPr>
          <p:cNvPr id="10" name="TextBox 9"/>
          <p:cNvSpPr txBox="1"/>
          <p:nvPr/>
        </p:nvSpPr>
        <p:spPr>
          <a:xfrm>
            <a:off x="795528" y="5402027"/>
            <a:ext cx="5669280" cy="169277"/>
          </a:xfrm>
          <a:prstGeom prst="rect">
            <a:avLst/>
          </a:prstGeom>
          <a:noFill/>
        </p:spPr>
        <p:txBody>
          <a:bodyPr wrap="square" lIns="0" tIns="0" rIns="0" bIns="0" anchor="t">
            <a:spAutoFit/>
          </a:bodyPr>
          <a:lstStyle/>
          <a:p>
            <a:pPr algn="ctr"/>
            <a:r>
              <a:rPr lang="en-US" sz="1100" b="0" i="0" spc="200" noProof="1">
                <a:solidFill>
                  <a:srgbClr val="6FB0FF"/>
                </a:solidFill>
                <a:latin typeface="Nunito Sans ExtraBold"/>
              </a:rPr>
              <a:t>INTERFACE WEB SPINETIX ARYA</a:t>
            </a:r>
          </a:p>
        </p:txBody>
      </p:sp>
      <p:sp>
        <p:nvSpPr>
          <p:cNvPr id="12" name="Rounded Rectangle 11"/>
          <p:cNvSpPr/>
          <p:nvPr/>
        </p:nvSpPr>
        <p:spPr>
          <a:xfrm>
            <a:off x="6876288" y="1691640"/>
            <a:ext cx="4709160" cy="102412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3" name="Picture 12" descr="cloudcomputing_ltblue.png"/>
          <p:cNvPicPr>
            <a:picLocks noChangeAspect="1"/>
          </p:cNvPicPr>
          <p:nvPr/>
        </p:nvPicPr>
        <p:blipFill>
          <a:blip r:embed="rId6"/>
          <a:stretch>
            <a:fillRect/>
          </a:stretch>
        </p:blipFill>
        <p:spPr>
          <a:xfrm>
            <a:off x="7050542" y="2029968"/>
            <a:ext cx="329320" cy="329320"/>
          </a:xfrm>
          <a:prstGeom prst="rect">
            <a:avLst/>
          </a:prstGeom>
          <a:effectLst>
            <a:outerShdw blurRad="50800" dist="38100" dir="2700000" algn="tl" rotWithShape="0">
              <a:prstClr val="black">
                <a:alpha val="40000"/>
              </a:prstClr>
            </a:outerShdw>
          </a:effectLst>
        </p:spPr>
      </p:pic>
      <p:sp>
        <p:nvSpPr>
          <p:cNvPr id="14" name="TextBox 13"/>
          <p:cNvSpPr txBox="1"/>
          <p:nvPr/>
        </p:nvSpPr>
        <p:spPr>
          <a:xfrm>
            <a:off x="7582271" y="1874520"/>
            <a:ext cx="3931920"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HÉBERGÉ SUR AWS</a:t>
            </a:r>
          </a:p>
        </p:txBody>
      </p:sp>
      <p:sp>
        <p:nvSpPr>
          <p:cNvPr id="15" name="TextBox 14"/>
          <p:cNvSpPr txBox="1"/>
          <p:nvPr/>
        </p:nvSpPr>
        <p:spPr>
          <a:xfrm>
            <a:off x="7582271" y="2130552"/>
            <a:ext cx="3950208" cy="329321"/>
          </a:xfrm>
          <a:prstGeom prst="rect">
            <a:avLst/>
          </a:prstGeom>
          <a:noFill/>
        </p:spPr>
        <p:txBody>
          <a:bodyPr wrap="square" lIns="0" tIns="0" rIns="0" bIns="0" anchor="t">
            <a:spAutoFit/>
          </a:bodyPr>
          <a:lstStyle/>
          <a:p>
            <a:pPr algn="l">
              <a:lnSpc>
                <a:spcPct val="108000"/>
              </a:lnSpc>
            </a:pPr>
            <a:r>
              <a:rPr lang="en-US" sz="1000" b="0" i="0" noProof="1">
                <a:solidFill>
                  <a:srgbClr val="A8BEDC"/>
                </a:solidFill>
                <a:latin typeface="Nunito Sans"/>
              </a:rPr>
              <a:t>Infrastructure cloud certifiée, haute disponibilité </a:t>
            </a:r>
            <a:br>
              <a:rPr lang="en-US" sz="1000" b="0" i="0" noProof="1">
                <a:solidFill>
                  <a:srgbClr val="A8BEDC"/>
                </a:solidFill>
                <a:latin typeface="Nunito Sans"/>
              </a:rPr>
            </a:br>
            <a:r>
              <a:rPr lang="en-US" sz="1000" b="0" i="0" noProof="1">
                <a:solidFill>
                  <a:srgbClr val="A8BEDC"/>
                </a:solidFill>
                <a:latin typeface="Nunito Sans"/>
              </a:rPr>
              <a:t>et sauvegardes automatiques.</a:t>
            </a:r>
          </a:p>
        </p:txBody>
      </p:sp>
      <p:sp>
        <p:nvSpPr>
          <p:cNvPr id="16" name="Rounded Rectangle 15"/>
          <p:cNvSpPr/>
          <p:nvPr/>
        </p:nvSpPr>
        <p:spPr>
          <a:xfrm>
            <a:off x="6876288" y="2830068"/>
            <a:ext cx="4709160" cy="102412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7" name="Picture 16" descr="world_ltblue.png"/>
          <p:cNvPicPr>
            <a:picLocks noChangeAspect="1"/>
          </p:cNvPicPr>
          <p:nvPr/>
        </p:nvPicPr>
        <p:blipFill>
          <a:blip r:embed="rId7"/>
          <a:stretch>
            <a:fillRect/>
          </a:stretch>
        </p:blipFill>
        <p:spPr>
          <a:xfrm>
            <a:off x="7050542" y="3168396"/>
            <a:ext cx="329320" cy="329320"/>
          </a:xfrm>
          <a:prstGeom prst="rect">
            <a:avLst/>
          </a:prstGeom>
          <a:effectLst>
            <a:outerShdw blurRad="50800" dist="38100" dir="2700000" algn="tl" rotWithShape="0">
              <a:prstClr val="black">
                <a:alpha val="40000"/>
              </a:prstClr>
            </a:outerShdw>
          </a:effectLst>
        </p:spPr>
      </p:pic>
      <p:sp>
        <p:nvSpPr>
          <p:cNvPr id="18" name="TextBox 17"/>
          <p:cNvSpPr txBox="1"/>
          <p:nvPr/>
        </p:nvSpPr>
        <p:spPr>
          <a:xfrm>
            <a:off x="7582271" y="3012948"/>
            <a:ext cx="3931920"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RÉSIDENCE DES DONNÉES</a:t>
            </a:r>
          </a:p>
        </p:txBody>
      </p:sp>
      <p:sp>
        <p:nvSpPr>
          <p:cNvPr id="19" name="TextBox 18"/>
          <p:cNvSpPr txBox="1"/>
          <p:nvPr/>
        </p:nvSpPr>
        <p:spPr>
          <a:xfrm>
            <a:off x="7582271" y="3268980"/>
            <a:ext cx="3950208" cy="384048"/>
          </a:xfrm>
          <a:prstGeom prst="rect">
            <a:avLst/>
          </a:prstGeom>
          <a:noFill/>
        </p:spPr>
        <p:txBody>
          <a:bodyPr wrap="square" lIns="0" tIns="0" rIns="0" bIns="0" anchor="t">
            <a:spAutoFit/>
          </a:bodyPr>
          <a:lstStyle/>
          <a:p>
            <a:pPr algn="l">
              <a:lnSpc>
                <a:spcPct val="108000"/>
              </a:lnSpc>
            </a:pPr>
            <a:r>
              <a:rPr lang="en-US" sz="1000" b="0" i="0" noProof="1">
                <a:solidFill>
                  <a:srgbClr val="A8BEDC"/>
                </a:solidFill>
                <a:latin typeface="Nunito Sans"/>
              </a:rPr>
              <a:t>Le tenant du client est hébergé dans la région choisie :</a:t>
            </a:r>
            <a:br>
              <a:rPr lang="en-US" sz="1000" b="0" i="0" noProof="1">
                <a:solidFill>
                  <a:srgbClr val="A8BEDC"/>
                </a:solidFill>
                <a:latin typeface="Nunito Sans"/>
              </a:rPr>
            </a:br>
            <a:r>
              <a:rPr lang="en-US" sz="1000" b="0" i="0" noProof="1">
                <a:solidFill>
                  <a:srgbClr val="A8BEDC"/>
                </a:solidFill>
                <a:latin typeface="Nunito Sans"/>
              </a:rPr>
              <a:t>Europe, États-Unis ou Suisse.</a:t>
            </a:r>
          </a:p>
        </p:txBody>
      </p:sp>
      <p:sp>
        <p:nvSpPr>
          <p:cNvPr id="20" name="Rounded Rectangle 19"/>
          <p:cNvSpPr/>
          <p:nvPr/>
        </p:nvSpPr>
        <p:spPr>
          <a:xfrm>
            <a:off x="6876288" y="3968496"/>
            <a:ext cx="4709160" cy="102412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21" name="Picture 20" descr="usercheck_ltblue.png"/>
          <p:cNvPicPr>
            <a:picLocks noChangeAspect="1"/>
          </p:cNvPicPr>
          <p:nvPr/>
        </p:nvPicPr>
        <p:blipFill>
          <a:blip r:embed="rId8"/>
          <a:stretch>
            <a:fillRect/>
          </a:stretch>
        </p:blipFill>
        <p:spPr>
          <a:xfrm>
            <a:off x="7050542" y="4306824"/>
            <a:ext cx="329320" cy="329320"/>
          </a:xfrm>
          <a:prstGeom prst="rect">
            <a:avLst/>
          </a:prstGeom>
          <a:effectLst>
            <a:outerShdw blurRad="50800" dist="38100" dir="2700000" algn="tl" rotWithShape="0">
              <a:prstClr val="black">
                <a:alpha val="40000"/>
              </a:prstClr>
            </a:outerShdw>
          </a:effectLst>
        </p:spPr>
      </p:pic>
      <p:sp>
        <p:nvSpPr>
          <p:cNvPr id="22" name="TextBox 21"/>
          <p:cNvSpPr txBox="1"/>
          <p:nvPr/>
        </p:nvSpPr>
        <p:spPr>
          <a:xfrm>
            <a:off x="7582271" y="4151376"/>
            <a:ext cx="3931920"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COMPTES ET DROITS</a:t>
            </a:r>
          </a:p>
        </p:txBody>
      </p:sp>
      <p:sp>
        <p:nvSpPr>
          <p:cNvPr id="23" name="TextBox 22"/>
          <p:cNvSpPr txBox="1"/>
          <p:nvPr/>
        </p:nvSpPr>
        <p:spPr>
          <a:xfrm>
            <a:off x="7582271" y="4407408"/>
            <a:ext cx="3950208" cy="329321"/>
          </a:xfrm>
          <a:prstGeom prst="rect">
            <a:avLst/>
          </a:prstGeom>
          <a:noFill/>
        </p:spPr>
        <p:txBody>
          <a:bodyPr wrap="square" lIns="0" tIns="0" rIns="0" bIns="0" anchor="t">
            <a:spAutoFit/>
          </a:bodyPr>
          <a:lstStyle/>
          <a:p>
            <a:pPr algn="l">
              <a:lnSpc>
                <a:spcPct val="108000"/>
              </a:lnSpc>
            </a:pPr>
            <a:r>
              <a:rPr lang="en-US" sz="1000" b="0" i="0" noProof="1">
                <a:solidFill>
                  <a:srgbClr val="A8BEDC"/>
                </a:solidFill>
                <a:latin typeface="Nunito Sans"/>
              </a:rPr>
              <a:t>Multi-tenant, multi-rôles, SSO. </a:t>
            </a:r>
            <a:br>
              <a:rPr lang="en-US" sz="1000" b="0" i="0" noProof="1">
                <a:latin typeface="Nunito Sans"/>
              </a:rPr>
            </a:br>
            <a:r>
              <a:rPr lang="en-US" sz="1000" b="0" i="0" noProof="1">
                <a:solidFill>
                  <a:srgbClr val="A8BEDC"/>
                </a:solidFill>
                <a:latin typeface="Nunito Sans"/>
              </a:rPr>
              <a:t>Chaque utilisateur ne voit que son périmètre.</a:t>
            </a:r>
          </a:p>
        </p:txBody>
      </p:sp>
      <p:sp>
        <p:nvSpPr>
          <p:cNvPr id="24" name="Rounded Rectangle 23"/>
          <p:cNvSpPr/>
          <p:nvPr/>
        </p:nvSpPr>
        <p:spPr>
          <a:xfrm>
            <a:off x="6876288" y="5106924"/>
            <a:ext cx="4709160" cy="1024128"/>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25" name="Picture 24" descr="plugconnected_ltblue.png"/>
          <p:cNvPicPr>
            <a:picLocks noChangeAspect="1"/>
          </p:cNvPicPr>
          <p:nvPr/>
        </p:nvPicPr>
        <p:blipFill>
          <a:blip r:embed="rId9"/>
          <a:stretch>
            <a:fillRect/>
          </a:stretch>
        </p:blipFill>
        <p:spPr>
          <a:xfrm>
            <a:off x="7050542" y="5445252"/>
            <a:ext cx="329320" cy="329320"/>
          </a:xfrm>
          <a:prstGeom prst="rect">
            <a:avLst/>
          </a:prstGeom>
          <a:effectLst>
            <a:outerShdw blurRad="50800" dist="38100" dir="2700000" algn="tl" rotWithShape="0">
              <a:prstClr val="black">
                <a:alpha val="40000"/>
              </a:prstClr>
            </a:outerShdw>
          </a:effectLst>
        </p:spPr>
      </p:pic>
      <p:sp>
        <p:nvSpPr>
          <p:cNvPr id="26" name="TextBox 25"/>
          <p:cNvSpPr txBox="1"/>
          <p:nvPr/>
        </p:nvSpPr>
        <p:spPr>
          <a:xfrm>
            <a:off x="7582271" y="5289804"/>
            <a:ext cx="3931920" cy="219456"/>
          </a:xfrm>
          <a:prstGeom prst="rect">
            <a:avLst/>
          </a:prstGeom>
          <a:noFill/>
        </p:spPr>
        <p:txBody>
          <a:bodyPr wrap="square" lIns="0" tIns="0" rIns="0" bIns="0" anchor="ctr">
            <a:spAutoFit/>
          </a:bodyPr>
          <a:lstStyle/>
          <a:p>
            <a:pPr algn="l"/>
            <a:r>
              <a:rPr lang="en-US" sz="1100" b="0" i="0" noProof="1">
                <a:solidFill>
                  <a:srgbClr val="FFFFFF"/>
                </a:solidFill>
                <a:latin typeface="Nunito Sans ExtraBold"/>
              </a:rPr>
              <a:t>OUVERTURE RÉSEAU MAÎTRISÉE</a:t>
            </a:r>
          </a:p>
        </p:txBody>
      </p:sp>
      <p:sp>
        <p:nvSpPr>
          <p:cNvPr id="27" name="TextBox 26"/>
          <p:cNvSpPr txBox="1"/>
          <p:nvPr/>
        </p:nvSpPr>
        <p:spPr>
          <a:xfrm>
            <a:off x="7582271" y="5545836"/>
            <a:ext cx="3950208" cy="384048"/>
          </a:xfrm>
          <a:prstGeom prst="rect">
            <a:avLst/>
          </a:prstGeom>
          <a:noFill/>
        </p:spPr>
        <p:txBody>
          <a:bodyPr wrap="square" lIns="0" tIns="0" rIns="0" bIns="0" anchor="t">
            <a:spAutoFit/>
          </a:bodyPr>
          <a:lstStyle/>
          <a:p>
            <a:pPr>
              <a:lnSpc>
                <a:spcPct val="108000"/>
              </a:lnSpc>
            </a:pPr>
            <a:r>
              <a:rPr lang="en-US" sz="1000" b="0" i="0" noProof="1">
                <a:solidFill>
                  <a:srgbClr val="A8BEDC"/>
                </a:solidFill>
                <a:latin typeface="Nunito Sans"/>
              </a:rPr>
              <a:t>Liste complète des ports, protocoles et hôtes : </a:t>
            </a:r>
            <a:br>
              <a:rPr lang="en-US" sz="1000" b="0" i="0" noProof="1">
                <a:solidFill>
                  <a:srgbClr val="A8BEDC"/>
                </a:solidFill>
                <a:latin typeface="Nunito Sans"/>
              </a:rPr>
            </a:br>
            <a:r>
              <a:rPr lang="en-US" sz="1000" i="0" noProof="1">
                <a:solidFill>
                  <a:schemeClr val="bg1"/>
                </a:solidFill>
                <a:latin typeface="Nunito Sans"/>
                <a:hlinkClick r:id="rId10">
                  <a:extLst>
                    <a:ext uri="{A12FA001-AC4F-418D-AE19-62706E023703}">
                      <ahyp:hlinkClr xmlns:ahyp="http://schemas.microsoft.com/office/drawing/2018/hyperlinkcolor" val="tx"/>
                    </a:ext>
                  </a:extLst>
                </a:hlinkClick>
              </a:rPr>
              <a:t>www.</a:t>
            </a:r>
            <a:r>
              <a:rPr lang="en-US" sz="1000" noProof="1">
                <a:solidFill>
                  <a:schemeClr val="bg1"/>
                </a:solidFill>
                <a:hlinkClick r:id="rId10">
                  <a:extLst>
                    <a:ext uri="{A12FA001-AC4F-418D-AE19-62706E023703}">
                      <ahyp:hlinkClr xmlns:ahyp="http://schemas.microsoft.com/office/drawing/2018/hyperlinkcolor" val="tx"/>
                    </a:ext>
                  </a:extLst>
                </a:hlinkClick>
              </a:rPr>
              <a:t>spinetix.com/arya-ports-diagram</a:t>
            </a:r>
            <a:r>
              <a:rPr lang="en-US" sz="1000" noProof="1">
                <a:solidFill>
                  <a:schemeClr val="bg1"/>
                </a:solidFill>
              </a:rPr>
              <a:t> </a:t>
            </a:r>
            <a:endParaRPr lang="en-US" sz="1000" i="0" noProof="1">
              <a:solidFill>
                <a:schemeClr val="bg1"/>
              </a:solidFill>
              <a:latin typeface="Nunito Sans"/>
            </a:endParaRPr>
          </a:p>
        </p:txBody>
      </p:sp>
      <p:pic>
        <p:nvPicPr>
          <p:cNvPr id="32" name="Picture 31">
            <a:extLst>
              <a:ext uri="{FF2B5EF4-FFF2-40B4-BE49-F238E27FC236}">
                <a16:creationId xmlns:a16="http://schemas.microsoft.com/office/drawing/2014/main" id="{CCBF6EE3-281A-D190-A56B-C5CB44D0451E}"/>
              </a:ext>
            </a:extLst>
          </p:cNvPr>
          <p:cNvPicPr>
            <a:picLocks noChangeAspect="1"/>
          </p:cNvPicPr>
          <p:nvPr/>
        </p:nvPicPr>
        <p:blipFill>
          <a:blip r:embed="rId11"/>
          <a:stretch/>
        </p:blipFill>
        <p:spPr>
          <a:xfrm>
            <a:off x="5785835" y="3313270"/>
            <a:ext cx="678973" cy="13487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D071A121-4767-D03E-C663-A3961581C905}"/>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43" name="Rectangle 42">
            <a:extLst>
              <a:ext uri="{FF2B5EF4-FFF2-40B4-BE49-F238E27FC236}">
                <a16:creationId xmlns:a16="http://schemas.microsoft.com/office/drawing/2014/main" id="{08899A6C-E597-652C-9355-43D273623E70}"/>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200" b="0" noProof="1">
                <a:solidFill>
                  <a:srgbClr val="C9D7E6"/>
                </a:solidFill>
                <a:latin typeface="Nunito Sans"/>
                <a:ea typeface="Nunito Sans"/>
                <a:cs typeface="Nunito Sans"/>
              </a:rPr>
              <a:t>Demo WEB UI</a:t>
            </a:r>
          </a:p>
        </p:txBody>
      </p:sp>
      <p:sp>
        <p:nvSpPr>
          <p:cNvPr id="49" name="ARYA interface shadow frame">
            <a:extLst>
              <a:ext uri="{FF2B5EF4-FFF2-40B4-BE49-F238E27FC236}">
                <a16:creationId xmlns:a16="http://schemas.microsoft.com/office/drawing/2014/main" id="{000C3F07-C7E3-4505-AB90-1EF8D601FD2A}"/>
              </a:ext>
            </a:extLst>
          </p:cNvPr>
          <p:cNvSpPr>
            <a:spLocks noGrp="1"/>
          </p:cNvSpPr>
          <p:nvPr/>
        </p:nvSpPr>
        <p:spPr>
          <a:xfrm>
            <a:off x="2333625" y="2042431"/>
            <a:ext cx="7296150" cy="3629025"/>
          </a:xfrm>
          <a:prstGeom prst="roundRect">
            <a:avLst>
              <a:gd name="adj" fmla="val 1312"/>
            </a:avLst>
          </a:prstGeom>
          <a:noFill/>
          <a:ln w="9525">
            <a:solidFill>
              <a:srgbClr val="315B88"/>
            </a:solidFill>
            <a:prstDash val="solid"/>
          </a:ln>
        </p:spPr>
        <p:txBody>
          <a:bodyPr/>
          <a:lstStyle/>
          <a:p>
            <a:endParaRPr lang="en-US" noProof="1"/>
          </a:p>
        </p:txBody>
      </p:sp>
      <p:pic>
        <p:nvPicPr>
          <p:cNvPr id="138" name="Picture 137"/>
          <p:cNvPicPr>
            <a:picLocks noChangeAspect="1"/>
          </p:cNvPicPr>
          <p:nvPr/>
        </p:nvPicPr>
        <p:blipFill>
          <a:blip r:embed="rId3"/>
          <a:stretch/>
        </p:blipFill>
        <p:spPr>
          <a:xfrm>
            <a:off x="2362200" y="2071881"/>
            <a:ext cx="7239000" cy="3570126"/>
          </a:xfrm>
          <a:prstGeom prst="rect">
            <a:avLst/>
          </a:prstGeom>
        </p:spPr>
      </p:pic>
      <p:pic>
        <p:nvPicPr>
          <p:cNvPr id="139" name="Picture 138"/>
          <p:cNvPicPr>
            <a:picLocks noChangeAspect="1"/>
          </p:cNvPicPr>
          <p:nvPr/>
        </p:nvPicPr>
        <p:blipFill>
          <a:blip r:embed="rId4"/>
          <a:stretch/>
        </p:blipFill>
        <p:spPr>
          <a:xfrm>
            <a:off x="2363788" y="2071006"/>
            <a:ext cx="1149350" cy="1724025"/>
          </a:xfrm>
          <a:prstGeom prst="rect">
            <a:avLst/>
          </a:prstGeom>
        </p:spPr>
      </p:pic>
      <p:pic>
        <p:nvPicPr>
          <p:cNvPr id="140" name="Picture 139"/>
          <p:cNvPicPr>
            <a:picLocks noChangeAspect="1"/>
          </p:cNvPicPr>
          <p:nvPr/>
        </p:nvPicPr>
        <p:blipFill>
          <a:blip r:embed="rId5"/>
          <a:stretch/>
        </p:blipFill>
        <p:spPr>
          <a:xfrm>
            <a:off x="8602522" y="3699781"/>
            <a:ext cx="978182" cy="1943100"/>
          </a:xfrm>
          <a:prstGeom prst="rect">
            <a:avLst/>
          </a:prstGeom>
        </p:spPr>
      </p:pic>
      <p:sp>
        <p:nvSpPr>
          <p:cNvPr id="53" name="ARYA interface outline">
            <a:extLst>
              <a:ext uri="{FF2B5EF4-FFF2-40B4-BE49-F238E27FC236}">
                <a16:creationId xmlns:a16="http://schemas.microsoft.com/office/drawing/2014/main" id="{78C9487E-5ED5-4E9C-A90E-01A956244369}"/>
              </a:ext>
            </a:extLst>
          </p:cNvPr>
          <p:cNvSpPr>
            <a:spLocks noGrp="1"/>
          </p:cNvSpPr>
          <p:nvPr/>
        </p:nvSpPr>
        <p:spPr>
          <a:xfrm>
            <a:off x="2362200" y="2071006"/>
            <a:ext cx="7239000" cy="3571875"/>
          </a:xfrm>
          <a:prstGeom prst="roundRect">
            <a:avLst>
              <a:gd name="adj" fmla="val 1067"/>
            </a:avLst>
          </a:prstGeom>
          <a:noFill/>
          <a:ln w="7620">
            <a:solidFill>
              <a:srgbClr val="6E96C2">
                <a:alpha val="70000"/>
              </a:srgbClr>
            </a:solidFill>
            <a:prstDash val="solid"/>
          </a:ln>
        </p:spPr>
        <p:txBody>
          <a:bodyPr/>
          <a:lstStyle/>
          <a:p>
            <a:endParaRPr lang="en-US" noProof="1"/>
          </a:p>
        </p:txBody>
      </p:sp>
      <p:sp>
        <p:nvSpPr>
          <p:cNvPr id="54" name="Multi-Rôles leader segment 1">
            <a:extLst>
              <a:ext uri="{FF2B5EF4-FFF2-40B4-BE49-F238E27FC236}">
                <a16:creationId xmlns:a16="http://schemas.microsoft.com/office/drawing/2014/main" id="{CD8CF18F-DCB3-49E2-9863-1684A2F1D85A}"/>
              </a:ext>
            </a:extLst>
          </p:cNvPr>
          <p:cNvSpPr>
            <a:spLocks noGrp="1"/>
          </p:cNvSpPr>
          <p:nvPr/>
        </p:nvSpPr>
        <p:spPr>
          <a:xfrm>
            <a:off x="2152650" y="1823356"/>
            <a:ext cx="114300" cy="0"/>
          </a:xfrm>
          <a:prstGeom prst="line">
            <a:avLst/>
          </a:prstGeom>
          <a:noFill/>
          <a:ln w="10954">
            <a:solidFill>
              <a:srgbClr val="91A9C4">
                <a:alpha val="82000"/>
              </a:srgbClr>
            </a:solidFill>
            <a:prstDash val="solid"/>
          </a:ln>
        </p:spPr>
        <p:txBody>
          <a:bodyPr/>
          <a:lstStyle/>
          <a:p>
            <a:endParaRPr lang="en-US" noProof="1"/>
          </a:p>
        </p:txBody>
      </p:sp>
      <p:sp>
        <p:nvSpPr>
          <p:cNvPr id="55" name="Multi-Rôles leader segment 2">
            <a:extLst>
              <a:ext uri="{FF2B5EF4-FFF2-40B4-BE49-F238E27FC236}">
                <a16:creationId xmlns:a16="http://schemas.microsoft.com/office/drawing/2014/main" id="{80E9AB41-8CAB-4740-AC97-977C1AC74BE3}"/>
              </a:ext>
            </a:extLst>
          </p:cNvPr>
          <p:cNvSpPr>
            <a:spLocks noGrp="1"/>
          </p:cNvSpPr>
          <p:nvPr/>
        </p:nvSpPr>
        <p:spPr>
          <a:xfrm>
            <a:off x="2266949" y="1823356"/>
            <a:ext cx="1114425" cy="408697"/>
          </a:xfrm>
          <a:prstGeom prst="line">
            <a:avLst/>
          </a:prstGeom>
          <a:noFill/>
          <a:ln w="10954">
            <a:solidFill>
              <a:srgbClr val="91A9C4">
                <a:alpha val="82000"/>
              </a:srgbClr>
            </a:solidFill>
            <a:prstDash val="solid"/>
          </a:ln>
        </p:spPr>
        <p:txBody>
          <a:bodyPr/>
          <a:lstStyle/>
          <a:p>
            <a:endParaRPr lang="en-US" noProof="1"/>
          </a:p>
        </p:txBody>
      </p:sp>
      <p:sp>
        <p:nvSpPr>
          <p:cNvPr id="56" name="Multi-Tenant leader segment 1">
            <a:extLst>
              <a:ext uri="{FF2B5EF4-FFF2-40B4-BE49-F238E27FC236}">
                <a16:creationId xmlns:a16="http://schemas.microsoft.com/office/drawing/2014/main" id="{8E15704B-0700-40B0-837B-2CBE96D1C71A}"/>
              </a:ext>
            </a:extLst>
          </p:cNvPr>
          <p:cNvSpPr>
            <a:spLocks noGrp="1"/>
          </p:cNvSpPr>
          <p:nvPr/>
        </p:nvSpPr>
        <p:spPr>
          <a:xfrm>
            <a:off x="2152650" y="2147206"/>
            <a:ext cx="114300" cy="0"/>
          </a:xfrm>
          <a:prstGeom prst="line">
            <a:avLst/>
          </a:prstGeom>
          <a:noFill/>
          <a:ln w="10954">
            <a:solidFill>
              <a:srgbClr val="91A9C4">
                <a:alpha val="82000"/>
              </a:srgbClr>
            </a:solidFill>
            <a:prstDash val="solid"/>
          </a:ln>
        </p:spPr>
        <p:txBody>
          <a:bodyPr/>
          <a:lstStyle/>
          <a:p>
            <a:endParaRPr lang="en-US" noProof="1"/>
          </a:p>
        </p:txBody>
      </p:sp>
      <p:sp>
        <p:nvSpPr>
          <p:cNvPr id="57" name="Multi-Tenant leader segment 2">
            <a:extLst>
              <a:ext uri="{FF2B5EF4-FFF2-40B4-BE49-F238E27FC236}">
                <a16:creationId xmlns:a16="http://schemas.microsoft.com/office/drawing/2014/main" id="{5A2A84C0-726F-4C6A-8B05-1963B756E5B2}"/>
              </a:ext>
            </a:extLst>
          </p:cNvPr>
          <p:cNvSpPr>
            <a:spLocks noGrp="1"/>
          </p:cNvSpPr>
          <p:nvPr/>
        </p:nvSpPr>
        <p:spPr>
          <a:xfrm>
            <a:off x="2266950" y="2147206"/>
            <a:ext cx="838200" cy="447675"/>
          </a:xfrm>
          <a:prstGeom prst="line">
            <a:avLst/>
          </a:prstGeom>
          <a:noFill/>
          <a:ln w="10954">
            <a:solidFill>
              <a:srgbClr val="91A9C4">
                <a:alpha val="82000"/>
              </a:srgbClr>
            </a:solidFill>
            <a:prstDash val="solid"/>
          </a:ln>
        </p:spPr>
        <p:txBody>
          <a:bodyPr/>
          <a:lstStyle/>
          <a:p>
            <a:endParaRPr lang="en-US" noProof="1"/>
          </a:p>
        </p:txBody>
      </p:sp>
      <p:sp>
        <p:nvSpPr>
          <p:cNvPr id="58" name="Upload &amp; Transcodage Media leader segment 1">
            <a:extLst>
              <a:ext uri="{FF2B5EF4-FFF2-40B4-BE49-F238E27FC236}">
                <a16:creationId xmlns:a16="http://schemas.microsoft.com/office/drawing/2014/main" id="{D658EF8B-29CA-4981-B6ED-7DC6667B1971}"/>
              </a:ext>
            </a:extLst>
          </p:cNvPr>
          <p:cNvSpPr>
            <a:spLocks noGrp="1"/>
          </p:cNvSpPr>
          <p:nvPr/>
        </p:nvSpPr>
        <p:spPr>
          <a:xfrm>
            <a:off x="2152650" y="2537731"/>
            <a:ext cx="114300" cy="0"/>
          </a:xfrm>
          <a:prstGeom prst="line">
            <a:avLst/>
          </a:prstGeom>
          <a:noFill/>
          <a:ln w="10954">
            <a:solidFill>
              <a:srgbClr val="91A9C4">
                <a:alpha val="82000"/>
              </a:srgbClr>
            </a:solidFill>
            <a:prstDash val="solid"/>
          </a:ln>
        </p:spPr>
        <p:txBody>
          <a:bodyPr/>
          <a:lstStyle/>
          <a:p>
            <a:endParaRPr lang="en-US" noProof="1"/>
          </a:p>
        </p:txBody>
      </p:sp>
      <p:sp>
        <p:nvSpPr>
          <p:cNvPr id="59" name="Upload &amp; Transcodage Media leader segment 2">
            <a:extLst>
              <a:ext uri="{FF2B5EF4-FFF2-40B4-BE49-F238E27FC236}">
                <a16:creationId xmlns:a16="http://schemas.microsoft.com/office/drawing/2014/main" id="{72F026C5-1613-4A14-8BE0-9B62753340A6}"/>
              </a:ext>
            </a:extLst>
          </p:cNvPr>
          <p:cNvSpPr>
            <a:spLocks noGrp="1"/>
          </p:cNvSpPr>
          <p:nvPr/>
        </p:nvSpPr>
        <p:spPr>
          <a:xfrm>
            <a:off x="2266950" y="2537731"/>
            <a:ext cx="152400" cy="132475"/>
          </a:xfrm>
          <a:prstGeom prst="line">
            <a:avLst/>
          </a:prstGeom>
          <a:noFill/>
          <a:ln w="10954">
            <a:solidFill>
              <a:srgbClr val="91A9C4">
                <a:alpha val="82000"/>
              </a:srgbClr>
            </a:solidFill>
            <a:prstDash val="solid"/>
          </a:ln>
        </p:spPr>
        <p:txBody>
          <a:bodyPr/>
          <a:lstStyle/>
          <a:p>
            <a:endParaRPr lang="en-US" noProof="1"/>
          </a:p>
        </p:txBody>
      </p:sp>
      <p:sp>
        <p:nvSpPr>
          <p:cNvPr id="60" name="Création Multicouche, Multizones leader segment 1">
            <a:extLst>
              <a:ext uri="{FF2B5EF4-FFF2-40B4-BE49-F238E27FC236}">
                <a16:creationId xmlns:a16="http://schemas.microsoft.com/office/drawing/2014/main" id="{785A4F10-3932-446D-8C8C-627040C4B6B4}"/>
              </a:ext>
            </a:extLst>
          </p:cNvPr>
          <p:cNvSpPr>
            <a:spLocks noGrp="1"/>
          </p:cNvSpPr>
          <p:nvPr/>
        </p:nvSpPr>
        <p:spPr>
          <a:xfrm>
            <a:off x="2152650" y="2994931"/>
            <a:ext cx="114300" cy="0"/>
          </a:xfrm>
          <a:prstGeom prst="line">
            <a:avLst/>
          </a:prstGeom>
          <a:noFill/>
          <a:ln w="10954">
            <a:solidFill>
              <a:srgbClr val="91A9C4">
                <a:alpha val="82000"/>
              </a:srgbClr>
            </a:solidFill>
            <a:prstDash val="solid"/>
          </a:ln>
        </p:spPr>
        <p:txBody>
          <a:bodyPr/>
          <a:lstStyle/>
          <a:p>
            <a:endParaRPr lang="en-US" noProof="1"/>
          </a:p>
        </p:txBody>
      </p:sp>
      <p:sp>
        <p:nvSpPr>
          <p:cNvPr id="61" name="Création Multicouche, Multizones leader segment 2">
            <a:extLst>
              <a:ext uri="{FF2B5EF4-FFF2-40B4-BE49-F238E27FC236}">
                <a16:creationId xmlns:a16="http://schemas.microsoft.com/office/drawing/2014/main" id="{0AED6CC7-8F5D-4BC9-9BD5-17D5E641858C}"/>
              </a:ext>
            </a:extLst>
          </p:cNvPr>
          <p:cNvSpPr>
            <a:spLocks noGrp="1"/>
          </p:cNvSpPr>
          <p:nvPr/>
        </p:nvSpPr>
        <p:spPr>
          <a:xfrm flipV="1">
            <a:off x="2266949" y="2947305"/>
            <a:ext cx="152399" cy="47625"/>
          </a:xfrm>
          <a:prstGeom prst="line">
            <a:avLst/>
          </a:prstGeom>
          <a:noFill/>
          <a:ln w="10954">
            <a:solidFill>
              <a:srgbClr val="91A9C4">
                <a:alpha val="82000"/>
              </a:srgbClr>
            </a:solidFill>
            <a:prstDash val="solid"/>
          </a:ln>
        </p:spPr>
        <p:txBody>
          <a:bodyPr/>
          <a:lstStyle/>
          <a:p>
            <a:endParaRPr lang="en-US" noProof="1"/>
          </a:p>
        </p:txBody>
      </p:sp>
      <p:sp>
        <p:nvSpPr>
          <p:cNvPr id="62" name="Publication par Calendrier leader segment 1">
            <a:extLst>
              <a:ext uri="{FF2B5EF4-FFF2-40B4-BE49-F238E27FC236}">
                <a16:creationId xmlns:a16="http://schemas.microsoft.com/office/drawing/2014/main" id="{13C2DE27-2230-4ABE-BC82-1E04B29B10FA}"/>
              </a:ext>
            </a:extLst>
          </p:cNvPr>
          <p:cNvSpPr>
            <a:spLocks noGrp="1"/>
          </p:cNvSpPr>
          <p:nvPr/>
        </p:nvSpPr>
        <p:spPr>
          <a:xfrm>
            <a:off x="2152650" y="3518806"/>
            <a:ext cx="114300" cy="0"/>
          </a:xfrm>
          <a:prstGeom prst="line">
            <a:avLst/>
          </a:prstGeom>
          <a:noFill/>
          <a:ln w="10954">
            <a:solidFill>
              <a:srgbClr val="91A9C4">
                <a:alpha val="82000"/>
              </a:srgbClr>
            </a:solidFill>
            <a:prstDash val="solid"/>
          </a:ln>
        </p:spPr>
        <p:txBody>
          <a:bodyPr/>
          <a:lstStyle/>
          <a:p>
            <a:endParaRPr lang="en-US" noProof="1"/>
          </a:p>
        </p:txBody>
      </p:sp>
      <p:sp>
        <p:nvSpPr>
          <p:cNvPr id="63" name="Publication par Calendrier leader segment 2">
            <a:extLst>
              <a:ext uri="{FF2B5EF4-FFF2-40B4-BE49-F238E27FC236}">
                <a16:creationId xmlns:a16="http://schemas.microsoft.com/office/drawing/2014/main" id="{E8D5ED17-99DF-4F9C-81A6-3FFCE4BF133A}"/>
              </a:ext>
            </a:extLst>
          </p:cNvPr>
          <p:cNvSpPr>
            <a:spLocks noGrp="1"/>
          </p:cNvSpPr>
          <p:nvPr/>
        </p:nvSpPr>
        <p:spPr>
          <a:xfrm flipV="1">
            <a:off x="2266950" y="3290207"/>
            <a:ext cx="190500" cy="228600"/>
          </a:xfrm>
          <a:prstGeom prst="line">
            <a:avLst/>
          </a:prstGeom>
          <a:noFill/>
          <a:ln w="10954">
            <a:solidFill>
              <a:srgbClr val="91A9C4">
                <a:alpha val="82000"/>
              </a:srgbClr>
            </a:solidFill>
            <a:prstDash val="solid"/>
          </a:ln>
        </p:spPr>
        <p:txBody>
          <a:bodyPr/>
          <a:lstStyle/>
          <a:p>
            <a:endParaRPr lang="en-US" noProof="1"/>
          </a:p>
        </p:txBody>
      </p:sp>
      <p:sp>
        <p:nvSpPr>
          <p:cNvPr id="64" name="Gestion de flotte leader segment 1">
            <a:extLst>
              <a:ext uri="{FF2B5EF4-FFF2-40B4-BE49-F238E27FC236}">
                <a16:creationId xmlns:a16="http://schemas.microsoft.com/office/drawing/2014/main" id="{B8F83553-AC27-4691-8F7E-635DC4EC5575}"/>
              </a:ext>
            </a:extLst>
          </p:cNvPr>
          <p:cNvSpPr>
            <a:spLocks noGrp="1"/>
          </p:cNvSpPr>
          <p:nvPr/>
        </p:nvSpPr>
        <p:spPr>
          <a:xfrm>
            <a:off x="2152650" y="4109356"/>
            <a:ext cx="114300" cy="0"/>
          </a:xfrm>
          <a:prstGeom prst="line">
            <a:avLst/>
          </a:prstGeom>
          <a:noFill/>
          <a:ln w="10954">
            <a:solidFill>
              <a:srgbClr val="91A9C4">
                <a:alpha val="82000"/>
              </a:srgbClr>
            </a:solidFill>
            <a:prstDash val="solid"/>
          </a:ln>
        </p:spPr>
        <p:txBody>
          <a:bodyPr/>
          <a:lstStyle/>
          <a:p>
            <a:endParaRPr lang="en-US" noProof="1"/>
          </a:p>
        </p:txBody>
      </p:sp>
      <p:sp>
        <p:nvSpPr>
          <p:cNvPr id="65" name="Gestion de flotte leader segment 2">
            <a:extLst>
              <a:ext uri="{FF2B5EF4-FFF2-40B4-BE49-F238E27FC236}">
                <a16:creationId xmlns:a16="http://schemas.microsoft.com/office/drawing/2014/main" id="{67E2EE28-2860-4838-9191-F0F36E4DB438}"/>
              </a:ext>
            </a:extLst>
          </p:cNvPr>
          <p:cNvSpPr>
            <a:spLocks noGrp="1"/>
          </p:cNvSpPr>
          <p:nvPr/>
        </p:nvSpPr>
        <p:spPr>
          <a:xfrm flipV="1">
            <a:off x="2266950" y="3514724"/>
            <a:ext cx="190500" cy="594631"/>
          </a:xfrm>
          <a:prstGeom prst="line">
            <a:avLst/>
          </a:prstGeom>
          <a:noFill/>
          <a:ln w="10954">
            <a:solidFill>
              <a:srgbClr val="91A9C4">
                <a:alpha val="82000"/>
              </a:srgbClr>
            </a:solidFill>
            <a:prstDash val="solid"/>
          </a:ln>
        </p:spPr>
        <p:txBody>
          <a:bodyPr/>
          <a:lstStyle/>
          <a:p>
            <a:endParaRPr lang="en-US" noProof="1"/>
          </a:p>
        </p:txBody>
      </p:sp>
      <p:sp>
        <p:nvSpPr>
          <p:cNvPr id="66" name="Interactivité cloud leader segment 1">
            <a:extLst>
              <a:ext uri="{FF2B5EF4-FFF2-40B4-BE49-F238E27FC236}">
                <a16:creationId xmlns:a16="http://schemas.microsoft.com/office/drawing/2014/main" id="{BF4ACBD3-B31C-4616-87DA-896D77210232}"/>
              </a:ext>
            </a:extLst>
          </p:cNvPr>
          <p:cNvSpPr>
            <a:spLocks noGrp="1"/>
          </p:cNvSpPr>
          <p:nvPr/>
        </p:nvSpPr>
        <p:spPr>
          <a:xfrm>
            <a:off x="2152650" y="4795156"/>
            <a:ext cx="114300" cy="0"/>
          </a:xfrm>
          <a:prstGeom prst="line">
            <a:avLst/>
          </a:prstGeom>
          <a:noFill/>
          <a:ln w="10954">
            <a:solidFill>
              <a:srgbClr val="91A9C4">
                <a:alpha val="82000"/>
              </a:srgbClr>
            </a:solidFill>
            <a:prstDash val="solid"/>
          </a:ln>
        </p:spPr>
        <p:txBody>
          <a:bodyPr/>
          <a:lstStyle/>
          <a:p>
            <a:endParaRPr lang="en-US" noProof="1"/>
          </a:p>
        </p:txBody>
      </p:sp>
      <p:sp>
        <p:nvSpPr>
          <p:cNvPr id="67" name="Interactivité cloud leader segment 2">
            <a:extLst>
              <a:ext uri="{FF2B5EF4-FFF2-40B4-BE49-F238E27FC236}">
                <a16:creationId xmlns:a16="http://schemas.microsoft.com/office/drawing/2014/main" id="{77430CB9-D108-41F4-A13C-D3CA103EA65C}"/>
              </a:ext>
            </a:extLst>
          </p:cNvPr>
          <p:cNvSpPr>
            <a:spLocks noGrp="1"/>
          </p:cNvSpPr>
          <p:nvPr/>
        </p:nvSpPr>
        <p:spPr>
          <a:xfrm flipV="1">
            <a:off x="2266950" y="3747405"/>
            <a:ext cx="190500" cy="1047751"/>
          </a:xfrm>
          <a:prstGeom prst="line">
            <a:avLst/>
          </a:prstGeom>
          <a:noFill/>
          <a:ln w="10954">
            <a:solidFill>
              <a:srgbClr val="91A9C4">
                <a:alpha val="82000"/>
              </a:srgbClr>
            </a:solidFill>
            <a:prstDash val="solid"/>
          </a:ln>
        </p:spPr>
        <p:txBody>
          <a:bodyPr/>
          <a:lstStyle/>
          <a:p>
            <a:endParaRPr lang="en-US" noProof="1"/>
          </a:p>
        </p:txBody>
      </p:sp>
      <p:sp>
        <p:nvSpPr>
          <p:cNvPr id="68" name="Templates avec Apps leader segment 1">
            <a:extLst>
              <a:ext uri="{FF2B5EF4-FFF2-40B4-BE49-F238E27FC236}">
                <a16:creationId xmlns:a16="http://schemas.microsoft.com/office/drawing/2014/main" id="{0DB9ADE5-3D06-4A81-8B05-DF45A8E6AB93}"/>
              </a:ext>
            </a:extLst>
          </p:cNvPr>
          <p:cNvSpPr>
            <a:spLocks noGrp="1"/>
          </p:cNvSpPr>
          <p:nvPr/>
        </p:nvSpPr>
        <p:spPr>
          <a:xfrm>
            <a:off x="2152650" y="5614306"/>
            <a:ext cx="114300" cy="0"/>
          </a:xfrm>
          <a:prstGeom prst="line">
            <a:avLst/>
          </a:prstGeom>
          <a:noFill/>
          <a:ln w="10954">
            <a:solidFill>
              <a:srgbClr val="91A9C4">
                <a:alpha val="82000"/>
              </a:srgbClr>
            </a:solidFill>
            <a:prstDash val="solid"/>
          </a:ln>
        </p:spPr>
        <p:txBody>
          <a:bodyPr/>
          <a:lstStyle/>
          <a:p>
            <a:endParaRPr lang="en-US" noProof="1"/>
          </a:p>
        </p:txBody>
      </p:sp>
      <p:sp>
        <p:nvSpPr>
          <p:cNvPr id="69" name="Templates avec Apps leader segment 2">
            <a:extLst>
              <a:ext uri="{FF2B5EF4-FFF2-40B4-BE49-F238E27FC236}">
                <a16:creationId xmlns:a16="http://schemas.microsoft.com/office/drawing/2014/main" id="{4A4AEEB4-B1C7-4652-A433-C2CE3D2751B3}"/>
              </a:ext>
            </a:extLst>
          </p:cNvPr>
          <p:cNvSpPr>
            <a:spLocks noGrp="1"/>
          </p:cNvSpPr>
          <p:nvPr/>
        </p:nvSpPr>
        <p:spPr>
          <a:xfrm flipV="1">
            <a:off x="2251216" y="5299980"/>
            <a:ext cx="1444484" cy="314325"/>
          </a:xfrm>
          <a:prstGeom prst="line">
            <a:avLst/>
          </a:prstGeom>
          <a:noFill/>
          <a:ln w="10954">
            <a:solidFill>
              <a:srgbClr val="91A9C4">
                <a:alpha val="82000"/>
              </a:srgbClr>
            </a:solidFill>
            <a:prstDash val="solid"/>
          </a:ln>
        </p:spPr>
        <p:txBody>
          <a:bodyPr/>
          <a:lstStyle/>
          <a:p>
            <a:endParaRPr lang="en-US" noProof="1"/>
          </a:p>
        </p:txBody>
      </p:sp>
      <p:sp>
        <p:nvSpPr>
          <p:cNvPr id="70" name="Auto Horizontal/Vertical leader">
            <a:extLst>
              <a:ext uri="{FF2B5EF4-FFF2-40B4-BE49-F238E27FC236}">
                <a16:creationId xmlns:a16="http://schemas.microsoft.com/office/drawing/2014/main" id="{28BC683D-51B1-4240-A2AE-35AB2C6A1069}"/>
              </a:ext>
            </a:extLst>
          </p:cNvPr>
          <p:cNvSpPr>
            <a:spLocks noGrp="1"/>
          </p:cNvSpPr>
          <p:nvPr/>
        </p:nvSpPr>
        <p:spPr>
          <a:xfrm>
            <a:off x="3267075" y="1975756"/>
            <a:ext cx="400050" cy="542925"/>
          </a:xfrm>
          <a:prstGeom prst="line">
            <a:avLst/>
          </a:prstGeom>
          <a:noFill/>
          <a:ln w="10954">
            <a:solidFill>
              <a:srgbClr val="91A9C4">
                <a:alpha val="82000"/>
              </a:srgbClr>
            </a:solidFill>
            <a:prstDash val="solid"/>
          </a:ln>
        </p:spPr>
        <p:txBody>
          <a:bodyPr/>
          <a:lstStyle/>
          <a:p>
            <a:endParaRPr lang="en-US" noProof="1"/>
          </a:p>
        </p:txBody>
      </p:sp>
      <p:sp>
        <p:nvSpPr>
          <p:cNvPr id="71" name="Prévisualisation leader">
            <a:extLst>
              <a:ext uri="{FF2B5EF4-FFF2-40B4-BE49-F238E27FC236}">
                <a16:creationId xmlns:a16="http://schemas.microsoft.com/office/drawing/2014/main" id="{70ED2A90-ABB1-44A5-B9BF-D815A5AC8C74}"/>
              </a:ext>
            </a:extLst>
          </p:cNvPr>
          <p:cNvSpPr>
            <a:spLocks noGrp="1"/>
          </p:cNvSpPr>
          <p:nvPr/>
        </p:nvSpPr>
        <p:spPr>
          <a:xfrm flipH="1">
            <a:off x="6067424" y="1975756"/>
            <a:ext cx="1" cy="428625"/>
          </a:xfrm>
          <a:prstGeom prst="line">
            <a:avLst/>
          </a:prstGeom>
          <a:noFill/>
          <a:ln w="10954">
            <a:solidFill>
              <a:srgbClr val="91A9C4">
                <a:alpha val="82000"/>
              </a:srgbClr>
            </a:solidFill>
            <a:prstDash val="solid"/>
          </a:ln>
        </p:spPr>
        <p:txBody>
          <a:bodyPr/>
          <a:lstStyle/>
          <a:p>
            <a:endParaRPr lang="en-US" noProof="1"/>
          </a:p>
        </p:txBody>
      </p:sp>
      <p:sp>
        <p:nvSpPr>
          <p:cNvPr id="72" name="Multi Campagne leader">
            <a:extLst>
              <a:ext uri="{FF2B5EF4-FFF2-40B4-BE49-F238E27FC236}">
                <a16:creationId xmlns:a16="http://schemas.microsoft.com/office/drawing/2014/main" id="{4877ABC5-F9BF-47A6-964B-FE4A2721961B}"/>
              </a:ext>
            </a:extLst>
          </p:cNvPr>
          <p:cNvSpPr>
            <a:spLocks noGrp="1"/>
          </p:cNvSpPr>
          <p:nvPr/>
        </p:nvSpPr>
        <p:spPr>
          <a:xfrm flipH="1">
            <a:off x="7934324" y="1975757"/>
            <a:ext cx="571501" cy="381000"/>
          </a:xfrm>
          <a:prstGeom prst="line">
            <a:avLst/>
          </a:prstGeom>
          <a:noFill/>
          <a:ln w="10954">
            <a:solidFill>
              <a:srgbClr val="91A9C4">
                <a:alpha val="82000"/>
              </a:srgbClr>
            </a:solidFill>
            <a:prstDash val="solid"/>
          </a:ln>
        </p:spPr>
        <p:txBody>
          <a:bodyPr/>
          <a:lstStyle/>
          <a:p>
            <a:endParaRPr lang="en-US" noProof="1"/>
          </a:p>
        </p:txBody>
      </p:sp>
      <p:sp>
        <p:nvSpPr>
          <p:cNvPr id="73" name="Multi Utilisateurs leader">
            <a:extLst>
              <a:ext uri="{FF2B5EF4-FFF2-40B4-BE49-F238E27FC236}">
                <a16:creationId xmlns:a16="http://schemas.microsoft.com/office/drawing/2014/main" id="{EA97FDDE-33DE-4F5B-BAC0-0332A3A3474C}"/>
              </a:ext>
            </a:extLst>
          </p:cNvPr>
          <p:cNvSpPr>
            <a:spLocks noGrp="1"/>
          </p:cNvSpPr>
          <p:nvPr/>
        </p:nvSpPr>
        <p:spPr>
          <a:xfrm flipH="1" flipV="1">
            <a:off x="9629775" y="1848756"/>
            <a:ext cx="1323976" cy="10431"/>
          </a:xfrm>
          <a:prstGeom prst="line">
            <a:avLst/>
          </a:prstGeom>
          <a:noFill/>
          <a:ln w="10954">
            <a:solidFill>
              <a:srgbClr val="91A9C4">
                <a:alpha val="82000"/>
              </a:srgbClr>
            </a:solidFill>
            <a:prstDash val="solid"/>
          </a:ln>
        </p:spPr>
        <p:txBody>
          <a:bodyPr/>
          <a:lstStyle/>
          <a:p>
            <a:endParaRPr lang="en-US" noProof="1"/>
          </a:p>
        </p:txBody>
      </p:sp>
      <p:sp>
        <p:nvSpPr>
          <p:cNvPr id="74" name="Couleur &amp; Font leader segment 1">
            <a:extLst>
              <a:ext uri="{FF2B5EF4-FFF2-40B4-BE49-F238E27FC236}">
                <a16:creationId xmlns:a16="http://schemas.microsoft.com/office/drawing/2014/main" id="{617E9A85-9F12-4597-A209-E6E787652F72}"/>
              </a:ext>
            </a:extLst>
          </p:cNvPr>
          <p:cNvSpPr>
            <a:spLocks noGrp="1"/>
          </p:cNvSpPr>
          <p:nvPr/>
        </p:nvSpPr>
        <p:spPr>
          <a:xfrm>
            <a:off x="9763125" y="4309381"/>
            <a:ext cx="0" cy="0"/>
          </a:xfrm>
          <a:prstGeom prst="line">
            <a:avLst/>
          </a:prstGeom>
          <a:noFill/>
          <a:ln w="10954">
            <a:solidFill>
              <a:srgbClr val="91A9C4">
                <a:alpha val="82000"/>
              </a:srgbClr>
            </a:solidFill>
            <a:prstDash val="solid"/>
          </a:ln>
        </p:spPr>
        <p:txBody>
          <a:bodyPr/>
          <a:lstStyle/>
          <a:p>
            <a:endParaRPr lang="en-US" noProof="1"/>
          </a:p>
        </p:txBody>
      </p:sp>
      <p:sp>
        <p:nvSpPr>
          <p:cNvPr id="75" name="Couleur &amp; Font leader segment 2">
            <a:extLst>
              <a:ext uri="{FF2B5EF4-FFF2-40B4-BE49-F238E27FC236}">
                <a16:creationId xmlns:a16="http://schemas.microsoft.com/office/drawing/2014/main" id="{A66A6A7E-B5C8-4AC5-845B-280D2493F545}"/>
              </a:ext>
            </a:extLst>
          </p:cNvPr>
          <p:cNvSpPr>
            <a:spLocks noGrp="1"/>
          </p:cNvSpPr>
          <p:nvPr/>
        </p:nvSpPr>
        <p:spPr>
          <a:xfrm>
            <a:off x="9677400" y="4309381"/>
            <a:ext cx="0" cy="0"/>
          </a:xfrm>
          <a:prstGeom prst="line">
            <a:avLst/>
          </a:prstGeom>
          <a:noFill/>
          <a:ln w="10954">
            <a:solidFill>
              <a:srgbClr val="91A9C4">
                <a:alpha val="82000"/>
              </a:srgbClr>
            </a:solidFill>
            <a:prstDash val="solid"/>
          </a:ln>
        </p:spPr>
        <p:txBody>
          <a:bodyPr/>
          <a:lstStyle/>
          <a:p>
            <a:endParaRPr lang="en-US" noProof="1"/>
          </a:p>
        </p:txBody>
      </p:sp>
      <p:sp>
        <p:nvSpPr>
          <p:cNvPr id="76" name="Online Chat leader segment 1">
            <a:extLst>
              <a:ext uri="{FF2B5EF4-FFF2-40B4-BE49-F238E27FC236}">
                <a16:creationId xmlns:a16="http://schemas.microsoft.com/office/drawing/2014/main" id="{8EAEAE08-709B-47D6-B84C-EF49649797B4}"/>
              </a:ext>
            </a:extLst>
          </p:cNvPr>
          <p:cNvSpPr>
            <a:spLocks noGrp="1"/>
          </p:cNvSpPr>
          <p:nvPr/>
        </p:nvSpPr>
        <p:spPr>
          <a:xfrm>
            <a:off x="9763125" y="5366656"/>
            <a:ext cx="0" cy="0"/>
          </a:xfrm>
          <a:prstGeom prst="line">
            <a:avLst/>
          </a:prstGeom>
          <a:noFill/>
          <a:ln w="10954">
            <a:solidFill>
              <a:srgbClr val="91A9C4">
                <a:alpha val="82000"/>
              </a:srgbClr>
            </a:solidFill>
            <a:prstDash val="solid"/>
          </a:ln>
        </p:spPr>
        <p:txBody>
          <a:bodyPr/>
          <a:lstStyle/>
          <a:p>
            <a:endParaRPr lang="en-US" noProof="1"/>
          </a:p>
        </p:txBody>
      </p:sp>
      <p:sp>
        <p:nvSpPr>
          <p:cNvPr id="77" name="Online Chat leader segment 2">
            <a:extLst>
              <a:ext uri="{FF2B5EF4-FFF2-40B4-BE49-F238E27FC236}">
                <a16:creationId xmlns:a16="http://schemas.microsoft.com/office/drawing/2014/main" id="{8E7D5A41-3A58-4C45-BE08-D05F69A3613A}"/>
              </a:ext>
            </a:extLst>
          </p:cNvPr>
          <p:cNvSpPr>
            <a:spLocks noGrp="1"/>
          </p:cNvSpPr>
          <p:nvPr/>
        </p:nvSpPr>
        <p:spPr>
          <a:xfrm>
            <a:off x="9677400" y="5366656"/>
            <a:ext cx="0" cy="0"/>
          </a:xfrm>
          <a:prstGeom prst="line">
            <a:avLst/>
          </a:prstGeom>
          <a:noFill/>
          <a:ln w="10954">
            <a:solidFill>
              <a:srgbClr val="91A9C4">
                <a:alpha val="82000"/>
              </a:srgbClr>
            </a:solidFill>
            <a:prstDash val="solid"/>
          </a:ln>
        </p:spPr>
        <p:txBody>
          <a:bodyPr/>
          <a:lstStyle/>
          <a:p>
            <a:endParaRPr lang="en-US" noProof="1"/>
          </a:p>
        </p:txBody>
      </p:sp>
      <p:sp>
        <p:nvSpPr>
          <p:cNvPr id="78" name="Multi-Rôles endpoint">
            <a:extLst>
              <a:ext uri="{FF2B5EF4-FFF2-40B4-BE49-F238E27FC236}">
                <a16:creationId xmlns:a16="http://schemas.microsoft.com/office/drawing/2014/main" id="{D5FDECE1-61D5-4278-83DB-0BD9887063F2}"/>
              </a:ext>
            </a:extLst>
          </p:cNvPr>
          <p:cNvSpPr>
            <a:spLocks noGrp="1"/>
          </p:cNvSpPr>
          <p:nvPr/>
        </p:nvSpPr>
        <p:spPr>
          <a:xfrm>
            <a:off x="3362324" y="2223406"/>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79" name="Multi-Tenant endpoint">
            <a:extLst>
              <a:ext uri="{FF2B5EF4-FFF2-40B4-BE49-F238E27FC236}">
                <a16:creationId xmlns:a16="http://schemas.microsoft.com/office/drawing/2014/main" id="{95DD1A5E-1A92-4105-92B6-7C063683B91D}"/>
              </a:ext>
            </a:extLst>
          </p:cNvPr>
          <p:cNvSpPr>
            <a:spLocks noGrp="1"/>
          </p:cNvSpPr>
          <p:nvPr/>
        </p:nvSpPr>
        <p:spPr>
          <a:xfrm>
            <a:off x="3076575" y="2566306"/>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0" name="Upload &amp; Transcodage Media endpoint">
            <a:extLst>
              <a:ext uri="{FF2B5EF4-FFF2-40B4-BE49-F238E27FC236}">
                <a16:creationId xmlns:a16="http://schemas.microsoft.com/office/drawing/2014/main" id="{01F11F0F-3880-4D52-B389-BB4FBD46FF1F}"/>
              </a:ext>
            </a:extLst>
          </p:cNvPr>
          <p:cNvSpPr>
            <a:spLocks noGrp="1"/>
          </p:cNvSpPr>
          <p:nvPr/>
        </p:nvSpPr>
        <p:spPr>
          <a:xfrm>
            <a:off x="2419350" y="2666099"/>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1" name="Création Multicouche, Multizones endpoint">
            <a:extLst>
              <a:ext uri="{FF2B5EF4-FFF2-40B4-BE49-F238E27FC236}">
                <a16:creationId xmlns:a16="http://schemas.microsoft.com/office/drawing/2014/main" id="{125390D0-FDD2-46B6-B7B7-7BFFD934D8AD}"/>
              </a:ext>
            </a:extLst>
          </p:cNvPr>
          <p:cNvSpPr>
            <a:spLocks noGrp="1"/>
          </p:cNvSpPr>
          <p:nvPr/>
        </p:nvSpPr>
        <p:spPr>
          <a:xfrm>
            <a:off x="2419350" y="291241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2" name="Publication par Calendrier endpoint">
            <a:extLst>
              <a:ext uri="{FF2B5EF4-FFF2-40B4-BE49-F238E27FC236}">
                <a16:creationId xmlns:a16="http://schemas.microsoft.com/office/drawing/2014/main" id="{77C07EBD-2997-4A44-9D79-5B3FD4D49CC5}"/>
              </a:ext>
            </a:extLst>
          </p:cNvPr>
          <p:cNvSpPr>
            <a:spLocks noGrp="1"/>
          </p:cNvSpPr>
          <p:nvPr/>
        </p:nvSpPr>
        <p:spPr>
          <a:xfrm>
            <a:off x="2428875" y="3251668"/>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3" name="Gestion de flotte endpoint">
            <a:extLst>
              <a:ext uri="{FF2B5EF4-FFF2-40B4-BE49-F238E27FC236}">
                <a16:creationId xmlns:a16="http://schemas.microsoft.com/office/drawing/2014/main" id="{DD287B1D-1C4C-4B7D-8891-A3F6B2408F56}"/>
              </a:ext>
            </a:extLst>
          </p:cNvPr>
          <p:cNvSpPr>
            <a:spLocks noGrp="1"/>
          </p:cNvSpPr>
          <p:nvPr/>
        </p:nvSpPr>
        <p:spPr>
          <a:xfrm>
            <a:off x="2433637" y="3485275"/>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4" name="Interactivité cloud endpoint">
            <a:extLst>
              <a:ext uri="{FF2B5EF4-FFF2-40B4-BE49-F238E27FC236}">
                <a16:creationId xmlns:a16="http://schemas.microsoft.com/office/drawing/2014/main" id="{5A9C26D3-1DB1-40E4-A18E-CAB18FDC9D0E}"/>
              </a:ext>
            </a:extLst>
          </p:cNvPr>
          <p:cNvSpPr>
            <a:spLocks noGrp="1"/>
          </p:cNvSpPr>
          <p:nvPr/>
        </p:nvSpPr>
        <p:spPr>
          <a:xfrm>
            <a:off x="2428875" y="374653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5" name="Templates avec Apps endpoint">
            <a:extLst>
              <a:ext uri="{FF2B5EF4-FFF2-40B4-BE49-F238E27FC236}">
                <a16:creationId xmlns:a16="http://schemas.microsoft.com/office/drawing/2014/main" id="{86E02D9C-DB9C-4FBE-AED2-859C75B7F653}"/>
              </a:ext>
            </a:extLst>
          </p:cNvPr>
          <p:cNvSpPr>
            <a:spLocks noGrp="1"/>
          </p:cNvSpPr>
          <p:nvPr/>
        </p:nvSpPr>
        <p:spPr>
          <a:xfrm>
            <a:off x="3686175" y="5271406"/>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6" name="Auto Horizontal/Vertical endpoint">
            <a:extLst>
              <a:ext uri="{FF2B5EF4-FFF2-40B4-BE49-F238E27FC236}">
                <a16:creationId xmlns:a16="http://schemas.microsoft.com/office/drawing/2014/main" id="{879719E4-5E82-41B0-8778-594E0AFF7D68}"/>
              </a:ext>
            </a:extLst>
          </p:cNvPr>
          <p:cNvSpPr>
            <a:spLocks noGrp="1"/>
          </p:cNvSpPr>
          <p:nvPr/>
        </p:nvSpPr>
        <p:spPr>
          <a:xfrm>
            <a:off x="3638550" y="2490106"/>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7" name="Prévisualisation endpoint">
            <a:extLst>
              <a:ext uri="{FF2B5EF4-FFF2-40B4-BE49-F238E27FC236}">
                <a16:creationId xmlns:a16="http://schemas.microsoft.com/office/drawing/2014/main" id="{A2CC0C3B-6DA6-45D0-8E9F-08D88C55672B}"/>
              </a:ext>
            </a:extLst>
          </p:cNvPr>
          <p:cNvSpPr>
            <a:spLocks noGrp="1"/>
          </p:cNvSpPr>
          <p:nvPr/>
        </p:nvSpPr>
        <p:spPr>
          <a:xfrm>
            <a:off x="6032430" y="238533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8" name="Multi Campagne endpoint">
            <a:extLst>
              <a:ext uri="{FF2B5EF4-FFF2-40B4-BE49-F238E27FC236}">
                <a16:creationId xmlns:a16="http://schemas.microsoft.com/office/drawing/2014/main" id="{A6393CBB-D9B6-466E-9DB1-7DA6FBB03356}"/>
              </a:ext>
            </a:extLst>
          </p:cNvPr>
          <p:cNvSpPr>
            <a:spLocks noGrp="1"/>
          </p:cNvSpPr>
          <p:nvPr/>
        </p:nvSpPr>
        <p:spPr>
          <a:xfrm>
            <a:off x="7891462" y="232818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89" name="Multi Utilisateurs endpoint">
            <a:extLst>
              <a:ext uri="{FF2B5EF4-FFF2-40B4-BE49-F238E27FC236}">
                <a16:creationId xmlns:a16="http://schemas.microsoft.com/office/drawing/2014/main" id="{73FD904F-C3ED-44B1-A089-E5DEB1BA5836}"/>
              </a:ext>
            </a:extLst>
          </p:cNvPr>
          <p:cNvSpPr>
            <a:spLocks noGrp="1"/>
          </p:cNvSpPr>
          <p:nvPr/>
        </p:nvSpPr>
        <p:spPr>
          <a:xfrm>
            <a:off x="10172700" y="2231400"/>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92" name="Multi-Rôles callout surface">
            <a:extLst>
              <a:ext uri="{FF2B5EF4-FFF2-40B4-BE49-F238E27FC236}">
                <a16:creationId xmlns:a16="http://schemas.microsoft.com/office/drawing/2014/main" id="{7F8F90A6-AC79-4B2D-B884-BE5ED8B820C1}"/>
              </a:ext>
            </a:extLst>
          </p:cNvPr>
          <p:cNvSpPr>
            <a:spLocks noGrp="1"/>
          </p:cNvSpPr>
          <p:nvPr/>
        </p:nvSpPr>
        <p:spPr>
          <a:xfrm>
            <a:off x="361950" y="1690006"/>
            <a:ext cx="1790700" cy="266700"/>
          </a:xfrm>
          <a:prstGeom prst="roundRect">
            <a:avLst>
              <a:gd name="adj" fmla="val 1785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93" name="Multi-Rôles callout label">
            <a:extLst>
              <a:ext uri="{FF2B5EF4-FFF2-40B4-BE49-F238E27FC236}">
                <a16:creationId xmlns:a16="http://schemas.microsoft.com/office/drawing/2014/main" id="{F1FB0213-933E-4ACF-960A-AF71F425F5F0}"/>
              </a:ext>
            </a:extLst>
          </p:cNvPr>
          <p:cNvSpPr>
            <a:spLocks noGrp="1"/>
          </p:cNvSpPr>
          <p:nvPr/>
        </p:nvSpPr>
        <p:spPr>
          <a:xfrm>
            <a:off x="438150" y="1709056"/>
            <a:ext cx="1638300" cy="228600"/>
          </a:xfrm>
          <a:prstGeom prst="rect">
            <a:avLst/>
          </a:prstGeom>
          <a:noFill/>
          <a:ln w="0">
            <a:noFill/>
            <a:prstDash val="solid"/>
          </a:ln>
        </p:spPr>
        <p:txBody>
          <a:bodyPr wrap="square" lIns="0" tIns="0" rIns="0" bIns="0" anchor="ctr">
            <a:normAutofit/>
          </a:bodyPr>
          <a:lstStyle/>
          <a:p>
            <a:pPr algn="ctr">
              <a:lnSpc>
                <a:spcPct val="98000"/>
              </a:lnSpc>
              <a:buNone/>
              <a:defRPr sz="93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Multi-Rôles</a:t>
            </a:r>
          </a:p>
        </p:txBody>
      </p:sp>
      <p:sp>
        <p:nvSpPr>
          <p:cNvPr id="94" name="Multi-Tenant callout surface">
            <a:extLst>
              <a:ext uri="{FF2B5EF4-FFF2-40B4-BE49-F238E27FC236}">
                <a16:creationId xmlns:a16="http://schemas.microsoft.com/office/drawing/2014/main" id="{FFE07CD5-C6A1-42CA-AD6D-4B93811B36B5}"/>
              </a:ext>
            </a:extLst>
          </p:cNvPr>
          <p:cNvSpPr>
            <a:spLocks noGrp="1"/>
          </p:cNvSpPr>
          <p:nvPr/>
        </p:nvSpPr>
        <p:spPr>
          <a:xfrm>
            <a:off x="361950" y="2013856"/>
            <a:ext cx="1790700" cy="266700"/>
          </a:xfrm>
          <a:prstGeom prst="roundRect">
            <a:avLst>
              <a:gd name="adj" fmla="val 1785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95" name="Multi-Tenant callout label">
            <a:extLst>
              <a:ext uri="{FF2B5EF4-FFF2-40B4-BE49-F238E27FC236}">
                <a16:creationId xmlns:a16="http://schemas.microsoft.com/office/drawing/2014/main" id="{C7DF8C12-537D-4604-A4A7-1F655A4465F9}"/>
              </a:ext>
            </a:extLst>
          </p:cNvPr>
          <p:cNvSpPr>
            <a:spLocks noGrp="1"/>
          </p:cNvSpPr>
          <p:nvPr/>
        </p:nvSpPr>
        <p:spPr>
          <a:xfrm>
            <a:off x="438150" y="2032906"/>
            <a:ext cx="1638300" cy="228600"/>
          </a:xfrm>
          <a:prstGeom prst="rect">
            <a:avLst/>
          </a:prstGeom>
          <a:noFill/>
          <a:ln w="0">
            <a:noFill/>
            <a:prstDash val="solid"/>
          </a:ln>
        </p:spPr>
        <p:txBody>
          <a:bodyPr wrap="square" lIns="0" tIns="0" rIns="0" bIns="0" anchor="ctr">
            <a:normAutofit/>
          </a:bodyPr>
          <a:lstStyle/>
          <a:p>
            <a:pPr algn="ctr">
              <a:lnSpc>
                <a:spcPct val="98000"/>
              </a:lnSpc>
              <a:buNone/>
              <a:defRPr sz="93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Multi-Tenant</a:t>
            </a:r>
          </a:p>
        </p:txBody>
      </p:sp>
      <p:sp>
        <p:nvSpPr>
          <p:cNvPr id="96" name="Upload callout surface">
            <a:extLst>
              <a:ext uri="{FF2B5EF4-FFF2-40B4-BE49-F238E27FC236}">
                <a16:creationId xmlns:a16="http://schemas.microsoft.com/office/drawing/2014/main" id="{E43D6B00-3AB9-4624-9C15-57DB94979697}"/>
              </a:ext>
            </a:extLst>
          </p:cNvPr>
          <p:cNvSpPr>
            <a:spLocks noGrp="1"/>
          </p:cNvSpPr>
          <p:nvPr/>
        </p:nvSpPr>
        <p:spPr>
          <a:xfrm>
            <a:off x="361950" y="2337706"/>
            <a:ext cx="1790700" cy="400050"/>
          </a:xfrm>
          <a:prstGeom prst="roundRect">
            <a:avLst>
              <a:gd name="adj" fmla="val 11905"/>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97" name="Upload callout label">
            <a:extLst>
              <a:ext uri="{FF2B5EF4-FFF2-40B4-BE49-F238E27FC236}">
                <a16:creationId xmlns:a16="http://schemas.microsoft.com/office/drawing/2014/main" id="{5F9ADBA4-F607-4679-9944-5206C9D3D837}"/>
              </a:ext>
            </a:extLst>
          </p:cNvPr>
          <p:cNvSpPr>
            <a:spLocks noGrp="1"/>
          </p:cNvSpPr>
          <p:nvPr/>
        </p:nvSpPr>
        <p:spPr>
          <a:xfrm>
            <a:off x="438150" y="2356756"/>
            <a:ext cx="1638300" cy="361950"/>
          </a:xfrm>
          <a:prstGeom prst="rect">
            <a:avLst/>
          </a:prstGeom>
          <a:noFill/>
          <a:ln w="0">
            <a:noFill/>
            <a:prstDash val="solid"/>
          </a:ln>
        </p:spPr>
        <p:txBody>
          <a:bodyPr wrap="square" lIns="0" tIns="0" rIns="0" bIns="0" anchor="ctr">
            <a:normAutofit/>
          </a:bodyPr>
          <a:lstStyle/>
          <a:p>
            <a:pPr algn="ctr">
              <a:lnSpc>
                <a:spcPct val="98000"/>
              </a:lnSpc>
              <a:buNone/>
              <a:defRPr sz="907"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Upload &amp;</a:t>
            </a:r>
            <a:br>
              <a:rPr lang="en-US" sz="1000" b="0" i="0" noProof="1">
                <a:solidFill>
                  <a:srgbClr val="FFFFFF"/>
                </a:solidFill>
                <a:latin typeface="Nunito Sans"/>
                <a:ea typeface="Nunito Sans"/>
                <a:cs typeface="Nunito Sans"/>
              </a:rPr>
            </a:br>
            <a:r>
              <a:rPr lang="en-US" sz="1000" b="0" i="0" noProof="1">
                <a:solidFill>
                  <a:srgbClr val="FFFFFF"/>
                </a:solidFill>
                <a:latin typeface="Nunito Sans"/>
                <a:ea typeface="Nunito Sans"/>
                <a:cs typeface="Nunito Sans"/>
              </a:rPr>
              <a:t> Transcodage Media</a:t>
            </a:r>
          </a:p>
        </p:txBody>
      </p:sp>
      <p:sp>
        <p:nvSpPr>
          <p:cNvPr id="98" name="Création callout surface">
            <a:extLst>
              <a:ext uri="{FF2B5EF4-FFF2-40B4-BE49-F238E27FC236}">
                <a16:creationId xmlns:a16="http://schemas.microsoft.com/office/drawing/2014/main" id="{E0CA587E-77FA-4914-A085-2F60E4FD4C9E}"/>
              </a:ext>
            </a:extLst>
          </p:cNvPr>
          <p:cNvSpPr>
            <a:spLocks noGrp="1"/>
          </p:cNvSpPr>
          <p:nvPr/>
        </p:nvSpPr>
        <p:spPr>
          <a:xfrm>
            <a:off x="361950" y="2794906"/>
            <a:ext cx="1790700" cy="400050"/>
          </a:xfrm>
          <a:prstGeom prst="roundRect">
            <a:avLst>
              <a:gd name="adj" fmla="val 11905"/>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99" name="Création callout label">
            <a:extLst>
              <a:ext uri="{FF2B5EF4-FFF2-40B4-BE49-F238E27FC236}">
                <a16:creationId xmlns:a16="http://schemas.microsoft.com/office/drawing/2014/main" id="{AB104F6A-8E4E-467F-A855-EC1EED2B9CEF}"/>
              </a:ext>
            </a:extLst>
          </p:cNvPr>
          <p:cNvSpPr>
            <a:spLocks noGrp="1"/>
          </p:cNvSpPr>
          <p:nvPr/>
        </p:nvSpPr>
        <p:spPr>
          <a:xfrm>
            <a:off x="438150" y="2813956"/>
            <a:ext cx="1638300" cy="361950"/>
          </a:xfrm>
          <a:prstGeom prst="rect">
            <a:avLst/>
          </a:prstGeom>
          <a:noFill/>
          <a:ln w="0">
            <a:noFill/>
            <a:prstDash val="solid"/>
          </a:ln>
        </p:spPr>
        <p:txBody>
          <a:bodyPr wrap="square" lIns="0" tIns="0" rIns="0" bIns="0" anchor="ctr">
            <a:normAutofit/>
          </a:bodyPr>
          <a:lstStyle/>
          <a:p>
            <a:pPr algn="ctr">
              <a:lnSpc>
                <a:spcPct val="98000"/>
              </a:lnSpc>
              <a:buNone/>
              <a:defRPr sz="90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Création Multicouches,</a:t>
            </a:r>
          </a:p>
          <a:p>
            <a:pPr algn="ctr">
              <a:lnSpc>
                <a:spcPct val="98000"/>
              </a:lnSpc>
              <a:buNone/>
              <a:defRPr sz="90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Multizones</a:t>
            </a:r>
          </a:p>
        </p:txBody>
      </p:sp>
      <p:sp>
        <p:nvSpPr>
          <p:cNvPr id="100" name="Publication callout surface">
            <a:extLst>
              <a:ext uri="{FF2B5EF4-FFF2-40B4-BE49-F238E27FC236}">
                <a16:creationId xmlns:a16="http://schemas.microsoft.com/office/drawing/2014/main" id="{82101F57-2AEA-4025-822D-D74EC1B0AC59}"/>
              </a:ext>
            </a:extLst>
          </p:cNvPr>
          <p:cNvSpPr>
            <a:spLocks noGrp="1"/>
          </p:cNvSpPr>
          <p:nvPr/>
        </p:nvSpPr>
        <p:spPr>
          <a:xfrm>
            <a:off x="361950" y="3252106"/>
            <a:ext cx="1790700" cy="533400"/>
          </a:xfrm>
          <a:prstGeom prst="roundRect">
            <a:avLst>
              <a:gd name="adj" fmla="val 892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1" name="Publication callout label">
            <a:extLst>
              <a:ext uri="{FF2B5EF4-FFF2-40B4-BE49-F238E27FC236}">
                <a16:creationId xmlns:a16="http://schemas.microsoft.com/office/drawing/2014/main" id="{22FFE5A8-66DC-47DC-B3D6-B7CCFEB3E94B}"/>
              </a:ext>
            </a:extLst>
          </p:cNvPr>
          <p:cNvSpPr>
            <a:spLocks noGrp="1"/>
          </p:cNvSpPr>
          <p:nvPr/>
        </p:nvSpPr>
        <p:spPr>
          <a:xfrm>
            <a:off x="438150" y="3271156"/>
            <a:ext cx="1638300" cy="495300"/>
          </a:xfrm>
          <a:prstGeom prst="rect">
            <a:avLst/>
          </a:prstGeom>
          <a:noFill/>
          <a:ln w="0">
            <a:noFill/>
            <a:prstDash val="solid"/>
          </a:ln>
        </p:spPr>
        <p:txBody>
          <a:bodyPr wrap="square" lIns="0" tIns="0" rIns="0" bIns="0" anchor="ctr">
            <a:normAutofit/>
          </a:bodyPr>
          <a:lstStyle/>
          <a:p>
            <a:pPr algn="ctr">
              <a:lnSpc>
                <a:spcPct val="98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Publication par Calendrier</a:t>
            </a:r>
          </a:p>
          <a:p>
            <a:pPr algn="ctr">
              <a:lnSpc>
                <a:spcPct val="98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 24/7 - prioritaire</a:t>
            </a:r>
          </a:p>
        </p:txBody>
      </p:sp>
      <p:sp>
        <p:nvSpPr>
          <p:cNvPr id="102" name="Gestion callout surface">
            <a:extLst>
              <a:ext uri="{FF2B5EF4-FFF2-40B4-BE49-F238E27FC236}">
                <a16:creationId xmlns:a16="http://schemas.microsoft.com/office/drawing/2014/main" id="{982E08F7-83A0-4896-B8CB-66FF4E3FD5A5}"/>
              </a:ext>
            </a:extLst>
          </p:cNvPr>
          <p:cNvSpPr>
            <a:spLocks noGrp="1"/>
          </p:cNvSpPr>
          <p:nvPr/>
        </p:nvSpPr>
        <p:spPr>
          <a:xfrm>
            <a:off x="361950" y="3842656"/>
            <a:ext cx="1790700" cy="533400"/>
          </a:xfrm>
          <a:prstGeom prst="roundRect">
            <a:avLst>
              <a:gd name="adj" fmla="val 892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3" name="Gestion callout label">
            <a:extLst>
              <a:ext uri="{FF2B5EF4-FFF2-40B4-BE49-F238E27FC236}">
                <a16:creationId xmlns:a16="http://schemas.microsoft.com/office/drawing/2014/main" id="{B47DF069-C62F-4263-865F-0443C4B138A2}"/>
              </a:ext>
            </a:extLst>
          </p:cNvPr>
          <p:cNvSpPr>
            <a:spLocks noGrp="1"/>
          </p:cNvSpPr>
          <p:nvPr/>
        </p:nvSpPr>
        <p:spPr>
          <a:xfrm>
            <a:off x="438150" y="3861706"/>
            <a:ext cx="1638300" cy="495300"/>
          </a:xfrm>
          <a:prstGeom prst="rect">
            <a:avLst/>
          </a:prstGeom>
          <a:noFill/>
          <a:ln w="0">
            <a:noFill/>
            <a:prstDash val="solid"/>
          </a:ln>
        </p:spPr>
        <p:txBody>
          <a:bodyPr wrap="square" lIns="0" tIns="0" rIns="0" bIns="0" anchor="ctr">
            <a:normAutofit/>
          </a:bodyPr>
          <a:lstStyle/>
          <a:p>
            <a:pPr algn="ctr">
              <a:lnSpc>
                <a:spcPct val="98000"/>
              </a:lnSpc>
              <a:buNone/>
              <a:defRPr sz="89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Gestion de flotte</a:t>
            </a:r>
          </a:p>
          <a:p>
            <a:pPr algn="ctr">
              <a:lnSpc>
                <a:spcPct val="98000"/>
              </a:lnSpc>
              <a:buNone/>
              <a:defRPr sz="89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Multi-tag</a:t>
            </a:r>
          </a:p>
          <a:p>
            <a:pPr algn="ctr">
              <a:lnSpc>
                <a:spcPct val="98000"/>
              </a:lnSpc>
              <a:buNone/>
              <a:defRPr sz="89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Groupes</a:t>
            </a:r>
          </a:p>
        </p:txBody>
      </p:sp>
      <p:sp>
        <p:nvSpPr>
          <p:cNvPr id="104" name="Interactivité callout surface">
            <a:extLst>
              <a:ext uri="{FF2B5EF4-FFF2-40B4-BE49-F238E27FC236}">
                <a16:creationId xmlns:a16="http://schemas.microsoft.com/office/drawing/2014/main" id="{67FA6135-E516-42EC-BA9C-6BF812CC4E2F}"/>
              </a:ext>
            </a:extLst>
          </p:cNvPr>
          <p:cNvSpPr>
            <a:spLocks noGrp="1"/>
          </p:cNvSpPr>
          <p:nvPr/>
        </p:nvSpPr>
        <p:spPr>
          <a:xfrm>
            <a:off x="361950" y="4433206"/>
            <a:ext cx="1790700" cy="723900"/>
          </a:xfrm>
          <a:prstGeom prst="roundRect">
            <a:avLst>
              <a:gd name="adj" fmla="val 657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5" name="Interactivité callout label">
            <a:extLst>
              <a:ext uri="{FF2B5EF4-FFF2-40B4-BE49-F238E27FC236}">
                <a16:creationId xmlns:a16="http://schemas.microsoft.com/office/drawing/2014/main" id="{C4BF3F7E-A230-4627-BD90-11945BD97464}"/>
              </a:ext>
            </a:extLst>
          </p:cNvPr>
          <p:cNvSpPr>
            <a:spLocks noGrp="1"/>
          </p:cNvSpPr>
          <p:nvPr/>
        </p:nvSpPr>
        <p:spPr>
          <a:xfrm>
            <a:off x="438150" y="4452256"/>
            <a:ext cx="1638300" cy="685800"/>
          </a:xfrm>
          <a:prstGeom prst="rect">
            <a:avLst/>
          </a:prstGeom>
          <a:noFill/>
          <a:ln w="0">
            <a:noFill/>
            <a:prstDash val="solid"/>
          </a:ln>
        </p:spPr>
        <p:txBody>
          <a:bodyPr wrap="square" lIns="0" tIns="0" rIns="0" bIns="0" anchor="ctr">
            <a:normAutofit/>
          </a:bodyPr>
          <a:lstStyle/>
          <a:p>
            <a:pPr algn="ctr">
              <a:lnSpc>
                <a:spcPct val="94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Interactivité cloud</a:t>
            </a:r>
          </a:p>
          <a:p>
            <a:pPr algn="ctr">
              <a:lnSpc>
                <a:spcPct val="94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(alertes): visiteur VIP, incendie, évacuation,</a:t>
            </a:r>
            <a:br>
              <a:rPr lang="en-US" sz="1000" b="0" i="0" noProof="1">
                <a:solidFill>
                  <a:srgbClr val="FFFFFF"/>
                </a:solidFill>
                <a:latin typeface="Nunito Sans"/>
                <a:ea typeface="Nunito Sans"/>
                <a:cs typeface="Nunito Sans"/>
              </a:rPr>
            </a:br>
            <a:r>
              <a:rPr lang="en-US" sz="1000" b="0" i="0" noProof="1">
                <a:solidFill>
                  <a:srgbClr val="FFFFFF"/>
                </a:solidFill>
                <a:latin typeface="Nunito Sans"/>
                <a:ea typeface="Nunito Sans"/>
                <a:cs typeface="Nunito Sans"/>
              </a:rPr>
              <a:t> Q-SYS, Web Hook</a:t>
            </a:r>
          </a:p>
        </p:txBody>
      </p:sp>
      <p:sp>
        <p:nvSpPr>
          <p:cNvPr id="106" name="Templates callout surface">
            <a:extLst>
              <a:ext uri="{FF2B5EF4-FFF2-40B4-BE49-F238E27FC236}">
                <a16:creationId xmlns:a16="http://schemas.microsoft.com/office/drawing/2014/main" id="{9DEC9182-1EAA-48E6-B9FC-9DC6472F2750}"/>
              </a:ext>
            </a:extLst>
          </p:cNvPr>
          <p:cNvSpPr>
            <a:spLocks noGrp="1"/>
          </p:cNvSpPr>
          <p:nvPr/>
        </p:nvSpPr>
        <p:spPr>
          <a:xfrm>
            <a:off x="361950" y="5214256"/>
            <a:ext cx="1790700" cy="800100"/>
          </a:xfrm>
          <a:prstGeom prst="roundRect">
            <a:avLst>
              <a:gd name="adj" fmla="val 5952"/>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7" name="Templates callout label">
            <a:extLst>
              <a:ext uri="{FF2B5EF4-FFF2-40B4-BE49-F238E27FC236}">
                <a16:creationId xmlns:a16="http://schemas.microsoft.com/office/drawing/2014/main" id="{AC909B8D-F222-4BCD-9514-F09CCAF718B5}"/>
              </a:ext>
            </a:extLst>
          </p:cNvPr>
          <p:cNvSpPr>
            <a:spLocks noGrp="1"/>
          </p:cNvSpPr>
          <p:nvPr/>
        </p:nvSpPr>
        <p:spPr>
          <a:xfrm>
            <a:off x="438150" y="5233306"/>
            <a:ext cx="1638300" cy="762000"/>
          </a:xfrm>
          <a:prstGeom prst="rect">
            <a:avLst/>
          </a:prstGeom>
          <a:noFill/>
          <a:ln w="0">
            <a:noFill/>
            <a:prstDash val="solid"/>
          </a:ln>
        </p:spPr>
        <p:txBody>
          <a:bodyPr wrap="square" lIns="0" tIns="0" rIns="0" bIns="0" anchor="ctr">
            <a:normAutofit/>
          </a:bodyPr>
          <a:lstStyle/>
          <a:p>
            <a:pPr algn="ctr">
              <a:lnSpc>
                <a:spcPct val="93000"/>
              </a:lnSpc>
              <a:buNone/>
              <a:defRPr sz="84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Templates avec Apps: News,</a:t>
            </a:r>
          </a:p>
          <a:p>
            <a:pPr algn="ctr">
              <a:lnSpc>
                <a:spcPct val="93000"/>
              </a:lnSpc>
              <a:buNone/>
              <a:defRPr sz="84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Météo, Horloges, Compte à</a:t>
            </a:r>
          </a:p>
          <a:p>
            <a:pPr algn="ctr">
              <a:lnSpc>
                <a:spcPct val="93000"/>
              </a:lnSpc>
              <a:buNone/>
              <a:defRPr sz="84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rebours, Fléchage, Menus, QR code générateur, etc.</a:t>
            </a:r>
          </a:p>
        </p:txBody>
      </p:sp>
      <p:sp>
        <p:nvSpPr>
          <p:cNvPr id="108" name="Auto Horizontal Vertical callout surface">
            <a:extLst>
              <a:ext uri="{FF2B5EF4-FFF2-40B4-BE49-F238E27FC236}">
                <a16:creationId xmlns:a16="http://schemas.microsoft.com/office/drawing/2014/main" id="{D27D9C21-1E74-492E-B637-FDA6048DD358}"/>
              </a:ext>
            </a:extLst>
          </p:cNvPr>
          <p:cNvSpPr>
            <a:spLocks noGrp="1"/>
          </p:cNvSpPr>
          <p:nvPr/>
        </p:nvSpPr>
        <p:spPr>
          <a:xfrm>
            <a:off x="2381250" y="1690006"/>
            <a:ext cx="1771650" cy="285750"/>
          </a:xfrm>
          <a:prstGeom prst="roundRect">
            <a:avLst>
              <a:gd name="adj" fmla="val 1666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09" name="Auto Horizontal Vertical callout label">
            <a:extLst>
              <a:ext uri="{FF2B5EF4-FFF2-40B4-BE49-F238E27FC236}">
                <a16:creationId xmlns:a16="http://schemas.microsoft.com/office/drawing/2014/main" id="{BD77CF36-8BB3-48B5-8219-4FB752640B2C}"/>
              </a:ext>
            </a:extLst>
          </p:cNvPr>
          <p:cNvSpPr>
            <a:spLocks noGrp="1"/>
          </p:cNvSpPr>
          <p:nvPr/>
        </p:nvSpPr>
        <p:spPr>
          <a:xfrm>
            <a:off x="2457450" y="1709056"/>
            <a:ext cx="1619250" cy="247650"/>
          </a:xfrm>
          <a:prstGeom prst="rect">
            <a:avLst/>
          </a:prstGeom>
          <a:noFill/>
          <a:ln w="0">
            <a:noFill/>
            <a:prstDash val="solid"/>
          </a:ln>
        </p:spPr>
        <p:txBody>
          <a:bodyPr wrap="square" lIns="0" tIns="0" rIns="0" bIns="0" anchor="ctr">
            <a:normAutofit/>
          </a:bodyPr>
          <a:lstStyle/>
          <a:p>
            <a:pPr algn="ctr">
              <a:lnSpc>
                <a:spcPct val="98000"/>
              </a:lnSpc>
              <a:buNone/>
              <a:defRPr sz="907"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Auto Horizontal/Vertical</a:t>
            </a:r>
          </a:p>
        </p:txBody>
      </p:sp>
      <p:sp>
        <p:nvSpPr>
          <p:cNvPr id="110" name="Prévisualisation callout surface">
            <a:extLst>
              <a:ext uri="{FF2B5EF4-FFF2-40B4-BE49-F238E27FC236}">
                <a16:creationId xmlns:a16="http://schemas.microsoft.com/office/drawing/2014/main" id="{AFA9673C-4E52-40C8-8D0A-FE311358E74E}"/>
              </a:ext>
            </a:extLst>
          </p:cNvPr>
          <p:cNvSpPr>
            <a:spLocks noGrp="1"/>
          </p:cNvSpPr>
          <p:nvPr/>
        </p:nvSpPr>
        <p:spPr>
          <a:xfrm>
            <a:off x="5353050" y="1690006"/>
            <a:ext cx="1428750" cy="285750"/>
          </a:xfrm>
          <a:prstGeom prst="roundRect">
            <a:avLst>
              <a:gd name="adj" fmla="val 1666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1" name="Prévisualisation callout label">
            <a:extLst>
              <a:ext uri="{FF2B5EF4-FFF2-40B4-BE49-F238E27FC236}">
                <a16:creationId xmlns:a16="http://schemas.microsoft.com/office/drawing/2014/main" id="{20636820-7A88-48CF-8409-6317F98A6FB0}"/>
              </a:ext>
            </a:extLst>
          </p:cNvPr>
          <p:cNvSpPr>
            <a:spLocks noGrp="1"/>
          </p:cNvSpPr>
          <p:nvPr/>
        </p:nvSpPr>
        <p:spPr>
          <a:xfrm>
            <a:off x="5429250" y="1709056"/>
            <a:ext cx="1276350" cy="24765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Prévisualisation</a:t>
            </a:r>
            <a:endParaRPr lang="en-US" sz="900" b="0" i="0" noProof="1">
              <a:solidFill>
                <a:srgbClr val="FFFFFF"/>
              </a:solidFill>
              <a:latin typeface="Nunito Sans"/>
              <a:ea typeface="Nunito Sans"/>
              <a:cs typeface="Nunito Sans"/>
            </a:endParaRPr>
          </a:p>
        </p:txBody>
      </p:sp>
      <p:sp>
        <p:nvSpPr>
          <p:cNvPr id="112" name="Multi Campagne callout surface">
            <a:extLst>
              <a:ext uri="{FF2B5EF4-FFF2-40B4-BE49-F238E27FC236}">
                <a16:creationId xmlns:a16="http://schemas.microsoft.com/office/drawing/2014/main" id="{04B723E7-B290-4FCE-849A-9B4A3A625F18}"/>
              </a:ext>
            </a:extLst>
          </p:cNvPr>
          <p:cNvSpPr>
            <a:spLocks noGrp="1"/>
          </p:cNvSpPr>
          <p:nvPr/>
        </p:nvSpPr>
        <p:spPr>
          <a:xfrm>
            <a:off x="7772400" y="1690006"/>
            <a:ext cx="1476375" cy="285750"/>
          </a:xfrm>
          <a:prstGeom prst="roundRect">
            <a:avLst>
              <a:gd name="adj" fmla="val 1666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3" name="Multi Campagne callout label">
            <a:extLst>
              <a:ext uri="{FF2B5EF4-FFF2-40B4-BE49-F238E27FC236}">
                <a16:creationId xmlns:a16="http://schemas.microsoft.com/office/drawing/2014/main" id="{B9BF9046-D44F-4C44-89DF-2BF4460EED37}"/>
              </a:ext>
            </a:extLst>
          </p:cNvPr>
          <p:cNvSpPr>
            <a:spLocks noGrp="1"/>
          </p:cNvSpPr>
          <p:nvPr/>
        </p:nvSpPr>
        <p:spPr>
          <a:xfrm>
            <a:off x="7848600" y="1709056"/>
            <a:ext cx="1323975" cy="24765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 Campagne</a:t>
            </a:r>
            <a:r>
              <a:rPr lang="en-US" sz="1000" noProof="1">
                <a:solidFill>
                  <a:srgbClr val="FFFFFF"/>
                </a:solidFill>
                <a:latin typeface="Nunito Sans"/>
                <a:ea typeface="Nunito Sans"/>
                <a:cs typeface="Nunito Sans"/>
              </a:rPr>
              <a:t>s</a:t>
            </a:r>
            <a:endParaRPr lang="en-US" sz="1000" b="0" i="0" noProof="1">
              <a:solidFill>
                <a:srgbClr val="FFFFFF"/>
              </a:solidFill>
              <a:latin typeface="Nunito Sans"/>
              <a:ea typeface="Nunito Sans"/>
              <a:cs typeface="Nunito Sans"/>
            </a:endParaRPr>
          </a:p>
        </p:txBody>
      </p:sp>
      <p:sp>
        <p:nvSpPr>
          <p:cNvPr id="114" name="Multi Utilisateurs callout surface">
            <a:extLst>
              <a:ext uri="{FF2B5EF4-FFF2-40B4-BE49-F238E27FC236}">
                <a16:creationId xmlns:a16="http://schemas.microsoft.com/office/drawing/2014/main" id="{13B23569-3E58-4DE1-A10A-9B7BC8DFD4CC}"/>
              </a:ext>
            </a:extLst>
          </p:cNvPr>
          <p:cNvSpPr>
            <a:spLocks noGrp="1"/>
          </p:cNvSpPr>
          <p:nvPr/>
        </p:nvSpPr>
        <p:spPr>
          <a:xfrm>
            <a:off x="9763125" y="1690006"/>
            <a:ext cx="2066925" cy="285750"/>
          </a:xfrm>
          <a:prstGeom prst="roundRect">
            <a:avLst>
              <a:gd name="adj" fmla="val 1666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5" name="Multi Utilisateurs callout label">
            <a:extLst>
              <a:ext uri="{FF2B5EF4-FFF2-40B4-BE49-F238E27FC236}">
                <a16:creationId xmlns:a16="http://schemas.microsoft.com/office/drawing/2014/main" id="{509C1676-425B-4F7F-A690-032BC5B43D9B}"/>
              </a:ext>
            </a:extLst>
          </p:cNvPr>
          <p:cNvSpPr>
            <a:spLocks noGrp="1"/>
          </p:cNvSpPr>
          <p:nvPr/>
        </p:nvSpPr>
        <p:spPr>
          <a:xfrm>
            <a:off x="9839325" y="1709056"/>
            <a:ext cx="1914525" cy="24765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Multi Utilisateurs</a:t>
            </a:r>
          </a:p>
        </p:txBody>
      </p:sp>
      <p:sp>
        <p:nvSpPr>
          <p:cNvPr id="116" name="Couleur Font callout surface">
            <a:extLst>
              <a:ext uri="{FF2B5EF4-FFF2-40B4-BE49-F238E27FC236}">
                <a16:creationId xmlns:a16="http://schemas.microsoft.com/office/drawing/2014/main" id="{DAEEA726-1E64-42E9-8585-D36BFBC7E9A3}"/>
              </a:ext>
            </a:extLst>
          </p:cNvPr>
          <p:cNvSpPr>
            <a:spLocks noGrp="1"/>
          </p:cNvSpPr>
          <p:nvPr/>
        </p:nvSpPr>
        <p:spPr>
          <a:xfrm>
            <a:off x="5672137" y="5842906"/>
            <a:ext cx="2066925" cy="304800"/>
          </a:xfrm>
          <a:prstGeom prst="roundRect">
            <a:avLst>
              <a:gd name="adj" fmla="val 15625"/>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7" name="Couleur Font callout label">
            <a:extLst>
              <a:ext uri="{FF2B5EF4-FFF2-40B4-BE49-F238E27FC236}">
                <a16:creationId xmlns:a16="http://schemas.microsoft.com/office/drawing/2014/main" id="{1B57D2DC-F939-4131-8239-02FB4B6F574C}"/>
              </a:ext>
            </a:extLst>
          </p:cNvPr>
          <p:cNvSpPr>
            <a:spLocks noGrp="1"/>
          </p:cNvSpPr>
          <p:nvPr/>
        </p:nvSpPr>
        <p:spPr>
          <a:xfrm>
            <a:off x="5748337" y="5861956"/>
            <a:ext cx="1914525" cy="26670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Couleurs &amp; Polices de caractères</a:t>
            </a:r>
          </a:p>
        </p:txBody>
      </p:sp>
      <p:sp>
        <p:nvSpPr>
          <p:cNvPr id="118" name="Online Chat callout surface">
            <a:extLst>
              <a:ext uri="{FF2B5EF4-FFF2-40B4-BE49-F238E27FC236}">
                <a16:creationId xmlns:a16="http://schemas.microsoft.com/office/drawing/2014/main" id="{0BE61429-7106-49A9-985C-5F98A52F8FDC}"/>
              </a:ext>
            </a:extLst>
          </p:cNvPr>
          <p:cNvSpPr>
            <a:spLocks noGrp="1"/>
          </p:cNvSpPr>
          <p:nvPr/>
        </p:nvSpPr>
        <p:spPr>
          <a:xfrm>
            <a:off x="5672137" y="6207032"/>
            <a:ext cx="2066925" cy="304800"/>
          </a:xfrm>
          <a:prstGeom prst="roundRect">
            <a:avLst>
              <a:gd name="adj" fmla="val 15625"/>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119" name="Online Chat callout label">
            <a:extLst>
              <a:ext uri="{FF2B5EF4-FFF2-40B4-BE49-F238E27FC236}">
                <a16:creationId xmlns:a16="http://schemas.microsoft.com/office/drawing/2014/main" id="{055D5A73-941C-41E4-9AF5-6D2462E38645}"/>
              </a:ext>
            </a:extLst>
          </p:cNvPr>
          <p:cNvSpPr>
            <a:spLocks noGrp="1"/>
          </p:cNvSpPr>
          <p:nvPr/>
        </p:nvSpPr>
        <p:spPr>
          <a:xfrm>
            <a:off x="5748337" y="6226082"/>
            <a:ext cx="1914525" cy="266700"/>
          </a:xfrm>
          <a:prstGeom prst="rect">
            <a:avLst/>
          </a:prstGeom>
          <a:noFill/>
          <a:ln w="0">
            <a:noFill/>
            <a:prstDash val="solid"/>
          </a:ln>
        </p:spPr>
        <p:txBody>
          <a:bodyPr wrap="square" lIns="0" tIns="0" rIns="0" bIns="0" anchor="ctr">
            <a:normAutofit/>
          </a:bodyPr>
          <a:lstStyle/>
          <a:p>
            <a:pPr algn="ctr">
              <a:lnSpc>
                <a:spcPct val="98000"/>
              </a:lnSpc>
              <a:buNone/>
              <a:defRPr sz="91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Online Chat</a:t>
            </a:r>
          </a:p>
        </p:txBody>
      </p:sp>
      <p:pic>
        <p:nvPicPr>
          <p:cNvPr id="208" name="Picture 207"/>
          <p:cNvPicPr>
            <a:picLocks noChangeAspect="1"/>
          </p:cNvPicPr>
          <p:nvPr/>
        </p:nvPicPr>
        <p:blipFill>
          <a:blip r:embed="rId6"/>
          <a:srcRect/>
          <a:stretch>
            <a:fillRect/>
          </a:stretch>
        </p:blipFill>
        <p:spPr>
          <a:xfrm>
            <a:off x="9991725" y="2202825"/>
            <a:ext cx="438150" cy="438150"/>
          </a:xfrm>
          <a:prstGeom prst="ellipse">
            <a:avLst/>
          </a:prstGeom>
        </p:spPr>
      </p:pic>
      <p:sp>
        <p:nvSpPr>
          <p:cNvPr id="121" name="Multi-user label 1">
            <a:extLst>
              <a:ext uri="{FF2B5EF4-FFF2-40B4-BE49-F238E27FC236}">
                <a16:creationId xmlns:a16="http://schemas.microsoft.com/office/drawing/2014/main" id="{F7A7E7A5-D0AB-4747-A119-5A254EB4008C}"/>
              </a:ext>
            </a:extLst>
          </p:cNvPr>
          <p:cNvSpPr>
            <a:spLocks noGrp="1"/>
          </p:cNvSpPr>
          <p:nvPr/>
        </p:nvSpPr>
        <p:spPr>
          <a:xfrm>
            <a:off x="10525125" y="2193300"/>
            <a:ext cx="1257300" cy="438150"/>
          </a:xfrm>
          <a:prstGeom prst="rect">
            <a:avLst/>
          </a:prstGeom>
          <a:noFill/>
          <a:ln w="0">
            <a:noFill/>
            <a:prstDash val="solid"/>
          </a:ln>
        </p:spPr>
        <p:txBody>
          <a:bodyPr wrap="square" lIns="0" tIns="0" rIns="0" bIns="0" anchor="ctr">
            <a:normAutofit/>
          </a:bodyPr>
          <a:lstStyle/>
          <a:p>
            <a:pPr algn="l">
              <a:lnSpc>
                <a:spcPct val="96000"/>
              </a:lnSpc>
              <a:buNone/>
              <a:defRPr sz="878" b="0" i="0">
                <a:solidFill>
                  <a:srgbClr val="FFFFFF"/>
                </a:solidFill>
                <a:latin typeface="Nunito Sans"/>
                <a:ea typeface="Nunito Sans"/>
                <a:cs typeface="Nunito Sans"/>
              </a:defRPr>
            </a:pPr>
            <a:r>
              <a:rPr lang="en-US" sz="1100" b="1" i="0" noProof="1">
                <a:solidFill>
                  <a:srgbClr val="FFFFFF"/>
                </a:solidFill>
                <a:latin typeface="Nunito Sans"/>
                <a:ea typeface="Nunito Sans"/>
                <a:cs typeface="Nunito Sans"/>
              </a:rPr>
              <a:t>Camille</a:t>
            </a:r>
            <a:endParaRPr lang="en-US" sz="1000" b="1" i="0" noProof="1">
              <a:solidFill>
                <a:srgbClr val="FFFFFF"/>
              </a:solidFill>
              <a:latin typeface="Nunito Sans"/>
              <a:ea typeface="Nunito Sans"/>
              <a:cs typeface="Nunito Sans"/>
            </a:endParaRPr>
          </a:p>
          <a:p>
            <a:pPr algn="l">
              <a:lnSpc>
                <a:spcPct val="96000"/>
              </a:lnSpc>
              <a:buNone/>
              <a:defRPr sz="87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Comm &amp; Marketing</a:t>
            </a:r>
          </a:p>
        </p:txBody>
      </p:sp>
      <p:sp>
        <p:nvSpPr>
          <p:cNvPr id="122" name="Persona divider 1">
            <a:extLst>
              <a:ext uri="{FF2B5EF4-FFF2-40B4-BE49-F238E27FC236}">
                <a16:creationId xmlns:a16="http://schemas.microsoft.com/office/drawing/2014/main" id="{7B01EE2E-8C08-49F8-BC2E-634DCAC24FF8}"/>
              </a:ext>
            </a:extLst>
          </p:cNvPr>
          <p:cNvSpPr>
            <a:spLocks noGrp="1"/>
          </p:cNvSpPr>
          <p:nvPr/>
        </p:nvSpPr>
        <p:spPr>
          <a:xfrm>
            <a:off x="9991725" y="2764800"/>
            <a:ext cx="1790700" cy="0"/>
          </a:xfrm>
          <a:prstGeom prst="line">
            <a:avLst/>
          </a:prstGeom>
          <a:noFill/>
          <a:ln w="6668">
            <a:solidFill>
              <a:srgbClr val="315B88">
                <a:alpha val="60000"/>
              </a:srgbClr>
            </a:solidFill>
            <a:prstDash val="solid"/>
          </a:ln>
        </p:spPr>
        <p:txBody>
          <a:bodyPr/>
          <a:lstStyle/>
          <a:p>
            <a:endParaRPr lang="en-US" noProof="1"/>
          </a:p>
        </p:txBody>
      </p:sp>
      <p:pic>
        <p:nvPicPr>
          <p:cNvPr id="211" name="Picture 210"/>
          <p:cNvPicPr>
            <a:picLocks noChangeAspect="1"/>
          </p:cNvPicPr>
          <p:nvPr/>
        </p:nvPicPr>
        <p:blipFill>
          <a:blip r:embed="rId7"/>
          <a:srcRect/>
          <a:stretch>
            <a:fillRect/>
          </a:stretch>
        </p:blipFill>
        <p:spPr>
          <a:xfrm>
            <a:off x="9991725" y="2898150"/>
            <a:ext cx="438150" cy="438150"/>
          </a:xfrm>
          <a:prstGeom prst="ellipse">
            <a:avLst/>
          </a:prstGeom>
        </p:spPr>
      </p:pic>
      <p:sp>
        <p:nvSpPr>
          <p:cNvPr id="124" name="Multi-user label 2">
            <a:extLst>
              <a:ext uri="{FF2B5EF4-FFF2-40B4-BE49-F238E27FC236}">
                <a16:creationId xmlns:a16="http://schemas.microsoft.com/office/drawing/2014/main" id="{8928260E-7185-4F2F-9743-21452726D765}"/>
              </a:ext>
            </a:extLst>
          </p:cNvPr>
          <p:cNvSpPr>
            <a:spLocks noGrp="1"/>
          </p:cNvSpPr>
          <p:nvPr/>
        </p:nvSpPr>
        <p:spPr>
          <a:xfrm>
            <a:off x="10525125" y="2888625"/>
            <a:ext cx="1257300" cy="438150"/>
          </a:xfrm>
          <a:prstGeom prst="rect">
            <a:avLst/>
          </a:prstGeom>
          <a:noFill/>
          <a:ln w="0">
            <a:noFill/>
            <a:prstDash val="solid"/>
          </a:ln>
        </p:spPr>
        <p:txBody>
          <a:bodyPr wrap="square" lIns="0" tIns="0" rIns="0" bIns="0" anchor="ctr">
            <a:normAutofit/>
          </a:bodyPr>
          <a:lstStyle/>
          <a:p>
            <a:pPr algn="l">
              <a:lnSpc>
                <a:spcPct val="96000"/>
              </a:lnSpc>
              <a:buNone/>
              <a:defRPr sz="878" b="0" i="0">
                <a:solidFill>
                  <a:srgbClr val="FFFFFF"/>
                </a:solidFill>
                <a:latin typeface="Nunito Sans"/>
                <a:ea typeface="Nunito Sans"/>
                <a:cs typeface="Nunito Sans"/>
              </a:defRPr>
            </a:pPr>
            <a:r>
              <a:rPr lang="en-US" sz="1100" b="1" i="0" noProof="1">
                <a:solidFill>
                  <a:srgbClr val="FFFFFF"/>
                </a:solidFill>
                <a:latin typeface="Nunito Sans"/>
                <a:ea typeface="Nunito Sans"/>
                <a:cs typeface="Nunito Sans"/>
              </a:rPr>
              <a:t>Sophie</a:t>
            </a:r>
            <a:br>
              <a:rPr lang="en-US" sz="1000" noProof="1">
                <a:solidFill>
                  <a:srgbClr val="FFFFFF"/>
                </a:solidFill>
                <a:latin typeface="Nunito Sans"/>
                <a:ea typeface="Nunito Sans"/>
                <a:cs typeface="Nunito Sans"/>
              </a:rPr>
            </a:br>
            <a:r>
              <a:rPr lang="en-US" sz="1000" b="0" i="0" noProof="1">
                <a:solidFill>
                  <a:srgbClr val="FFFFFF"/>
                </a:solidFill>
                <a:latin typeface="Nunito Sans"/>
                <a:ea typeface="Nunito Sans"/>
                <a:cs typeface="Nunito Sans"/>
              </a:rPr>
              <a:t>RH</a:t>
            </a:r>
          </a:p>
        </p:txBody>
      </p:sp>
      <p:sp>
        <p:nvSpPr>
          <p:cNvPr id="125" name="Persona divider 2">
            <a:extLst>
              <a:ext uri="{FF2B5EF4-FFF2-40B4-BE49-F238E27FC236}">
                <a16:creationId xmlns:a16="http://schemas.microsoft.com/office/drawing/2014/main" id="{D02DBB7E-EABC-45A1-9CC2-6B550FEB01A2}"/>
              </a:ext>
            </a:extLst>
          </p:cNvPr>
          <p:cNvSpPr>
            <a:spLocks noGrp="1"/>
          </p:cNvSpPr>
          <p:nvPr/>
        </p:nvSpPr>
        <p:spPr>
          <a:xfrm>
            <a:off x="9991725" y="3460125"/>
            <a:ext cx="1790700" cy="0"/>
          </a:xfrm>
          <a:prstGeom prst="line">
            <a:avLst/>
          </a:prstGeom>
          <a:noFill/>
          <a:ln w="6668">
            <a:solidFill>
              <a:srgbClr val="315B88">
                <a:alpha val="60000"/>
              </a:srgbClr>
            </a:solidFill>
            <a:prstDash val="solid"/>
          </a:ln>
        </p:spPr>
        <p:txBody>
          <a:bodyPr/>
          <a:lstStyle/>
          <a:p>
            <a:endParaRPr lang="en-US" noProof="1"/>
          </a:p>
        </p:txBody>
      </p:sp>
      <p:pic>
        <p:nvPicPr>
          <p:cNvPr id="214" name="Picture 213"/>
          <p:cNvPicPr>
            <a:picLocks noChangeAspect="1"/>
          </p:cNvPicPr>
          <p:nvPr/>
        </p:nvPicPr>
        <p:blipFill>
          <a:blip r:embed="rId8"/>
          <a:srcRect/>
          <a:stretch>
            <a:fillRect/>
          </a:stretch>
        </p:blipFill>
        <p:spPr>
          <a:xfrm>
            <a:off x="9991725" y="3593475"/>
            <a:ext cx="438150" cy="438150"/>
          </a:xfrm>
          <a:prstGeom prst="ellipse">
            <a:avLst/>
          </a:prstGeom>
        </p:spPr>
      </p:pic>
      <p:sp>
        <p:nvSpPr>
          <p:cNvPr id="127" name="Multi-user label 3">
            <a:extLst>
              <a:ext uri="{FF2B5EF4-FFF2-40B4-BE49-F238E27FC236}">
                <a16:creationId xmlns:a16="http://schemas.microsoft.com/office/drawing/2014/main" id="{9763D7A5-FFFB-4C4F-B047-8DAB0BCA815F}"/>
              </a:ext>
            </a:extLst>
          </p:cNvPr>
          <p:cNvSpPr>
            <a:spLocks noGrp="1"/>
          </p:cNvSpPr>
          <p:nvPr/>
        </p:nvSpPr>
        <p:spPr>
          <a:xfrm>
            <a:off x="10525125" y="3583950"/>
            <a:ext cx="1257300" cy="438150"/>
          </a:xfrm>
          <a:prstGeom prst="rect">
            <a:avLst/>
          </a:prstGeom>
          <a:noFill/>
          <a:ln w="0">
            <a:noFill/>
            <a:prstDash val="solid"/>
          </a:ln>
        </p:spPr>
        <p:txBody>
          <a:bodyPr wrap="square" lIns="0" tIns="0" rIns="0" bIns="0" anchor="ctr">
            <a:normAutofit/>
          </a:bodyPr>
          <a:lstStyle/>
          <a:p>
            <a:pPr algn="l">
              <a:lnSpc>
                <a:spcPct val="96000"/>
              </a:lnSpc>
              <a:buNone/>
              <a:defRPr sz="878" b="0" i="0">
                <a:solidFill>
                  <a:srgbClr val="FFFFFF"/>
                </a:solidFill>
                <a:latin typeface="Nunito Sans"/>
                <a:ea typeface="Nunito Sans"/>
                <a:cs typeface="Nunito Sans"/>
              </a:defRPr>
            </a:pPr>
            <a:r>
              <a:rPr lang="en-US" sz="1100" b="1" i="0" noProof="1">
                <a:solidFill>
                  <a:srgbClr val="FFFFFF"/>
                </a:solidFill>
                <a:latin typeface="Nunito Sans"/>
                <a:ea typeface="Nunito Sans"/>
                <a:cs typeface="Nunito Sans"/>
              </a:rPr>
              <a:t>Thomas</a:t>
            </a:r>
            <a:br>
              <a:rPr lang="en-US" sz="1100" b="1" i="0" noProof="1">
                <a:solidFill>
                  <a:srgbClr val="FFFFFF"/>
                </a:solidFill>
                <a:latin typeface="Nunito Sans"/>
                <a:ea typeface="Nunito Sans"/>
                <a:cs typeface="Nunito Sans"/>
              </a:rPr>
            </a:br>
            <a:r>
              <a:rPr lang="en-US" sz="1000" b="0" i="0" noProof="1">
                <a:solidFill>
                  <a:srgbClr val="FFFFFF"/>
                </a:solidFill>
                <a:latin typeface="Nunito Sans"/>
                <a:ea typeface="Nunito Sans"/>
                <a:cs typeface="Nunito Sans"/>
              </a:rPr>
              <a:t>AV/IT</a:t>
            </a:r>
          </a:p>
        </p:txBody>
      </p:sp>
      <p:sp>
        <p:nvSpPr>
          <p:cNvPr id="2" name="Multi Campagne leader">
            <a:extLst>
              <a:ext uri="{FF2B5EF4-FFF2-40B4-BE49-F238E27FC236}">
                <a16:creationId xmlns:a16="http://schemas.microsoft.com/office/drawing/2014/main" id="{F5198DBF-3A98-0749-F6A5-4F49713597F7}"/>
              </a:ext>
            </a:extLst>
          </p:cNvPr>
          <p:cNvSpPr>
            <a:spLocks noGrp="1"/>
          </p:cNvSpPr>
          <p:nvPr/>
        </p:nvSpPr>
        <p:spPr>
          <a:xfrm flipV="1">
            <a:off x="7843838" y="4162422"/>
            <a:ext cx="274638" cy="1832883"/>
          </a:xfrm>
          <a:prstGeom prst="line">
            <a:avLst/>
          </a:prstGeom>
          <a:noFill/>
          <a:ln w="10954">
            <a:solidFill>
              <a:srgbClr val="91A9C4">
                <a:alpha val="82000"/>
              </a:srgbClr>
            </a:solidFill>
            <a:prstDash val="solid"/>
          </a:ln>
        </p:spPr>
        <p:txBody>
          <a:bodyPr/>
          <a:lstStyle/>
          <a:p>
            <a:endParaRPr lang="en-US" noProof="1"/>
          </a:p>
        </p:txBody>
      </p:sp>
      <p:sp>
        <p:nvSpPr>
          <p:cNvPr id="3" name="Multi Campagne leader">
            <a:extLst>
              <a:ext uri="{FF2B5EF4-FFF2-40B4-BE49-F238E27FC236}">
                <a16:creationId xmlns:a16="http://schemas.microsoft.com/office/drawing/2014/main" id="{6B97661A-07CC-C87A-D8DA-EED69983322A}"/>
              </a:ext>
            </a:extLst>
          </p:cNvPr>
          <p:cNvSpPr>
            <a:spLocks noGrp="1"/>
          </p:cNvSpPr>
          <p:nvPr/>
        </p:nvSpPr>
        <p:spPr>
          <a:xfrm flipV="1">
            <a:off x="7843837" y="5416549"/>
            <a:ext cx="941247" cy="949324"/>
          </a:xfrm>
          <a:prstGeom prst="line">
            <a:avLst/>
          </a:prstGeom>
          <a:noFill/>
          <a:ln w="10954">
            <a:solidFill>
              <a:srgbClr val="91A9C4">
                <a:alpha val="82000"/>
              </a:srgbClr>
            </a:solidFill>
            <a:prstDash val="solid"/>
          </a:ln>
        </p:spPr>
        <p:txBody>
          <a:bodyPr/>
          <a:lstStyle/>
          <a:p>
            <a:endParaRPr lang="en-US" noProof="1"/>
          </a:p>
        </p:txBody>
      </p:sp>
      <p:sp>
        <p:nvSpPr>
          <p:cNvPr id="90" name="Couleur &amp; Font endpoint">
            <a:extLst>
              <a:ext uri="{FF2B5EF4-FFF2-40B4-BE49-F238E27FC236}">
                <a16:creationId xmlns:a16="http://schemas.microsoft.com/office/drawing/2014/main" id="{E3A29D4B-108C-4724-8923-13301513B145}"/>
              </a:ext>
            </a:extLst>
          </p:cNvPr>
          <p:cNvSpPr>
            <a:spLocks noGrp="1"/>
          </p:cNvSpPr>
          <p:nvPr/>
        </p:nvSpPr>
        <p:spPr>
          <a:xfrm>
            <a:off x="8086725" y="4137931"/>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91" name="Online Chat endpoint">
            <a:extLst>
              <a:ext uri="{FF2B5EF4-FFF2-40B4-BE49-F238E27FC236}">
                <a16:creationId xmlns:a16="http://schemas.microsoft.com/office/drawing/2014/main" id="{3CE9EE35-A6DB-4CE1-BF9F-03192E84D75E}"/>
              </a:ext>
            </a:extLst>
          </p:cNvPr>
          <p:cNvSpPr>
            <a:spLocks noGrp="1"/>
          </p:cNvSpPr>
          <p:nvPr/>
        </p:nvSpPr>
        <p:spPr>
          <a:xfrm>
            <a:off x="8756509" y="5397722"/>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4" name="Interactivité cloud leader segment 1">
            <a:extLst>
              <a:ext uri="{FF2B5EF4-FFF2-40B4-BE49-F238E27FC236}">
                <a16:creationId xmlns:a16="http://schemas.microsoft.com/office/drawing/2014/main" id="{74C40932-7B59-B2C3-1F8B-075D9F4557E2}"/>
              </a:ext>
            </a:extLst>
          </p:cNvPr>
          <p:cNvSpPr>
            <a:spLocks noGrp="1"/>
          </p:cNvSpPr>
          <p:nvPr/>
        </p:nvSpPr>
        <p:spPr>
          <a:xfrm>
            <a:off x="7739062" y="5994624"/>
            <a:ext cx="114300" cy="0"/>
          </a:xfrm>
          <a:prstGeom prst="line">
            <a:avLst/>
          </a:prstGeom>
          <a:noFill/>
          <a:ln w="10954">
            <a:solidFill>
              <a:srgbClr val="91A9C4">
                <a:alpha val="82000"/>
              </a:srgbClr>
            </a:solidFill>
            <a:prstDash val="solid"/>
          </a:ln>
        </p:spPr>
        <p:txBody>
          <a:bodyPr/>
          <a:lstStyle/>
          <a:p>
            <a:endParaRPr lang="en-US" noProof="1"/>
          </a:p>
        </p:txBody>
      </p:sp>
      <p:sp>
        <p:nvSpPr>
          <p:cNvPr id="5" name="Interactivité cloud leader segment 1">
            <a:extLst>
              <a:ext uri="{FF2B5EF4-FFF2-40B4-BE49-F238E27FC236}">
                <a16:creationId xmlns:a16="http://schemas.microsoft.com/office/drawing/2014/main" id="{E999FDD1-F1C6-EE3D-7241-8CCA1AAF8EE0}"/>
              </a:ext>
            </a:extLst>
          </p:cNvPr>
          <p:cNvSpPr>
            <a:spLocks noGrp="1"/>
          </p:cNvSpPr>
          <p:nvPr/>
        </p:nvSpPr>
        <p:spPr>
          <a:xfrm>
            <a:off x="7739062" y="6367686"/>
            <a:ext cx="114300" cy="0"/>
          </a:xfrm>
          <a:prstGeom prst="line">
            <a:avLst/>
          </a:prstGeom>
          <a:noFill/>
          <a:ln w="10954">
            <a:solidFill>
              <a:srgbClr val="91A9C4">
                <a:alpha val="82000"/>
              </a:srgbClr>
            </a:solidFill>
            <a:prstDash val="solid"/>
          </a:ln>
        </p:spPr>
        <p:txBody>
          <a:bodyPr/>
          <a:lstStyle/>
          <a:p>
            <a:endParaRPr lang="en-US" noProof="1"/>
          </a:p>
        </p:txBody>
      </p:sp>
      <p:sp>
        <p:nvSpPr>
          <p:cNvPr id="6" name="Multi Campagne leader">
            <a:extLst>
              <a:ext uri="{FF2B5EF4-FFF2-40B4-BE49-F238E27FC236}">
                <a16:creationId xmlns:a16="http://schemas.microsoft.com/office/drawing/2014/main" id="{890BEFF4-9F0E-35F6-E3C4-CE7C43246800}"/>
              </a:ext>
            </a:extLst>
          </p:cNvPr>
          <p:cNvSpPr>
            <a:spLocks noGrp="1"/>
          </p:cNvSpPr>
          <p:nvPr/>
        </p:nvSpPr>
        <p:spPr>
          <a:xfrm flipV="1">
            <a:off x="9467849" y="1848756"/>
            <a:ext cx="168343" cy="277586"/>
          </a:xfrm>
          <a:prstGeom prst="line">
            <a:avLst/>
          </a:prstGeom>
          <a:noFill/>
          <a:ln w="10954">
            <a:solidFill>
              <a:srgbClr val="91A9C4">
                <a:alpha val="82000"/>
              </a:srgbClr>
            </a:solidFill>
            <a:prstDash val="solid"/>
          </a:ln>
        </p:spPr>
        <p:txBody>
          <a:bodyPr/>
          <a:lstStyle/>
          <a:p>
            <a:endParaRPr lang="en-US" noProof="1"/>
          </a:p>
        </p:txBody>
      </p:sp>
      <p:sp>
        <p:nvSpPr>
          <p:cNvPr id="7" name="Multi Campagne endpoint">
            <a:extLst>
              <a:ext uri="{FF2B5EF4-FFF2-40B4-BE49-F238E27FC236}">
                <a16:creationId xmlns:a16="http://schemas.microsoft.com/office/drawing/2014/main" id="{17F4A461-DE0E-4DB0-8671-141366681484}"/>
              </a:ext>
            </a:extLst>
          </p:cNvPr>
          <p:cNvSpPr>
            <a:spLocks noGrp="1"/>
          </p:cNvSpPr>
          <p:nvPr/>
        </p:nvSpPr>
        <p:spPr>
          <a:xfrm>
            <a:off x="9458325" y="2109107"/>
            <a:ext cx="57150" cy="57150"/>
          </a:xfrm>
          <a:prstGeom prst="ellipse">
            <a:avLst/>
          </a:prstGeom>
          <a:solidFill>
            <a:srgbClr val="49E3FF"/>
          </a:solidFill>
          <a:ln w="7620">
            <a:solidFill>
              <a:srgbClr val="FFFFFF"/>
            </a:solidFill>
            <a:prstDash val="solid"/>
          </a:ln>
        </p:spPr>
        <p:txBody>
          <a:bodyPr/>
          <a:lstStyle/>
          <a:p>
            <a:endParaRPr lang="en-US" noProof="1"/>
          </a:p>
        </p:txBody>
      </p:sp>
      <p:pic>
        <p:nvPicPr>
          <p:cNvPr id="9" name="Picture 8" descr="A logo for a company">
            <a:extLst>
              <a:ext uri="{FF2B5EF4-FFF2-40B4-BE49-F238E27FC236}">
                <a16:creationId xmlns:a16="http://schemas.microsoft.com/office/drawing/2014/main" id="{26E63F8E-0122-F329-102F-936D2F72F1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
        <p:nvSpPr>
          <p:cNvPr id="10" name="TextBox 9">
            <a:extLst>
              <a:ext uri="{FF2B5EF4-FFF2-40B4-BE49-F238E27FC236}">
                <a16:creationId xmlns:a16="http://schemas.microsoft.com/office/drawing/2014/main" id="{3F7C0B72-AFEF-05EF-6D18-C9BAA28CE562}"/>
              </a:ext>
            </a:extLst>
          </p:cNvPr>
          <p:cNvSpPr txBox="1"/>
          <p:nvPr/>
        </p:nvSpPr>
        <p:spPr>
          <a:xfrm>
            <a:off x="612648" y="457200"/>
            <a:ext cx="8860536" cy="502920"/>
          </a:xfrm>
          <a:prstGeom prst="rect">
            <a:avLst/>
          </a:prstGeom>
          <a:noFill/>
        </p:spPr>
        <p:txBody>
          <a:bodyPr wrap="square" lIns="0" tIns="0" rIns="0" bIns="0" anchor="ctr">
            <a:spAutoFit/>
          </a:bodyPr>
          <a:lstStyle/>
          <a:p>
            <a:pPr algn="l"/>
            <a:r>
              <a:rPr lang="en-US" sz="2800" b="0" i="0" noProof="1">
                <a:solidFill>
                  <a:srgbClr val="FFFFFF"/>
                </a:solidFill>
                <a:latin typeface="Nunito Sans Black"/>
              </a:rPr>
              <a:t>SpinetiX ARYA, le CMS de votre client</a:t>
            </a:r>
          </a:p>
        </p:txBody>
      </p:sp>
    </p:spTree>
    <p:extLst>
      <p:ext uri="{BB962C8B-B14F-4D97-AF65-F5344CB8AC3E}">
        <p14:creationId xmlns:p14="http://schemas.microsoft.com/office/powerpoint/2010/main" val="3390973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9682C-E0CC-0B14-B5B4-4E3119377AA6}"/>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AE610B05-D61C-8DDD-79B2-2506ACCA67E0}"/>
              </a:ext>
            </a:extLst>
          </p:cNvPr>
          <p:cNvPicPr>
            <a:picLocks noChangeAspect="1"/>
          </p:cNvPicPr>
          <p:nvPr/>
        </p:nvPicPr>
        <p:blipFill>
          <a:blip r:embed="rId3"/>
          <a:stretch>
            <a:fillRect/>
          </a:stretch>
        </p:blipFill>
        <p:spPr>
          <a:xfrm>
            <a:off x="0" y="0"/>
            <a:ext cx="12191969" cy="6858000"/>
          </a:xfrm>
          <a:prstGeom prst="rect">
            <a:avLst/>
          </a:prstGeom>
        </p:spPr>
      </p:pic>
      <p:sp>
        <p:nvSpPr>
          <p:cNvPr id="3" name="TextBox 2">
            <a:extLst>
              <a:ext uri="{FF2B5EF4-FFF2-40B4-BE49-F238E27FC236}">
                <a16:creationId xmlns:a16="http://schemas.microsoft.com/office/drawing/2014/main" id="{9EFF6DFC-B703-E9A9-D86B-DA324471BFF1}"/>
              </a:ext>
            </a:extLst>
          </p:cNvPr>
          <p:cNvSpPr txBox="1"/>
          <p:nvPr/>
        </p:nvSpPr>
        <p:spPr>
          <a:xfrm>
            <a:off x="612648" y="493216"/>
            <a:ext cx="8860536" cy="430887"/>
          </a:xfrm>
          <a:prstGeom prst="rect">
            <a:avLst/>
          </a:prstGeom>
          <a:noFill/>
        </p:spPr>
        <p:txBody>
          <a:bodyPr wrap="square" lIns="0" tIns="0" rIns="0" bIns="0" anchor="ctr">
            <a:spAutoFit/>
          </a:bodyPr>
          <a:lstStyle/>
          <a:p>
            <a:r>
              <a:rPr lang="en-US" sz="2800" b="0" i="0" noProof="1">
                <a:solidFill>
                  <a:srgbClr val="FFFFFF"/>
                </a:solidFill>
                <a:latin typeface="Nunito Sans Black"/>
              </a:rPr>
              <a:t>Elementi, le logiciel de </a:t>
            </a:r>
            <a:r>
              <a:rPr lang="en-US" sz="2800" noProof="1">
                <a:solidFill>
                  <a:srgbClr val="FFFFFF"/>
                </a:solidFill>
                <a:latin typeface="Nunito Sans Black"/>
              </a:rPr>
              <a:t>création</a:t>
            </a:r>
            <a:r>
              <a:rPr lang="en-US" sz="2800" b="0" i="0" noProof="1">
                <a:solidFill>
                  <a:srgbClr val="FFFFFF"/>
                </a:solidFill>
                <a:latin typeface="Nunito Sans Black"/>
              </a:rPr>
              <a:t> avancée</a:t>
            </a:r>
          </a:p>
        </p:txBody>
      </p:sp>
      <p:sp>
        <p:nvSpPr>
          <p:cNvPr id="4" name="Rectangle 3">
            <a:extLst>
              <a:ext uri="{FF2B5EF4-FFF2-40B4-BE49-F238E27FC236}">
                <a16:creationId xmlns:a16="http://schemas.microsoft.com/office/drawing/2014/main" id="{6AB92BB8-DDDE-F55D-7B08-A20ACFD74330}"/>
              </a:ext>
            </a:extLst>
          </p:cNvPr>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7" name="Picture 6" descr="image.png">
            <a:extLst>
              <a:ext uri="{FF2B5EF4-FFF2-40B4-BE49-F238E27FC236}">
                <a16:creationId xmlns:a16="http://schemas.microsoft.com/office/drawing/2014/main" id="{F79016A0-510E-5835-DC9B-3D97D0CEDB27}"/>
              </a:ext>
            </a:extLst>
          </p:cNvPr>
          <p:cNvPicPr>
            <a:picLocks noChangeAspect="1"/>
          </p:cNvPicPr>
          <p:nvPr/>
        </p:nvPicPr>
        <p:blipFill>
          <a:blip r:embed="rId4"/>
          <a:stretch>
            <a:fillRect/>
          </a:stretch>
        </p:blipFill>
        <p:spPr>
          <a:xfrm>
            <a:off x="10671048" y="0"/>
            <a:ext cx="1517904" cy="603504"/>
          </a:xfrm>
          <a:prstGeom prst="rect">
            <a:avLst/>
          </a:prstGeom>
        </p:spPr>
      </p:pic>
      <p:sp>
        <p:nvSpPr>
          <p:cNvPr id="8" name="Rounded Rectangle 7">
            <a:extLst>
              <a:ext uri="{FF2B5EF4-FFF2-40B4-BE49-F238E27FC236}">
                <a16:creationId xmlns:a16="http://schemas.microsoft.com/office/drawing/2014/main" id="{971CCC00-4403-7596-D2BA-7136542A5F10}"/>
              </a:ext>
            </a:extLst>
          </p:cNvPr>
          <p:cNvSpPr/>
          <p:nvPr/>
        </p:nvSpPr>
        <p:spPr>
          <a:xfrm>
            <a:off x="591865" y="1824290"/>
            <a:ext cx="3575304" cy="3310128"/>
          </a:xfrm>
          <a:prstGeom prst="roundRect">
            <a:avLst>
              <a:gd name="adj" fmla="val 224"/>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9" name="Rectangle 8">
            <a:extLst>
              <a:ext uri="{FF2B5EF4-FFF2-40B4-BE49-F238E27FC236}">
                <a16:creationId xmlns:a16="http://schemas.microsoft.com/office/drawing/2014/main" id="{28CF8F9C-EECC-B276-012D-EA349509FE49}"/>
              </a:ext>
            </a:extLst>
          </p:cNvPr>
          <p:cNvSpPr/>
          <p:nvPr/>
        </p:nvSpPr>
        <p:spPr>
          <a:xfrm>
            <a:off x="612648" y="1853565"/>
            <a:ext cx="3575304"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4" name="Rectangle 13">
            <a:extLst>
              <a:ext uri="{FF2B5EF4-FFF2-40B4-BE49-F238E27FC236}">
                <a16:creationId xmlns:a16="http://schemas.microsoft.com/office/drawing/2014/main" id="{A63C1372-7BFC-87BD-6DCF-1AE590535C42}"/>
              </a:ext>
            </a:extLst>
          </p:cNvPr>
          <p:cNvSpPr/>
          <p:nvPr/>
        </p:nvSpPr>
        <p:spPr>
          <a:xfrm>
            <a:off x="850392" y="2831973"/>
            <a:ext cx="3099816" cy="9144"/>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5" name="Picture 14">
            <a:extLst>
              <a:ext uri="{FF2B5EF4-FFF2-40B4-BE49-F238E27FC236}">
                <a16:creationId xmlns:a16="http://schemas.microsoft.com/office/drawing/2014/main" id="{9A45B52C-7322-0812-C551-80A488B5184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33213" y="3035708"/>
            <a:ext cx="360437" cy="144765"/>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D96318C9-1033-B0A5-740E-668084246080}"/>
              </a:ext>
            </a:extLst>
          </p:cNvPr>
          <p:cNvSpPr txBox="1"/>
          <p:nvPr/>
        </p:nvSpPr>
        <p:spPr>
          <a:xfrm>
            <a:off x="1286625" y="2975656"/>
            <a:ext cx="2743200" cy="237744"/>
          </a:xfrm>
          <a:prstGeom prst="rect">
            <a:avLst/>
          </a:prstGeom>
          <a:noFill/>
        </p:spPr>
        <p:txBody>
          <a:bodyPr wrap="square" lIns="0" tIns="0" rIns="0" bIns="0" anchor="ctr">
            <a:spAutoFit/>
          </a:bodyPr>
          <a:lstStyle/>
          <a:p>
            <a:pPr algn="l"/>
            <a:r>
              <a:rPr lang="en-US" sz="1200" b="0" i="0" noProof="1">
                <a:solidFill>
                  <a:srgbClr val="FFFFFF"/>
                </a:solidFill>
                <a:latin typeface="Nunito Sans ExtraBold"/>
              </a:rPr>
              <a:t>Jusqu’à 10 players</a:t>
            </a:r>
          </a:p>
        </p:txBody>
      </p:sp>
      <p:sp>
        <p:nvSpPr>
          <p:cNvPr id="17" name="TextBox 16">
            <a:extLst>
              <a:ext uri="{FF2B5EF4-FFF2-40B4-BE49-F238E27FC236}">
                <a16:creationId xmlns:a16="http://schemas.microsoft.com/office/drawing/2014/main" id="{1823F338-F585-D48F-6476-087A6FB6A0E9}"/>
              </a:ext>
            </a:extLst>
          </p:cNvPr>
          <p:cNvSpPr txBox="1"/>
          <p:nvPr/>
        </p:nvSpPr>
        <p:spPr>
          <a:xfrm>
            <a:off x="850392" y="3367677"/>
            <a:ext cx="3099816" cy="153888"/>
          </a:xfrm>
          <a:prstGeom prst="rect">
            <a:avLst/>
          </a:prstGeom>
          <a:noFill/>
        </p:spPr>
        <p:txBody>
          <a:bodyPr wrap="square" lIns="0" tIns="0" rIns="0" bIns="0" anchor="ctr">
            <a:spAutoFit/>
          </a:bodyPr>
          <a:lstStyle/>
          <a:p>
            <a:pPr algn="l"/>
            <a:r>
              <a:rPr lang="en-US" sz="1000" b="0" i="0" noProof="1">
                <a:solidFill>
                  <a:srgbClr val="6FB0FF"/>
                </a:solidFill>
                <a:latin typeface="Nunito Sans SemiBold"/>
              </a:rPr>
              <a:t>Le socle de la création</a:t>
            </a:r>
          </a:p>
        </p:txBody>
      </p:sp>
      <p:sp>
        <p:nvSpPr>
          <p:cNvPr id="19" name="TextBox 18">
            <a:extLst>
              <a:ext uri="{FF2B5EF4-FFF2-40B4-BE49-F238E27FC236}">
                <a16:creationId xmlns:a16="http://schemas.microsoft.com/office/drawing/2014/main" id="{8A374595-46B3-7433-4F64-8302034B041B}"/>
              </a:ext>
            </a:extLst>
          </p:cNvPr>
          <p:cNvSpPr txBox="1"/>
          <p:nvPr/>
        </p:nvSpPr>
        <p:spPr>
          <a:xfrm>
            <a:off x="1106424" y="3721869"/>
            <a:ext cx="2788920" cy="159659"/>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Interface, timeline, effets et transitions</a:t>
            </a:r>
          </a:p>
        </p:txBody>
      </p:sp>
      <p:sp>
        <p:nvSpPr>
          <p:cNvPr id="21" name="TextBox 20">
            <a:extLst>
              <a:ext uri="{FF2B5EF4-FFF2-40B4-BE49-F238E27FC236}">
                <a16:creationId xmlns:a16="http://schemas.microsoft.com/office/drawing/2014/main" id="{DA146B35-5D37-308F-09CD-D6DDC1182F35}"/>
              </a:ext>
            </a:extLst>
          </p:cNvPr>
          <p:cNvSpPr txBox="1"/>
          <p:nvPr/>
        </p:nvSpPr>
        <p:spPr>
          <a:xfrm>
            <a:off x="1106424" y="4087629"/>
            <a:ext cx="2788920" cy="159659"/>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Aperçu plein écran avant publication</a:t>
            </a:r>
          </a:p>
        </p:txBody>
      </p:sp>
      <p:sp>
        <p:nvSpPr>
          <p:cNvPr id="23" name="TextBox 22">
            <a:extLst>
              <a:ext uri="{FF2B5EF4-FFF2-40B4-BE49-F238E27FC236}">
                <a16:creationId xmlns:a16="http://schemas.microsoft.com/office/drawing/2014/main" id="{2EAD090C-40C0-D944-60CD-7FBE561ADE8B}"/>
              </a:ext>
            </a:extLst>
          </p:cNvPr>
          <p:cNvSpPr txBox="1"/>
          <p:nvPr/>
        </p:nvSpPr>
        <p:spPr>
          <a:xfrm>
            <a:off x="1106424" y="4453389"/>
            <a:ext cx="2788920" cy="159659"/>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250+ widgets orientés données</a:t>
            </a:r>
          </a:p>
        </p:txBody>
      </p:sp>
      <p:sp>
        <p:nvSpPr>
          <p:cNvPr id="26" name="Rounded Rectangle 25">
            <a:extLst>
              <a:ext uri="{FF2B5EF4-FFF2-40B4-BE49-F238E27FC236}">
                <a16:creationId xmlns:a16="http://schemas.microsoft.com/office/drawing/2014/main" id="{836CF8CA-1C2E-33CD-AF4D-FA652C7D5169}"/>
              </a:ext>
            </a:extLst>
          </p:cNvPr>
          <p:cNvSpPr/>
          <p:nvPr/>
        </p:nvSpPr>
        <p:spPr>
          <a:xfrm>
            <a:off x="4370832" y="1853565"/>
            <a:ext cx="3575304" cy="3310128"/>
          </a:xfrm>
          <a:prstGeom prst="roundRect">
            <a:avLst>
              <a:gd name="adj" fmla="val 1267"/>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7" name="Rectangle 26">
            <a:extLst>
              <a:ext uri="{FF2B5EF4-FFF2-40B4-BE49-F238E27FC236}">
                <a16:creationId xmlns:a16="http://schemas.microsoft.com/office/drawing/2014/main" id="{903A4B1C-6FAE-7EAB-BB1E-9941285D991B}"/>
              </a:ext>
            </a:extLst>
          </p:cNvPr>
          <p:cNvSpPr/>
          <p:nvPr/>
        </p:nvSpPr>
        <p:spPr>
          <a:xfrm>
            <a:off x="4370832" y="1853565"/>
            <a:ext cx="3575304"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2" name="Rectangle 31">
            <a:extLst>
              <a:ext uri="{FF2B5EF4-FFF2-40B4-BE49-F238E27FC236}">
                <a16:creationId xmlns:a16="http://schemas.microsoft.com/office/drawing/2014/main" id="{98571767-9A5D-2958-6C42-76F8F803E2E4}"/>
              </a:ext>
            </a:extLst>
          </p:cNvPr>
          <p:cNvSpPr/>
          <p:nvPr/>
        </p:nvSpPr>
        <p:spPr>
          <a:xfrm>
            <a:off x="4608576" y="2831973"/>
            <a:ext cx="3099816" cy="9144"/>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4" name="TextBox 33">
            <a:extLst>
              <a:ext uri="{FF2B5EF4-FFF2-40B4-BE49-F238E27FC236}">
                <a16:creationId xmlns:a16="http://schemas.microsoft.com/office/drawing/2014/main" id="{C0C6FE28-93E9-76A8-31EA-67DCF231557E}"/>
              </a:ext>
            </a:extLst>
          </p:cNvPr>
          <p:cNvSpPr txBox="1"/>
          <p:nvPr/>
        </p:nvSpPr>
        <p:spPr>
          <a:xfrm>
            <a:off x="5038344" y="2969591"/>
            <a:ext cx="2743200" cy="237744"/>
          </a:xfrm>
          <a:prstGeom prst="rect">
            <a:avLst/>
          </a:prstGeom>
          <a:noFill/>
        </p:spPr>
        <p:txBody>
          <a:bodyPr wrap="square" lIns="0" tIns="0" rIns="0" bIns="0" anchor="ctr">
            <a:spAutoFit/>
          </a:bodyPr>
          <a:lstStyle/>
          <a:p>
            <a:pPr algn="l"/>
            <a:r>
              <a:rPr lang="en-US" sz="1200" b="0" i="0" noProof="1">
                <a:solidFill>
                  <a:srgbClr val="FFFFFF"/>
                </a:solidFill>
                <a:latin typeface="Nunito Sans ExtraBold"/>
              </a:rPr>
              <a:t>Players illimités</a:t>
            </a:r>
          </a:p>
        </p:txBody>
      </p:sp>
      <p:sp>
        <p:nvSpPr>
          <p:cNvPr id="35" name="TextBox 34">
            <a:extLst>
              <a:ext uri="{FF2B5EF4-FFF2-40B4-BE49-F238E27FC236}">
                <a16:creationId xmlns:a16="http://schemas.microsoft.com/office/drawing/2014/main" id="{819CA521-1E17-F0FB-4C9D-5A7DF530CF3B}"/>
              </a:ext>
            </a:extLst>
          </p:cNvPr>
          <p:cNvSpPr txBox="1"/>
          <p:nvPr/>
        </p:nvSpPr>
        <p:spPr>
          <a:xfrm>
            <a:off x="4608576" y="3367677"/>
            <a:ext cx="3099816" cy="153888"/>
          </a:xfrm>
          <a:prstGeom prst="rect">
            <a:avLst/>
          </a:prstGeom>
          <a:noFill/>
        </p:spPr>
        <p:txBody>
          <a:bodyPr wrap="square" lIns="0" tIns="0" rIns="0" bIns="0" anchor="ctr">
            <a:spAutoFit/>
          </a:bodyPr>
          <a:lstStyle/>
          <a:p>
            <a:pPr algn="l"/>
            <a:r>
              <a:rPr lang="en-US" sz="1000" b="0" i="0" noProof="1">
                <a:solidFill>
                  <a:srgbClr val="6FB0FF"/>
                </a:solidFill>
                <a:latin typeface="Nunito Sans SemiBold"/>
              </a:rPr>
              <a:t>Tout Elementi S, plus :</a:t>
            </a:r>
          </a:p>
        </p:txBody>
      </p:sp>
      <p:sp>
        <p:nvSpPr>
          <p:cNvPr id="41" name="TextBox 40">
            <a:extLst>
              <a:ext uri="{FF2B5EF4-FFF2-40B4-BE49-F238E27FC236}">
                <a16:creationId xmlns:a16="http://schemas.microsoft.com/office/drawing/2014/main" id="{C3037B69-9F21-6B2E-295E-55488E8E4F27}"/>
              </a:ext>
            </a:extLst>
          </p:cNvPr>
          <p:cNvSpPr txBox="1"/>
          <p:nvPr/>
        </p:nvSpPr>
        <p:spPr>
          <a:xfrm>
            <a:off x="4912923" y="3810945"/>
            <a:ext cx="2788920" cy="159659"/>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Publication vers des serveurs web</a:t>
            </a:r>
          </a:p>
        </p:txBody>
      </p:sp>
      <p:sp>
        <p:nvSpPr>
          <p:cNvPr id="44" name="Rounded Rectangle 43">
            <a:extLst>
              <a:ext uri="{FF2B5EF4-FFF2-40B4-BE49-F238E27FC236}">
                <a16:creationId xmlns:a16="http://schemas.microsoft.com/office/drawing/2014/main" id="{A137D6B3-F646-E795-F03E-0CAE00D20D6C}"/>
              </a:ext>
            </a:extLst>
          </p:cNvPr>
          <p:cNvSpPr/>
          <p:nvPr/>
        </p:nvSpPr>
        <p:spPr>
          <a:xfrm>
            <a:off x="8129016" y="1853565"/>
            <a:ext cx="3575304" cy="3310128"/>
          </a:xfrm>
          <a:prstGeom prst="roundRect">
            <a:avLst>
              <a:gd name="adj" fmla="val 745"/>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45" name="Rectangle 44">
            <a:extLst>
              <a:ext uri="{FF2B5EF4-FFF2-40B4-BE49-F238E27FC236}">
                <a16:creationId xmlns:a16="http://schemas.microsoft.com/office/drawing/2014/main" id="{00AD26C1-84F7-679A-FB7F-AFE01616F3A9}"/>
              </a:ext>
            </a:extLst>
          </p:cNvPr>
          <p:cNvSpPr/>
          <p:nvPr/>
        </p:nvSpPr>
        <p:spPr>
          <a:xfrm>
            <a:off x="8129016" y="1853565"/>
            <a:ext cx="3575304" cy="45720"/>
          </a:xfrm>
          <a:prstGeom prst="rect">
            <a:avLst/>
          </a:prstGeom>
          <a:solidFill>
            <a:srgbClr val="36C5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0" name="Rectangle 49">
            <a:extLst>
              <a:ext uri="{FF2B5EF4-FFF2-40B4-BE49-F238E27FC236}">
                <a16:creationId xmlns:a16="http://schemas.microsoft.com/office/drawing/2014/main" id="{02519D4F-A394-F497-BCF2-94351C143B99}"/>
              </a:ext>
            </a:extLst>
          </p:cNvPr>
          <p:cNvSpPr/>
          <p:nvPr/>
        </p:nvSpPr>
        <p:spPr>
          <a:xfrm>
            <a:off x="8366760" y="2831973"/>
            <a:ext cx="3099816" cy="9144"/>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2" name="TextBox 51">
            <a:extLst>
              <a:ext uri="{FF2B5EF4-FFF2-40B4-BE49-F238E27FC236}">
                <a16:creationId xmlns:a16="http://schemas.microsoft.com/office/drawing/2014/main" id="{2B8F38A4-E0BA-1FD1-5CA0-B55E736390F2}"/>
              </a:ext>
            </a:extLst>
          </p:cNvPr>
          <p:cNvSpPr txBox="1"/>
          <p:nvPr/>
        </p:nvSpPr>
        <p:spPr>
          <a:xfrm>
            <a:off x="8776226" y="2968308"/>
            <a:ext cx="2743200" cy="237744"/>
          </a:xfrm>
          <a:prstGeom prst="rect">
            <a:avLst/>
          </a:prstGeom>
          <a:noFill/>
        </p:spPr>
        <p:txBody>
          <a:bodyPr wrap="square" lIns="0" tIns="0" rIns="0" bIns="0" anchor="ctr">
            <a:spAutoFit/>
          </a:bodyPr>
          <a:lstStyle/>
          <a:p>
            <a:pPr algn="l"/>
            <a:r>
              <a:rPr lang="en-US" sz="1200" b="0" i="0" noProof="1">
                <a:solidFill>
                  <a:srgbClr val="FFFFFF"/>
                </a:solidFill>
                <a:latin typeface="Nunito Sans ExtraBold"/>
              </a:rPr>
              <a:t>Players illimités</a:t>
            </a:r>
          </a:p>
        </p:txBody>
      </p:sp>
      <p:sp>
        <p:nvSpPr>
          <p:cNvPr id="53" name="TextBox 52">
            <a:extLst>
              <a:ext uri="{FF2B5EF4-FFF2-40B4-BE49-F238E27FC236}">
                <a16:creationId xmlns:a16="http://schemas.microsoft.com/office/drawing/2014/main" id="{69C150F2-0C08-962D-3088-22E8E6C216B5}"/>
              </a:ext>
            </a:extLst>
          </p:cNvPr>
          <p:cNvSpPr txBox="1"/>
          <p:nvPr/>
        </p:nvSpPr>
        <p:spPr>
          <a:xfrm>
            <a:off x="8366760" y="3367677"/>
            <a:ext cx="3099816" cy="153888"/>
          </a:xfrm>
          <a:prstGeom prst="rect">
            <a:avLst/>
          </a:prstGeom>
          <a:noFill/>
        </p:spPr>
        <p:txBody>
          <a:bodyPr wrap="square" lIns="0" tIns="0" rIns="0" bIns="0" anchor="ctr">
            <a:spAutoFit/>
          </a:bodyPr>
          <a:lstStyle/>
          <a:p>
            <a:pPr algn="l"/>
            <a:r>
              <a:rPr lang="en-US" sz="1000" b="0" i="0" noProof="1">
                <a:solidFill>
                  <a:srgbClr val="36C5E0"/>
                </a:solidFill>
                <a:latin typeface="Nunito Sans SemiBold"/>
              </a:rPr>
              <a:t>Tout Elementi M, plus :</a:t>
            </a:r>
          </a:p>
        </p:txBody>
      </p:sp>
      <p:sp>
        <p:nvSpPr>
          <p:cNvPr id="55" name="TextBox 54">
            <a:extLst>
              <a:ext uri="{FF2B5EF4-FFF2-40B4-BE49-F238E27FC236}">
                <a16:creationId xmlns:a16="http://schemas.microsoft.com/office/drawing/2014/main" id="{AFDBF207-7319-8195-2DA7-A1198043D626}"/>
              </a:ext>
            </a:extLst>
          </p:cNvPr>
          <p:cNvSpPr txBox="1"/>
          <p:nvPr/>
        </p:nvSpPr>
        <p:spPr>
          <a:xfrm>
            <a:off x="8622792" y="3721869"/>
            <a:ext cx="2788920" cy="159659"/>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Création de widgets sur mesure</a:t>
            </a:r>
          </a:p>
        </p:txBody>
      </p:sp>
      <p:sp>
        <p:nvSpPr>
          <p:cNvPr id="57" name="TextBox 56">
            <a:extLst>
              <a:ext uri="{FF2B5EF4-FFF2-40B4-BE49-F238E27FC236}">
                <a16:creationId xmlns:a16="http://schemas.microsoft.com/office/drawing/2014/main" id="{35D72562-1690-DBCC-80CC-477BDB317FCD}"/>
              </a:ext>
            </a:extLst>
          </p:cNvPr>
          <p:cNvSpPr txBox="1"/>
          <p:nvPr/>
        </p:nvSpPr>
        <p:spPr>
          <a:xfrm>
            <a:off x="8622792" y="4087629"/>
            <a:ext cx="2788920" cy="159659"/>
          </a:xfrm>
          <a:prstGeom prst="rect">
            <a:avLst/>
          </a:prstGeom>
          <a:noFill/>
        </p:spPr>
        <p:txBody>
          <a:bodyPr wrap="square" lIns="0" tIns="0" rIns="0" bIns="0" anchor="t">
            <a:spAutoFit/>
          </a:bodyPr>
          <a:lstStyle/>
          <a:p>
            <a:pPr>
              <a:lnSpc>
                <a:spcPct val="105000"/>
              </a:lnSpc>
            </a:pPr>
            <a:r>
              <a:rPr lang="en-US" sz="1000" b="0" i="0" noProof="1">
                <a:solidFill>
                  <a:srgbClr val="A8BEDC"/>
                </a:solidFill>
                <a:latin typeface="Nunito Sans"/>
              </a:rPr>
              <a:t>Parsing de </a:t>
            </a:r>
            <a:r>
              <a:rPr lang="en-US" sz="1000" noProof="1">
                <a:solidFill>
                  <a:srgbClr val="A8BEDC"/>
                </a:solidFill>
                <a:latin typeface="Nunito Sans"/>
              </a:rPr>
              <a:t>flux de données avancées</a:t>
            </a:r>
            <a:endParaRPr lang="en-US" sz="1000" b="0" i="0" noProof="1">
              <a:solidFill>
                <a:srgbClr val="A8BEDC"/>
              </a:solidFill>
              <a:latin typeface="Nunito Sans"/>
            </a:endParaRPr>
          </a:p>
        </p:txBody>
      </p:sp>
      <p:sp>
        <p:nvSpPr>
          <p:cNvPr id="59" name="TextBox 58">
            <a:extLst>
              <a:ext uri="{FF2B5EF4-FFF2-40B4-BE49-F238E27FC236}">
                <a16:creationId xmlns:a16="http://schemas.microsoft.com/office/drawing/2014/main" id="{837D747D-307B-DD22-379F-36D5D3D81C25}"/>
              </a:ext>
            </a:extLst>
          </p:cNvPr>
          <p:cNvSpPr txBox="1"/>
          <p:nvPr/>
        </p:nvSpPr>
        <p:spPr>
          <a:xfrm>
            <a:off x="8622792" y="4453389"/>
            <a:ext cx="2788920" cy="159659"/>
          </a:xfrm>
          <a:prstGeom prst="rect">
            <a:avLst/>
          </a:prstGeom>
          <a:noFill/>
        </p:spPr>
        <p:txBody>
          <a:bodyPr wrap="square" lIns="0" tIns="0" rIns="0" bIns="0" anchor="t">
            <a:spAutoFit/>
          </a:bodyPr>
          <a:lstStyle/>
          <a:p>
            <a:pPr>
              <a:lnSpc>
                <a:spcPct val="105000"/>
              </a:lnSpc>
            </a:pPr>
            <a:r>
              <a:rPr lang="en-US" sz="1000" b="0" i="0" noProof="1">
                <a:solidFill>
                  <a:srgbClr val="A8BEDC"/>
                </a:solidFill>
                <a:latin typeface="Nunito Sans"/>
              </a:rPr>
              <a:t>Outils développeur</a:t>
            </a:r>
          </a:p>
        </p:txBody>
      </p:sp>
      <p:sp>
        <p:nvSpPr>
          <p:cNvPr id="61" name="TextBox 60">
            <a:extLst>
              <a:ext uri="{FF2B5EF4-FFF2-40B4-BE49-F238E27FC236}">
                <a16:creationId xmlns:a16="http://schemas.microsoft.com/office/drawing/2014/main" id="{61ED6571-625A-5A25-9C1F-287C81356FE5}"/>
              </a:ext>
            </a:extLst>
          </p:cNvPr>
          <p:cNvSpPr txBox="1"/>
          <p:nvPr/>
        </p:nvSpPr>
        <p:spPr>
          <a:xfrm>
            <a:off x="8622792" y="4819149"/>
            <a:ext cx="2788920" cy="159659"/>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Widgets data-feed avancés inclus</a:t>
            </a:r>
          </a:p>
        </p:txBody>
      </p:sp>
      <p:pic>
        <p:nvPicPr>
          <p:cNvPr id="78" name="Picture 77">
            <a:extLst>
              <a:ext uri="{FF2B5EF4-FFF2-40B4-BE49-F238E27FC236}">
                <a16:creationId xmlns:a16="http://schemas.microsoft.com/office/drawing/2014/main" id="{5A692C72-98BB-F31A-F7C6-D3A1AE1352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6820" y="2045589"/>
            <a:ext cx="1194828" cy="1194828"/>
          </a:xfrm>
          <a:prstGeom prst="rect">
            <a:avLst/>
          </a:prstGeom>
        </p:spPr>
      </p:pic>
      <p:pic>
        <p:nvPicPr>
          <p:cNvPr id="76" name="Picture 75">
            <a:extLst>
              <a:ext uri="{FF2B5EF4-FFF2-40B4-BE49-F238E27FC236}">
                <a16:creationId xmlns:a16="http://schemas.microsoft.com/office/drawing/2014/main" id="{1EF96391-7A7D-7887-1BFA-1D328F7C22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06539" y="2034720"/>
            <a:ext cx="1207009" cy="1207009"/>
          </a:xfrm>
          <a:prstGeom prst="rect">
            <a:avLst/>
          </a:prstGeom>
        </p:spPr>
      </p:pic>
      <p:pic>
        <p:nvPicPr>
          <p:cNvPr id="74" name="Picture 73">
            <a:extLst>
              <a:ext uri="{FF2B5EF4-FFF2-40B4-BE49-F238E27FC236}">
                <a16:creationId xmlns:a16="http://schemas.microsoft.com/office/drawing/2014/main" id="{4B1A32C8-5086-4E01-2369-4AD3FEBDB2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23576" y="2034720"/>
            <a:ext cx="1207008" cy="1207008"/>
          </a:xfrm>
          <a:prstGeom prst="rect">
            <a:avLst/>
          </a:prstGeom>
        </p:spPr>
      </p:pic>
      <p:sp>
        <p:nvSpPr>
          <p:cNvPr id="82" name="Oval 81">
            <a:extLst>
              <a:ext uri="{FF2B5EF4-FFF2-40B4-BE49-F238E27FC236}">
                <a16:creationId xmlns:a16="http://schemas.microsoft.com/office/drawing/2014/main" id="{3F2ADF0B-2BFB-DA1F-25BB-80C37915A0A0}"/>
              </a:ext>
            </a:extLst>
          </p:cNvPr>
          <p:cNvSpPr/>
          <p:nvPr/>
        </p:nvSpPr>
        <p:spPr>
          <a:xfrm>
            <a:off x="902425" y="3764255"/>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84" name="Oval 83">
            <a:extLst>
              <a:ext uri="{FF2B5EF4-FFF2-40B4-BE49-F238E27FC236}">
                <a16:creationId xmlns:a16="http://schemas.microsoft.com/office/drawing/2014/main" id="{FEEE51A9-8A97-D7FA-6AE8-2E1EFC679D19}"/>
              </a:ext>
            </a:extLst>
          </p:cNvPr>
          <p:cNvSpPr/>
          <p:nvPr/>
        </p:nvSpPr>
        <p:spPr>
          <a:xfrm>
            <a:off x="908711" y="4121592"/>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86" name="Oval 85">
            <a:extLst>
              <a:ext uri="{FF2B5EF4-FFF2-40B4-BE49-F238E27FC236}">
                <a16:creationId xmlns:a16="http://schemas.microsoft.com/office/drawing/2014/main" id="{CEACEDEF-21C5-CF2A-DB34-90C6BB8FDDFC}"/>
              </a:ext>
            </a:extLst>
          </p:cNvPr>
          <p:cNvSpPr/>
          <p:nvPr/>
        </p:nvSpPr>
        <p:spPr>
          <a:xfrm>
            <a:off x="902425" y="4487352"/>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88" name="Oval 87">
            <a:extLst>
              <a:ext uri="{FF2B5EF4-FFF2-40B4-BE49-F238E27FC236}">
                <a16:creationId xmlns:a16="http://schemas.microsoft.com/office/drawing/2014/main" id="{37323E82-B0AC-5FC4-374F-57AADDAF51EB}"/>
              </a:ext>
            </a:extLst>
          </p:cNvPr>
          <p:cNvSpPr/>
          <p:nvPr/>
        </p:nvSpPr>
        <p:spPr>
          <a:xfrm>
            <a:off x="902425" y="4853112"/>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90" name="Oval 89">
            <a:extLst>
              <a:ext uri="{FF2B5EF4-FFF2-40B4-BE49-F238E27FC236}">
                <a16:creationId xmlns:a16="http://schemas.microsoft.com/office/drawing/2014/main" id="{E9EF579A-0C0E-79EC-B527-609AA8E6E6D8}"/>
              </a:ext>
            </a:extLst>
          </p:cNvPr>
          <p:cNvSpPr/>
          <p:nvPr/>
        </p:nvSpPr>
        <p:spPr>
          <a:xfrm>
            <a:off x="8407635" y="3755964"/>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92" name="Oval 91">
            <a:extLst>
              <a:ext uri="{FF2B5EF4-FFF2-40B4-BE49-F238E27FC236}">
                <a16:creationId xmlns:a16="http://schemas.microsoft.com/office/drawing/2014/main" id="{349B5D82-FEE9-77CE-C233-A948A6219053}"/>
              </a:ext>
            </a:extLst>
          </p:cNvPr>
          <p:cNvSpPr/>
          <p:nvPr/>
        </p:nvSpPr>
        <p:spPr>
          <a:xfrm>
            <a:off x="8413921" y="4113301"/>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94" name="Oval 93">
            <a:extLst>
              <a:ext uri="{FF2B5EF4-FFF2-40B4-BE49-F238E27FC236}">
                <a16:creationId xmlns:a16="http://schemas.microsoft.com/office/drawing/2014/main" id="{8E6BBEF5-7D55-F067-F89B-5DA396D19748}"/>
              </a:ext>
            </a:extLst>
          </p:cNvPr>
          <p:cNvSpPr/>
          <p:nvPr/>
        </p:nvSpPr>
        <p:spPr>
          <a:xfrm>
            <a:off x="8407635" y="4479061"/>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96" name="Oval 95">
            <a:extLst>
              <a:ext uri="{FF2B5EF4-FFF2-40B4-BE49-F238E27FC236}">
                <a16:creationId xmlns:a16="http://schemas.microsoft.com/office/drawing/2014/main" id="{8806BF0D-F925-918F-2694-7FD6F3DB5DE1}"/>
              </a:ext>
            </a:extLst>
          </p:cNvPr>
          <p:cNvSpPr/>
          <p:nvPr/>
        </p:nvSpPr>
        <p:spPr>
          <a:xfrm>
            <a:off x="8407635" y="4844821"/>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2" name="Oval 101">
            <a:extLst>
              <a:ext uri="{FF2B5EF4-FFF2-40B4-BE49-F238E27FC236}">
                <a16:creationId xmlns:a16="http://schemas.microsoft.com/office/drawing/2014/main" id="{0B68E9A2-BED7-C561-1B6D-D85FCFA4C10F}"/>
              </a:ext>
            </a:extLst>
          </p:cNvPr>
          <p:cNvSpPr/>
          <p:nvPr/>
        </p:nvSpPr>
        <p:spPr>
          <a:xfrm>
            <a:off x="4654818" y="3865136"/>
            <a:ext cx="87957" cy="84473"/>
          </a:xfrm>
          <a:prstGeom prst="ellipse">
            <a:avLst/>
          </a:prstGeom>
          <a:solidFill>
            <a:srgbClr val="6FB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106" name="Picture 105">
            <a:extLst>
              <a:ext uri="{FF2B5EF4-FFF2-40B4-BE49-F238E27FC236}">
                <a16:creationId xmlns:a16="http://schemas.microsoft.com/office/drawing/2014/main" id="{0ABC0812-33AF-3F32-D194-5BA72EA6288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86467" y="3022603"/>
            <a:ext cx="360437" cy="144765"/>
          </a:xfrm>
          <a:prstGeom prst="rect">
            <a:avLst/>
          </a:prstGeom>
          <a:effectLst>
            <a:outerShdw blurRad="50800" dist="38100" dir="2700000" algn="tl" rotWithShape="0">
              <a:prstClr val="black">
                <a:alpha val="40000"/>
              </a:prstClr>
            </a:outerShdw>
          </a:effectLst>
        </p:spPr>
      </p:pic>
      <p:pic>
        <p:nvPicPr>
          <p:cNvPr id="108" name="Picture 107">
            <a:extLst>
              <a:ext uri="{FF2B5EF4-FFF2-40B4-BE49-F238E27FC236}">
                <a16:creationId xmlns:a16="http://schemas.microsoft.com/office/drawing/2014/main" id="{053C0F99-F15D-A416-661C-BB1CA5B06F1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312544" y="3016811"/>
            <a:ext cx="360437" cy="144765"/>
          </a:xfrm>
          <a:prstGeom prst="rect">
            <a:avLst/>
          </a:prstGeom>
          <a:effectLst>
            <a:outerShdw blurRad="50800" dist="38100" dir="2700000" algn="tl" rotWithShape="0">
              <a:prstClr val="black">
                <a:alpha val="40000"/>
              </a:prstClr>
            </a:outerShdw>
          </a:effectLst>
        </p:spPr>
      </p:pic>
      <p:grpSp>
        <p:nvGrpSpPr>
          <p:cNvPr id="18" name="Group 17">
            <a:extLst>
              <a:ext uri="{FF2B5EF4-FFF2-40B4-BE49-F238E27FC236}">
                <a16:creationId xmlns:a16="http://schemas.microsoft.com/office/drawing/2014/main" id="{39B8ABF9-05E2-7F7B-9AB6-81E4FC7B523F}"/>
              </a:ext>
            </a:extLst>
          </p:cNvPr>
          <p:cNvGrpSpPr/>
          <p:nvPr/>
        </p:nvGrpSpPr>
        <p:grpSpPr>
          <a:xfrm>
            <a:off x="8322118" y="2039976"/>
            <a:ext cx="1637984" cy="497933"/>
            <a:chOff x="10176777" y="2011680"/>
            <a:chExt cx="1298943" cy="256032"/>
          </a:xfrm>
        </p:grpSpPr>
        <p:sp>
          <p:nvSpPr>
            <p:cNvPr id="20" name="Rounded Rectangle 47">
              <a:extLst>
                <a:ext uri="{FF2B5EF4-FFF2-40B4-BE49-F238E27FC236}">
                  <a16:creationId xmlns:a16="http://schemas.microsoft.com/office/drawing/2014/main" id="{2FD177E7-F02B-D301-4DE5-D677DF7B5CDA}"/>
                </a:ext>
              </a:extLst>
            </p:cNvPr>
            <p:cNvSpPr/>
            <p:nvPr/>
          </p:nvSpPr>
          <p:spPr>
            <a:xfrm>
              <a:off x="10176777" y="2011680"/>
              <a:ext cx="1298943" cy="256032"/>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2" name="TextBox 21">
              <a:extLst>
                <a:ext uri="{FF2B5EF4-FFF2-40B4-BE49-F238E27FC236}">
                  <a16:creationId xmlns:a16="http://schemas.microsoft.com/office/drawing/2014/main" id="{5092C775-BA6D-2331-D3F5-7357BD8549A7}"/>
                </a:ext>
              </a:extLst>
            </p:cNvPr>
            <p:cNvSpPr txBox="1"/>
            <p:nvPr/>
          </p:nvSpPr>
          <p:spPr>
            <a:xfrm>
              <a:off x="10222744" y="2058695"/>
              <a:ext cx="1207008" cy="158998"/>
            </a:xfrm>
            <a:prstGeom prst="rect">
              <a:avLst/>
            </a:prstGeom>
            <a:noFill/>
            <a:effectLst>
              <a:outerShdw blurRad="50800" dist="38100" dir="2700000" algn="tl" rotWithShape="0">
                <a:prstClr val="black">
                  <a:alpha val="40000"/>
                </a:prstClr>
              </a:outerShdw>
            </a:effectLst>
          </p:spPr>
          <p:txBody>
            <a:bodyPr wrap="square" lIns="0" tIns="0" rIns="0" bIns="0" anchor="ctr">
              <a:spAutoFit/>
            </a:bodyPr>
            <a:lstStyle/>
            <a:p>
              <a:pPr algn="ctr"/>
              <a:r>
                <a:rPr lang="en-US" sz="900" spc="150" noProof="1">
                  <a:solidFill>
                    <a:srgbClr val="36C5E0"/>
                  </a:solidFill>
                  <a:latin typeface="Nunito Sans ExtraBold"/>
                </a:rPr>
                <a:t>POUR LES DEVELOPPEURS</a:t>
              </a:r>
            </a:p>
          </p:txBody>
        </p:sp>
      </p:grpSp>
      <p:grpSp>
        <p:nvGrpSpPr>
          <p:cNvPr id="24" name="Group 23">
            <a:extLst>
              <a:ext uri="{FF2B5EF4-FFF2-40B4-BE49-F238E27FC236}">
                <a16:creationId xmlns:a16="http://schemas.microsoft.com/office/drawing/2014/main" id="{76ECF0A0-70D6-37E1-CC5F-152725B119C9}"/>
              </a:ext>
            </a:extLst>
          </p:cNvPr>
          <p:cNvGrpSpPr/>
          <p:nvPr/>
        </p:nvGrpSpPr>
        <p:grpSpPr>
          <a:xfrm>
            <a:off x="781812" y="2098386"/>
            <a:ext cx="1448169" cy="280512"/>
            <a:chOff x="786384" y="1931952"/>
            <a:chExt cx="1219047" cy="351634"/>
          </a:xfrm>
        </p:grpSpPr>
        <p:sp>
          <p:nvSpPr>
            <p:cNvPr id="28" name="Rounded Rectangle 11">
              <a:extLst>
                <a:ext uri="{FF2B5EF4-FFF2-40B4-BE49-F238E27FC236}">
                  <a16:creationId xmlns:a16="http://schemas.microsoft.com/office/drawing/2014/main" id="{4FC454CB-677B-3E79-6D34-0800D80635D1}"/>
                </a:ext>
              </a:extLst>
            </p:cNvPr>
            <p:cNvSpPr/>
            <p:nvPr/>
          </p:nvSpPr>
          <p:spPr>
            <a:xfrm>
              <a:off x="786384" y="1931952"/>
              <a:ext cx="1207008" cy="351634"/>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endParaRPr lang="en-US" noProof="1"/>
            </a:p>
          </p:txBody>
        </p:sp>
        <p:sp>
          <p:nvSpPr>
            <p:cNvPr id="29" name="TextBox 28">
              <a:extLst>
                <a:ext uri="{FF2B5EF4-FFF2-40B4-BE49-F238E27FC236}">
                  <a16:creationId xmlns:a16="http://schemas.microsoft.com/office/drawing/2014/main" id="{5C73F1E7-24E1-38E1-3146-86080C4DB8AE}"/>
                </a:ext>
              </a:extLst>
            </p:cNvPr>
            <p:cNvSpPr txBox="1"/>
            <p:nvPr/>
          </p:nvSpPr>
          <p:spPr>
            <a:xfrm>
              <a:off x="798423" y="2050572"/>
              <a:ext cx="1207008" cy="114258"/>
            </a:xfrm>
            <a:prstGeom prst="rect">
              <a:avLst/>
            </a:prstGeom>
            <a:noFill/>
            <a:effectLst>
              <a:outerShdw blurRad="50800" dist="38100" dir="2700000" algn="tl" rotWithShape="0">
                <a:prstClr val="black">
                  <a:alpha val="40000"/>
                </a:prstClr>
              </a:outerShdw>
            </a:effectLst>
          </p:spPr>
          <p:txBody>
            <a:bodyPr wrap="square" lIns="0" tIns="0" rIns="0" bIns="0" anchor="ctr">
              <a:spAutoFit/>
            </a:bodyPr>
            <a:lstStyle/>
            <a:p>
              <a:pPr algn="ctr"/>
              <a:r>
                <a:rPr lang="en-US" sz="900" spc="150" noProof="1">
                  <a:solidFill>
                    <a:srgbClr val="6FB0FF"/>
                  </a:solidFill>
                  <a:latin typeface="Nunito Sans ExtraBold"/>
                </a:rPr>
                <a:t>1 SITE</a:t>
              </a:r>
            </a:p>
          </p:txBody>
        </p:sp>
      </p:grpSp>
      <p:sp>
        <p:nvSpPr>
          <p:cNvPr id="12" name="Rounded Rectangle 41">
            <a:extLst>
              <a:ext uri="{FF2B5EF4-FFF2-40B4-BE49-F238E27FC236}">
                <a16:creationId xmlns:a16="http://schemas.microsoft.com/office/drawing/2014/main" id="{9E68A791-1B4D-07E5-DCAC-6AB402E47E31}"/>
              </a:ext>
            </a:extLst>
          </p:cNvPr>
          <p:cNvSpPr/>
          <p:nvPr/>
        </p:nvSpPr>
        <p:spPr>
          <a:xfrm>
            <a:off x="591864" y="5788152"/>
            <a:ext cx="11112455" cy="778520"/>
          </a:xfrm>
          <a:prstGeom prst="roundRect">
            <a:avLst>
              <a:gd name="adj" fmla="val 20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1" name="TextBox 30">
            <a:extLst>
              <a:ext uri="{FF2B5EF4-FFF2-40B4-BE49-F238E27FC236}">
                <a16:creationId xmlns:a16="http://schemas.microsoft.com/office/drawing/2014/main" id="{E75CB928-344B-FB53-A750-D2B564AC304B}"/>
              </a:ext>
            </a:extLst>
          </p:cNvPr>
          <p:cNvSpPr txBox="1"/>
          <p:nvPr/>
        </p:nvSpPr>
        <p:spPr>
          <a:xfrm>
            <a:off x="1472184" y="6103162"/>
            <a:ext cx="10058400" cy="161583"/>
          </a:xfrm>
          <a:prstGeom prst="rect">
            <a:avLst/>
          </a:prstGeom>
          <a:noFill/>
        </p:spPr>
        <p:txBody>
          <a:bodyPr wrap="square" lIns="0" tIns="0" rIns="0" bIns="0" anchor="ctr">
            <a:spAutoFit/>
          </a:bodyPr>
          <a:lstStyle/>
          <a:p>
            <a:r>
              <a:rPr lang="en-US" sz="1050" spc="250" noProof="1">
                <a:solidFill>
                  <a:srgbClr val="6FB0FF"/>
                </a:solidFill>
                <a:latin typeface="Nunito Sans ExtraBold"/>
              </a:rPr>
              <a:t>COMPATIBILITE CLOUD : TOUS VOS PROJETS ELEMENTI PEUVENT ETRES PUBLIES DANS ARYA</a:t>
            </a:r>
          </a:p>
        </p:txBody>
      </p:sp>
      <p:sp>
        <p:nvSpPr>
          <p:cNvPr id="38" name="TextBox 37">
            <a:extLst>
              <a:ext uri="{FF2B5EF4-FFF2-40B4-BE49-F238E27FC236}">
                <a16:creationId xmlns:a16="http://schemas.microsoft.com/office/drawing/2014/main" id="{4779C05B-6E62-3C9B-5622-DCA10D5C3435}"/>
              </a:ext>
            </a:extLst>
          </p:cNvPr>
          <p:cNvSpPr txBox="1"/>
          <p:nvPr/>
        </p:nvSpPr>
        <p:spPr>
          <a:xfrm>
            <a:off x="1106424" y="4799093"/>
            <a:ext cx="2788920" cy="159659"/>
          </a:xfrm>
          <a:prstGeom prst="rect">
            <a:avLst/>
          </a:prstGeom>
          <a:noFill/>
        </p:spPr>
        <p:txBody>
          <a:bodyPr wrap="square" lIns="0" tIns="0" rIns="0" bIns="0" anchor="t">
            <a:spAutoFit/>
          </a:bodyPr>
          <a:lstStyle/>
          <a:p>
            <a:pPr algn="l">
              <a:lnSpc>
                <a:spcPct val="105000"/>
              </a:lnSpc>
            </a:pPr>
            <a:r>
              <a:rPr lang="en-US" sz="1000" b="0" i="0" noProof="1">
                <a:solidFill>
                  <a:srgbClr val="A8BEDC"/>
                </a:solidFill>
                <a:latin typeface="Nunito Sans"/>
              </a:rPr>
              <a:t>Publication directe sur les players</a:t>
            </a:r>
          </a:p>
        </p:txBody>
      </p:sp>
      <p:pic>
        <p:nvPicPr>
          <p:cNvPr id="33" name="Picture 32">
            <a:extLst>
              <a:ext uri="{FF2B5EF4-FFF2-40B4-BE49-F238E27FC236}">
                <a16:creationId xmlns:a16="http://schemas.microsoft.com/office/drawing/2014/main" id="{148ECD19-4CF5-37B9-7087-5DAF25A8A54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81812" y="5959988"/>
            <a:ext cx="457200" cy="457200"/>
          </a:xfrm>
          <a:prstGeom prst="rect">
            <a:avLst/>
          </a:prstGeom>
        </p:spPr>
      </p:pic>
      <p:grpSp>
        <p:nvGrpSpPr>
          <p:cNvPr id="37" name="Group 36">
            <a:extLst>
              <a:ext uri="{FF2B5EF4-FFF2-40B4-BE49-F238E27FC236}">
                <a16:creationId xmlns:a16="http://schemas.microsoft.com/office/drawing/2014/main" id="{17FFCD56-DAB2-6D9C-0C11-E2FCBBCB9891}"/>
              </a:ext>
            </a:extLst>
          </p:cNvPr>
          <p:cNvGrpSpPr/>
          <p:nvPr/>
        </p:nvGrpSpPr>
        <p:grpSpPr>
          <a:xfrm>
            <a:off x="4557719" y="2059627"/>
            <a:ext cx="1451782" cy="280512"/>
            <a:chOff x="786384" y="1931952"/>
            <a:chExt cx="1222088" cy="351634"/>
          </a:xfrm>
        </p:grpSpPr>
        <p:sp>
          <p:nvSpPr>
            <p:cNvPr id="39" name="Rounded Rectangle 11">
              <a:extLst>
                <a:ext uri="{FF2B5EF4-FFF2-40B4-BE49-F238E27FC236}">
                  <a16:creationId xmlns:a16="http://schemas.microsoft.com/office/drawing/2014/main" id="{BDC7BEF7-4C7C-49A9-D6B8-9E9A8C532496}"/>
                </a:ext>
              </a:extLst>
            </p:cNvPr>
            <p:cNvSpPr/>
            <p:nvPr/>
          </p:nvSpPr>
          <p:spPr>
            <a:xfrm>
              <a:off x="786384" y="1931952"/>
              <a:ext cx="1207008" cy="351634"/>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endParaRPr lang="en-US" noProof="1"/>
            </a:p>
          </p:txBody>
        </p:sp>
        <p:sp>
          <p:nvSpPr>
            <p:cNvPr id="40" name="TextBox 39">
              <a:extLst>
                <a:ext uri="{FF2B5EF4-FFF2-40B4-BE49-F238E27FC236}">
                  <a16:creationId xmlns:a16="http://schemas.microsoft.com/office/drawing/2014/main" id="{85E5317B-28D2-E4AD-91CB-F52140955792}"/>
                </a:ext>
              </a:extLst>
            </p:cNvPr>
            <p:cNvSpPr txBox="1"/>
            <p:nvPr/>
          </p:nvSpPr>
          <p:spPr>
            <a:xfrm>
              <a:off x="801464" y="2021340"/>
              <a:ext cx="1207008" cy="173615"/>
            </a:xfrm>
            <a:prstGeom prst="rect">
              <a:avLst/>
            </a:prstGeom>
            <a:noFill/>
            <a:effectLst>
              <a:outerShdw blurRad="50800" dist="38100" dir="2700000" algn="tl" rotWithShape="0">
                <a:prstClr val="black">
                  <a:alpha val="40000"/>
                </a:prstClr>
              </a:outerShdw>
            </a:effectLst>
          </p:spPr>
          <p:txBody>
            <a:bodyPr wrap="square" lIns="0" tIns="0" rIns="0" bIns="0" anchor="ctr">
              <a:spAutoFit/>
            </a:bodyPr>
            <a:lstStyle/>
            <a:p>
              <a:pPr algn="ctr"/>
              <a:r>
                <a:rPr lang="en-US" sz="900" spc="150" noProof="1">
                  <a:solidFill>
                    <a:srgbClr val="6FB0FF"/>
                  </a:solidFill>
                  <a:latin typeface="Nunito Sans ExtraBold"/>
                </a:rPr>
                <a:t>MULTI SITES</a:t>
              </a:r>
              <a:endParaRPr lang="en-US" sz="900" noProof="1"/>
            </a:p>
          </p:txBody>
        </p:sp>
      </p:grpSp>
      <p:sp>
        <p:nvSpPr>
          <p:cNvPr id="10" name="Rectangle 9">
            <a:extLst>
              <a:ext uri="{FF2B5EF4-FFF2-40B4-BE49-F238E27FC236}">
                <a16:creationId xmlns:a16="http://schemas.microsoft.com/office/drawing/2014/main" id="{DA579956-3F8C-1468-B966-BC3AC2FDE140}"/>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200" b="0" noProof="1">
                <a:solidFill>
                  <a:srgbClr val="C9D7E6"/>
                </a:solidFill>
                <a:latin typeface="Nunito Sans"/>
                <a:ea typeface="Nunito Sans"/>
                <a:cs typeface="Nunito Sans"/>
              </a:rPr>
              <a:t>Logiciel d'edition et publication de widgets · licence permanente par PC. </a:t>
            </a:r>
          </a:p>
        </p:txBody>
      </p:sp>
    </p:spTree>
    <p:extLst>
      <p:ext uri="{BB962C8B-B14F-4D97-AF65-F5344CB8AC3E}">
        <p14:creationId xmlns:p14="http://schemas.microsoft.com/office/powerpoint/2010/main" val="4264410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314866-1308-07A5-C1C8-6D47B8D7D0D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25E579E2-847B-7E9B-EA2B-654D46B57B93}"/>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26" name="Rectangle 25">
            <a:extLst>
              <a:ext uri="{FF2B5EF4-FFF2-40B4-BE49-F238E27FC236}">
                <a16:creationId xmlns:a16="http://schemas.microsoft.com/office/drawing/2014/main" id="{BAD216A0-47DF-B6D3-C8BF-5D534636A40E}"/>
              </a:ext>
            </a:extLst>
          </p:cNvPr>
          <p:cNvSpPr>
            <a:spLocks noGrp="1"/>
          </p:cNvSpPr>
          <p:nvPr/>
        </p:nvSpPr>
        <p:spPr>
          <a:xfrm>
            <a:off x="1524000" y="942975"/>
            <a:ext cx="7810500" cy="381000"/>
          </a:xfrm>
          <a:prstGeom prst="rect">
            <a:avLst/>
          </a:prstGeom>
          <a:noFill/>
          <a:ln w="0">
            <a:noFill/>
            <a:prstDash val="solid"/>
          </a:ln>
        </p:spPr>
        <p:txBody>
          <a:bodyPr anchor="ctr"/>
          <a:lstStyle/>
          <a:p>
            <a:pPr algn="l">
              <a:buNone/>
              <a:defRPr sz="1200" b="0">
                <a:solidFill>
                  <a:srgbClr val="C9D7E6"/>
                </a:solidFill>
                <a:latin typeface="Nunito Sans"/>
                <a:ea typeface="Nunito Sans"/>
                <a:cs typeface="Nunito Sans"/>
              </a:defRPr>
            </a:pPr>
            <a:r>
              <a:rPr lang="en-US" sz="1200" b="0" noProof="1">
                <a:solidFill>
                  <a:srgbClr val="C9D7E6"/>
                </a:solidFill>
                <a:latin typeface="Nunito Sans"/>
                <a:ea typeface="Nunito Sans"/>
                <a:cs typeface="Nunito Sans"/>
              </a:rPr>
              <a:t>Demo Elementi designer</a:t>
            </a:r>
          </a:p>
        </p:txBody>
      </p:sp>
      <p:sp>
        <p:nvSpPr>
          <p:cNvPr id="31" name="Elementi interface shadow frame">
            <a:extLst>
              <a:ext uri="{FF2B5EF4-FFF2-40B4-BE49-F238E27FC236}">
                <a16:creationId xmlns:a16="http://schemas.microsoft.com/office/drawing/2014/main" id="{CA52DF40-C599-476A-A1E6-D124C60A0829}"/>
              </a:ext>
            </a:extLst>
          </p:cNvPr>
          <p:cNvSpPr>
            <a:spLocks noGrp="1"/>
          </p:cNvSpPr>
          <p:nvPr/>
        </p:nvSpPr>
        <p:spPr>
          <a:xfrm>
            <a:off x="2428875" y="1986839"/>
            <a:ext cx="7391400" cy="3990975"/>
          </a:xfrm>
          <a:prstGeom prst="roundRect">
            <a:avLst>
              <a:gd name="adj" fmla="val 1193"/>
            </a:avLst>
          </a:prstGeom>
          <a:noFill/>
          <a:ln w="9525">
            <a:solidFill>
              <a:srgbClr val="315B88"/>
            </a:solidFill>
            <a:prstDash val="solid"/>
          </a:ln>
        </p:spPr>
        <p:txBody>
          <a:bodyPr/>
          <a:lstStyle/>
          <a:p>
            <a:endParaRPr lang="en-US" noProof="1"/>
          </a:p>
        </p:txBody>
      </p:sp>
      <p:pic>
        <p:nvPicPr>
          <p:cNvPr id="100" name="Picture 99"/>
          <p:cNvPicPr>
            <a:picLocks noChangeAspect="1"/>
          </p:cNvPicPr>
          <p:nvPr/>
        </p:nvPicPr>
        <p:blipFill>
          <a:blip r:embed="rId4"/>
          <a:stretch/>
        </p:blipFill>
        <p:spPr>
          <a:xfrm>
            <a:off x="2457953" y="2015414"/>
            <a:ext cx="7333244" cy="3933825"/>
          </a:xfrm>
          <a:prstGeom prst="rect">
            <a:avLst/>
          </a:prstGeom>
        </p:spPr>
      </p:pic>
      <p:sp>
        <p:nvSpPr>
          <p:cNvPr id="34" name="Elementi interface outline">
            <a:extLst>
              <a:ext uri="{FF2B5EF4-FFF2-40B4-BE49-F238E27FC236}">
                <a16:creationId xmlns:a16="http://schemas.microsoft.com/office/drawing/2014/main" id="{06AF9B60-5C84-4D70-BF26-50823AC97AA1}"/>
              </a:ext>
            </a:extLst>
          </p:cNvPr>
          <p:cNvSpPr>
            <a:spLocks noGrp="1"/>
          </p:cNvSpPr>
          <p:nvPr/>
        </p:nvSpPr>
        <p:spPr>
          <a:xfrm>
            <a:off x="2457450" y="2015414"/>
            <a:ext cx="7334250" cy="3933825"/>
          </a:xfrm>
          <a:prstGeom prst="roundRect">
            <a:avLst>
              <a:gd name="adj" fmla="val 969"/>
            </a:avLst>
          </a:prstGeom>
          <a:noFill/>
          <a:ln w="7620">
            <a:solidFill>
              <a:srgbClr val="6E96C2">
                <a:alpha val="70000"/>
              </a:srgbClr>
            </a:solidFill>
            <a:prstDash val="solid"/>
          </a:ln>
        </p:spPr>
        <p:txBody>
          <a:bodyPr/>
          <a:lstStyle/>
          <a:p>
            <a:endParaRPr lang="en-US" noProof="1"/>
          </a:p>
        </p:txBody>
      </p:sp>
      <p:pic>
        <p:nvPicPr>
          <p:cNvPr id="101" name="Picture 100"/>
          <p:cNvPicPr>
            <a:picLocks noChangeAspect="1"/>
          </p:cNvPicPr>
          <p:nvPr/>
        </p:nvPicPr>
        <p:blipFill>
          <a:blip r:embed="rId5"/>
          <a:stretch/>
        </p:blipFill>
        <p:spPr>
          <a:xfrm>
            <a:off x="7678831" y="3196514"/>
            <a:ext cx="2301688" cy="1485900"/>
          </a:xfrm>
          <a:prstGeom prst="rect">
            <a:avLst/>
          </a:prstGeom>
        </p:spPr>
      </p:pic>
      <p:sp>
        <p:nvSpPr>
          <p:cNvPr id="35" name="Prévisualisation leader">
            <a:extLst>
              <a:ext uri="{FF2B5EF4-FFF2-40B4-BE49-F238E27FC236}">
                <a16:creationId xmlns:a16="http://schemas.microsoft.com/office/drawing/2014/main" id="{0971A04A-F0E1-47DA-A87A-05A345023A4C}"/>
              </a:ext>
            </a:extLst>
          </p:cNvPr>
          <p:cNvSpPr>
            <a:spLocks noGrp="1"/>
          </p:cNvSpPr>
          <p:nvPr/>
        </p:nvSpPr>
        <p:spPr>
          <a:xfrm>
            <a:off x="4094960" y="1958264"/>
            <a:ext cx="908043" cy="708736"/>
          </a:xfrm>
          <a:prstGeom prst="line">
            <a:avLst/>
          </a:prstGeom>
          <a:noFill/>
          <a:ln w="10954">
            <a:solidFill>
              <a:srgbClr val="91A9C4">
                <a:alpha val="82000"/>
              </a:srgbClr>
            </a:solidFill>
            <a:prstDash val="solid"/>
          </a:ln>
        </p:spPr>
        <p:txBody>
          <a:bodyPr/>
          <a:lstStyle/>
          <a:p>
            <a:endParaRPr lang="en-US" noProof="1"/>
          </a:p>
        </p:txBody>
      </p:sp>
      <p:sp>
        <p:nvSpPr>
          <p:cNvPr id="36" name="Emulation leader">
            <a:extLst>
              <a:ext uri="{FF2B5EF4-FFF2-40B4-BE49-F238E27FC236}">
                <a16:creationId xmlns:a16="http://schemas.microsoft.com/office/drawing/2014/main" id="{F91C7129-5787-4534-94E3-9A0BD23C34D2}"/>
              </a:ext>
            </a:extLst>
          </p:cNvPr>
          <p:cNvSpPr>
            <a:spLocks noGrp="1"/>
          </p:cNvSpPr>
          <p:nvPr/>
        </p:nvSpPr>
        <p:spPr>
          <a:xfrm flipH="1">
            <a:off x="6540500" y="1948740"/>
            <a:ext cx="298450" cy="285750"/>
          </a:xfrm>
          <a:prstGeom prst="line">
            <a:avLst/>
          </a:prstGeom>
          <a:noFill/>
          <a:ln w="10954">
            <a:solidFill>
              <a:srgbClr val="91A9C4">
                <a:alpha val="82000"/>
              </a:srgbClr>
            </a:solidFill>
            <a:prstDash val="solid"/>
          </a:ln>
        </p:spPr>
        <p:txBody>
          <a:bodyPr/>
          <a:lstStyle/>
          <a:p>
            <a:endParaRPr lang="en-US" noProof="1"/>
          </a:p>
        </p:txBody>
      </p:sp>
      <p:sp>
        <p:nvSpPr>
          <p:cNvPr id="37" name="Streaming leader">
            <a:extLst>
              <a:ext uri="{FF2B5EF4-FFF2-40B4-BE49-F238E27FC236}">
                <a16:creationId xmlns:a16="http://schemas.microsoft.com/office/drawing/2014/main" id="{390549C9-2496-483D-8846-84BC6F321FCE}"/>
              </a:ext>
            </a:extLst>
          </p:cNvPr>
          <p:cNvSpPr>
            <a:spLocks noGrp="1"/>
          </p:cNvSpPr>
          <p:nvPr/>
        </p:nvSpPr>
        <p:spPr>
          <a:xfrm>
            <a:off x="9284493" y="1948739"/>
            <a:ext cx="0" cy="142875"/>
          </a:xfrm>
          <a:prstGeom prst="line">
            <a:avLst/>
          </a:prstGeom>
          <a:noFill/>
          <a:ln w="10954">
            <a:solidFill>
              <a:srgbClr val="91A9C4">
                <a:alpha val="82000"/>
              </a:srgbClr>
            </a:solidFill>
            <a:prstDash val="solid"/>
          </a:ln>
        </p:spPr>
        <p:txBody>
          <a:bodyPr/>
          <a:lstStyle/>
          <a:p>
            <a:endParaRPr lang="en-US" noProof="1"/>
          </a:p>
        </p:txBody>
      </p:sp>
      <p:sp>
        <p:nvSpPr>
          <p:cNvPr id="45" name="Plug-in leader segment 2">
            <a:extLst>
              <a:ext uri="{FF2B5EF4-FFF2-40B4-BE49-F238E27FC236}">
                <a16:creationId xmlns:a16="http://schemas.microsoft.com/office/drawing/2014/main" id="{E68CB58B-C162-4D08-A4F3-B962D9C65EF6}"/>
              </a:ext>
            </a:extLst>
          </p:cNvPr>
          <p:cNvSpPr>
            <a:spLocks noGrp="1"/>
          </p:cNvSpPr>
          <p:nvPr/>
        </p:nvSpPr>
        <p:spPr>
          <a:xfrm flipH="1" flipV="1">
            <a:off x="6448425" y="4463336"/>
            <a:ext cx="1456486" cy="1743049"/>
          </a:xfrm>
          <a:prstGeom prst="line">
            <a:avLst/>
          </a:prstGeom>
          <a:noFill/>
          <a:ln w="10954">
            <a:solidFill>
              <a:srgbClr val="91A9C4">
                <a:alpha val="82000"/>
              </a:srgbClr>
            </a:solidFill>
            <a:prstDash val="solid"/>
          </a:ln>
        </p:spPr>
        <p:txBody>
          <a:bodyPr/>
          <a:lstStyle/>
          <a:p>
            <a:endParaRPr lang="en-US" noProof="1"/>
          </a:p>
        </p:txBody>
      </p:sp>
      <p:sp>
        <p:nvSpPr>
          <p:cNvPr id="46" name="Source locale leader segment 1">
            <a:extLst>
              <a:ext uri="{FF2B5EF4-FFF2-40B4-BE49-F238E27FC236}">
                <a16:creationId xmlns:a16="http://schemas.microsoft.com/office/drawing/2014/main" id="{235EE165-C527-4A20-9CC7-D52B33780328}"/>
              </a:ext>
            </a:extLst>
          </p:cNvPr>
          <p:cNvSpPr>
            <a:spLocks noGrp="1"/>
          </p:cNvSpPr>
          <p:nvPr/>
        </p:nvSpPr>
        <p:spPr>
          <a:xfrm>
            <a:off x="10020300" y="3015539"/>
            <a:ext cx="0" cy="0"/>
          </a:xfrm>
          <a:prstGeom prst="line">
            <a:avLst/>
          </a:prstGeom>
          <a:noFill/>
          <a:ln w="10954">
            <a:solidFill>
              <a:srgbClr val="91A9C4">
                <a:alpha val="82000"/>
              </a:srgbClr>
            </a:solidFill>
            <a:prstDash val="solid"/>
          </a:ln>
        </p:spPr>
        <p:txBody>
          <a:bodyPr/>
          <a:lstStyle/>
          <a:p>
            <a:endParaRPr lang="en-US" noProof="1"/>
          </a:p>
        </p:txBody>
      </p:sp>
      <p:sp>
        <p:nvSpPr>
          <p:cNvPr id="47" name="Source locale leader segment 2">
            <a:extLst>
              <a:ext uri="{FF2B5EF4-FFF2-40B4-BE49-F238E27FC236}">
                <a16:creationId xmlns:a16="http://schemas.microsoft.com/office/drawing/2014/main" id="{488D9126-1702-4F79-88A0-94948E66A383}"/>
              </a:ext>
            </a:extLst>
          </p:cNvPr>
          <p:cNvSpPr>
            <a:spLocks noGrp="1"/>
          </p:cNvSpPr>
          <p:nvPr/>
        </p:nvSpPr>
        <p:spPr>
          <a:xfrm flipH="1">
            <a:off x="8126710" y="3000375"/>
            <a:ext cx="1893588" cy="500063"/>
          </a:xfrm>
          <a:prstGeom prst="line">
            <a:avLst/>
          </a:prstGeom>
          <a:noFill/>
          <a:ln w="10954">
            <a:solidFill>
              <a:srgbClr val="91A9C4">
                <a:alpha val="82000"/>
              </a:srgbClr>
            </a:solidFill>
            <a:prstDash val="solid"/>
          </a:ln>
        </p:spPr>
        <p:txBody>
          <a:bodyPr/>
          <a:lstStyle/>
          <a:p>
            <a:endParaRPr lang="en-US" noProof="1"/>
          </a:p>
        </p:txBody>
      </p:sp>
      <p:sp>
        <p:nvSpPr>
          <p:cNvPr id="48" name="250 widgets leader">
            <a:extLst>
              <a:ext uri="{FF2B5EF4-FFF2-40B4-BE49-F238E27FC236}">
                <a16:creationId xmlns:a16="http://schemas.microsoft.com/office/drawing/2014/main" id="{7A7826D9-20F0-4636-A8C4-DFCB3CAABFAF}"/>
              </a:ext>
            </a:extLst>
          </p:cNvPr>
          <p:cNvSpPr>
            <a:spLocks noGrp="1"/>
          </p:cNvSpPr>
          <p:nvPr/>
        </p:nvSpPr>
        <p:spPr>
          <a:xfrm flipV="1">
            <a:off x="5354731" y="4469854"/>
            <a:ext cx="740427" cy="1736532"/>
          </a:xfrm>
          <a:prstGeom prst="line">
            <a:avLst/>
          </a:prstGeom>
          <a:noFill/>
          <a:ln w="10954">
            <a:solidFill>
              <a:srgbClr val="91A9C4">
                <a:alpha val="82000"/>
              </a:srgbClr>
            </a:solidFill>
            <a:prstDash val="solid"/>
          </a:ln>
        </p:spPr>
        <p:txBody>
          <a:bodyPr/>
          <a:lstStyle/>
          <a:p>
            <a:endParaRPr lang="en-US" noProof="1"/>
          </a:p>
        </p:txBody>
      </p:sp>
      <p:sp>
        <p:nvSpPr>
          <p:cNvPr id="49" name="Cloud ARYA leader">
            <a:extLst>
              <a:ext uri="{FF2B5EF4-FFF2-40B4-BE49-F238E27FC236}">
                <a16:creationId xmlns:a16="http://schemas.microsoft.com/office/drawing/2014/main" id="{8EC6F197-7775-4821-8079-07190DF31BB2}"/>
              </a:ext>
            </a:extLst>
          </p:cNvPr>
          <p:cNvSpPr>
            <a:spLocks noGrp="1"/>
          </p:cNvSpPr>
          <p:nvPr/>
        </p:nvSpPr>
        <p:spPr>
          <a:xfrm flipH="1" flipV="1">
            <a:off x="8283265" y="4626140"/>
            <a:ext cx="2068464" cy="1570749"/>
          </a:xfrm>
          <a:prstGeom prst="line">
            <a:avLst/>
          </a:prstGeom>
          <a:noFill/>
          <a:ln w="10954">
            <a:solidFill>
              <a:srgbClr val="91A9C4">
                <a:alpha val="82000"/>
              </a:srgbClr>
            </a:solidFill>
            <a:prstDash val="solid"/>
          </a:ln>
        </p:spPr>
        <p:txBody>
          <a:bodyPr/>
          <a:lstStyle/>
          <a:p>
            <a:endParaRPr lang="en-US" noProof="1"/>
          </a:p>
        </p:txBody>
      </p:sp>
      <p:sp>
        <p:nvSpPr>
          <p:cNvPr id="50" name="Players sans cloud leader">
            <a:extLst>
              <a:ext uri="{FF2B5EF4-FFF2-40B4-BE49-F238E27FC236}">
                <a16:creationId xmlns:a16="http://schemas.microsoft.com/office/drawing/2014/main" id="{B0968588-6543-4914-8EC0-3BF70BECAD63}"/>
              </a:ext>
            </a:extLst>
          </p:cNvPr>
          <p:cNvSpPr>
            <a:spLocks noGrp="1"/>
          </p:cNvSpPr>
          <p:nvPr/>
        </p:nvSpPr>
        <p:spPr>
          <a:xfrm>
            <a:off x="7715250" y="6206414"/>
            <a:ext cx="0" cy="0"/>
          </a:xfrm>
          <a:prstGeom prst="line">
            <a:avLst/>
          </a:prstGeom>
          <a:noFill/>
          <a:ln w="10954">
            <a:solidFill>
              <a:srgbClr val="91A9C4">
                <a:alpha val="82000"/>
              </a:srgbClr>
            </a:solidFill>
            <a:prstDash val="solid"/>
          </a:ln>
        </p:spPr>
        <p:txBody>
          <a:bodyPr/>
          <a:lstStyle/>
          <a:p>
            <a:endParaRPr lang="en-US" noProof="1"/>
          </a:p>
        </p:txBody>
      </p:sp>
      <p:sp>
        <p:nvSpPr>
          <p:cNvPr id="51" name="Paramètres leader">
            <a:extLst>
              <a:ext uri="{FF2B5EF4-FFF2-40B4-BE49-F238E27FC236}">
                <a16:creationId xmlns:a16="http://schemas.microsoft.com/office/drawing/2014/main" id="{CE30638E-C682-4BF4-B464-D3E81C91A88D}"/>
              </a:ext>
            </a:extLst>
          </p:cNvPr>
          <p:cNvSpPr>
            <a:spLocks noGrp="1"/>
          </p:cNvSpPr>
          <p:nvPr/>
        </p:nvSpPr>
        <p:spPr>
          <a:xfrm>
            <a:off x="10325100" y="6206414"/>
            <a:ext cx="0" cy="0"/>
          </a:xfrm>
          <a:prstGeom prst="line">
            <a:avLst/>
          </a:prstGeom>
          <a:noFill/>
          <a:ln w="10954">
            <a:solidFill>
              <a:srgbClr val="91A9C4">
                <a:alpha val="82000"/>
              </a:srgbClr>
            </a:solidFill>
            <a:prstDash val="solid"/>
          </a:ln>
        </p:spPr>
        <p:txBody>
          <a:bodyPr/>
          <a:lstStyle/>
          <a:p>
            <a:endParaRPr lang="en-US" noProof="1"/>
          </a:p>
        </p:txBody>
      </p:sp>
      <p:sp>
        <p:nvSpPr>
          <p:cNvPr id="52" name="Prévisualisation endpoint">
            <a:extLst>
              <a:ext uri="{FF2B5EF4-FFF2-40B4-BE49-F238E27FC236}">
                <a16:creationId xmlns:a16="http://schemas.microsoft.com/office/drawing/2014/main" id="{CB2F467C-D238-4815-93FD-5E9249753423}"/>
              </a:ext>
            </a:extLst>
          </p:cNvPr>
          <p:cNvSpPr>
            <a:spLocks noGrp="1"/>
          </p:cNvSpPr>
          <p:nvPr/>
        </p:nvSpPr>
        <p:spPr>
          <a:xfrm>
            <a:off x="4994275" y="2659228"/>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3" name="Emulation endpoint">
            <a:extLst>
              <a:ext uri="{FF2B5EF4-FFF2-40B4-BE49-F238E27FC236}">
                <a16:creationId xmlns:a16="http://schemas.microsoft.com/office/drawing/2014/main" id="{324290FA-7F7C-43CD-866D-8E19DE208AC0}"/>
              </a:ext>
            </a:extLst>
          </p:cNvPr>
          <p:cNvSpPr>
            <a:spLocks noGrp="1"/>
          </p:cNvSpPr>
          <p:nvPr/>
        </p:nvSpPr>
        <p:spPr>
          <a:xfrm>
            <a:off x="6483350" y="2215439"/>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4" name="Streaming endpoint">
            <a:extLst>
              <a:ext uri="{FF2B5EF4-FFF2-40B4-BE49-F238E27FC236}">
                <a16:creationId xmlns:a16="http://schemas.microsoft.com/office/drawing/2014/main" id="{BEF5EA01-54EE-4501-BB01-84FF43896E70}"/>
              </a:ext>
            </a:extLst>
          </p:cNvPr>
          <p:cNvSpPr>
            <a:spLocks noGrp="1"/>
          </p:cNvSpPr>
          <p:nvPr/>
        </p:nvSpPr>
        <p:spPr>
          <a:xfrm>
            <a:off x="7629525" y="2205914"/>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5" name="Widget Editor endpoint">
            <a:extLst>
              <a:ext uri="{FF2B5EF4-FFF2-40B4-BE49-F238E27FC236}">
                <a16:creationId xmlns:a16="http://schemas.microsoft.com/office/drawing/2014/main" id="{863CDA3E-3DAC-453B-B7B9-4FF909D26659}"/>
              </a:ext>
            </a:extLst>
          </p:cNvPr>
          <p:cNvSpPr>
            <a:spLocks noGrp="1"/>
          </p:cNvSpPr>
          <p:nvPr/>
        </p:nvSpPr>
        <p:spPr>
          <a:xfrm>
            <a:off x="4029075" y="3739439"/>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6" name="Console endpoint">
            <a:extLst>
              <a:ext uri="{FF2B5EF4-FFF2-40B4-BE49-F238E27FC236}">
                <a16:creationId xmlns:a16="http://schemas.microsoft.com/office/drawing/2014/main" id="{E4F00DC4-A64C-42DC-8495-153FA647FE2D}"/>
              </a:ext>
            </a:extLst>
          </p:cNvPr>
          <p:cNvSpPr>
            <a:spLocks noGrp="1"/>
          </p:cNvSpPr>
          <p:nvPr/>
        </p:nvSpPr>
        <p:spPr>
          <a:xfrm>
            <a:off x="4476750" y="2158289"/>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59" name="Source locale endpoint">
            <a:extLst>
              <a:ext uri="{FF2B5EF4-FFF2-40B4-BE49-F238E27FC236}">
                <a16:creationId xmlns:a16="http://schemas.microsoft.com/office/drawing/2014/main" id="{19E734FB-5054-4BDA-AE55-83A6F7150660}"/>
              </a:ext>
            </a:extLst>
          </p:cNvPr>
          <p:cNvSpPr>
            <a:spLocks noGrp="1"/>
          </p:cNvSpPr>
          <p:nvPr/>
        </p:nvSpPr>
        <p:spPr>
          <a:xfrm>
            <a:off x="8069560" y="3479885"/>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61" name="Cloud ARYA endpoint">
            <a:extLst>
              <a:ext uri="{FF2B5EF4-FFF2-40B4-BE49-F238E27FC236}">
                <a16:creationId xmlns:a16="http://schemas.microsoft.com/office/drawing/2014/main" id="{5EC48156-A715-4C9C-A2BF-2985714545FB}"/>
              </a:ext>
            </a:extLst>
          </p:cNvPr>
          <p:cNvSpPr>
            <a:spLocks noGrp="1"/>
          </p:cNvSpPr>
          <p:nvPr/>
        </p:nvSpPr>
        <p:spPr>
          <a:xfrm>
            <a:off x="6076950" y="4412704"/>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62" name="Players sans cloud endpoint">
            <a:extLst>
              <a:ext uri="{FF2B5EF4-FFF2-40B4-BE49-F238E27FC236}">
                <a16:creationId xmlns:a16="http://schemas.microsoft.com/office/drawing/2014/main" id="{F0515C22-C655-4C63-85C3-B0D6F2D8AF49}"/>
              </a:ext>
            </a:extLst>
          </p:cNvPr>
          <p:cNvSpPr>
            <a:spLocks noGrp="1"/>
          </p:cNvSpPr>
          <p:nvPr/>
        </p:nvSpPr>
        <p:spPr>
          <a:xfrm>
            <a:off x="6410073" y="4406187"/>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63" name="Paramètres endpoint">
            <a:extLst>
              <a:ext uri="{FF2B5EF4-FFF2-40B4-BE49-F238E27FC236}">
                <a16:creationId xmlns:a16="http://schemas.microsoft.com/office/drawing/2014/main" id="{6EFC06EB-70DE-43EB-BB8B-2112F6578C1E}"/>
              </a:ext>
            </a:extLst>
          </p:cNvPr>
          <p:cNvSpPr>
            <a:spLocks noGrp="1"/>
          </p:cNvSpPr>
          <p:nvPr/>
        </p:nvSpPr>
        <p:spPr>
          <a:xfrm>
            <a:off x="8248650" y="4589628"/>
            <a:ext cx="57150" cy="57150"/>
          </a:xfrm>
          <a:prstGeom prst="ellipse">
            <a:avLst/>
          </a:prstGeom>
          <a:solidFill>
            <a:srgbClr val="49E3FF"/>
          </a:solidFill>
          <a:ln w="7620">
            <a:solidFill>
              <a:srgbClr val="FFFFFF"/>
            </a:solidFill>
            <a:prstDash val="solid"/>
          </a:ln>
        </p:spPr>
        <p:txBody>
          <a:bodyPr/>
          <a:lstStyle/>
          <a:p>
            <a:endParaRPr lang="en-US" noProof="1"/>
          </a:p>
        </p:txBody>
      </p:sp>
      <p:sp>
        <p:nvSpPr>
          <p:cNvPr id="64" name="Prévisualisation callout surface">
            <a:extLst>
              <a:ext uri="{FF2B5EF4-FFF2-40B4-BE49-F238E27FC236}">
                <a16:creationId xmlns:a16="http://schemas.microsoft.com/office/drawing/2014/main" id="{32020EE4-920E-472C-A72E-179B0C1FFE54}"/>
              </a:ext>
            </a:extLst>
          </p:cNvPr>
          <p:cNvSpPr>
            <a:spLocks noGrp="1"/>
          </p:cNvSpPr>
          <p:nvPr/>
        </p:nvSpPr>
        <p:spPr>
          <a:xfrm>
            <a:off x="2990850" y="1552575"/>
            <a:ext cx="2247900" cy="396164"/>
          </a:xfrm>
          <a:prstGeom prst="roundRect">
            <a:avLst>
              <a:gd name="adj" fmla="val 13158"/>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65" name="Prévisualisation callout label">
            <a:extLst>
              <a:ext uri="{FF2B5EF4-FFF2-40B4-BE49-F238E27FC236}">
                <a16:creationId xmlns:a16="http://schemas.microsoft.com/office/drawing/2014/main" id="{3A887A17-73B2-443F-B09F-9476E67FEB49}"/>
              </a:ext>
            </a:extLst>
          </p:cNvPr>
          <p:cNvSpPr>
            <a:spLocks noGrp="1"/>
          </p:cNvSpPr>
          <p:nvPr/>
        </p:nvSpPr>
        <p:spPr>
          <a:xfrm>
            <a:off x="3067050" y="1558214"/>
            <a:ext cx="2095500" cy="371475"/>
          </a:xfrm>
          <a:prstGeom prst="rect">
            <a:avLst/>
          </a:prstGeom>
          <a:noFill/>
          <a:ln w="0">
            <a:noFill/>
            <a:prstDash val="solid"/>
          </a:ln>
        </p:spPr>
        <p:txBody>
          <a:bodyPr wrap="square" lIns="0" tIns="0" rIns="0" bIns="0" anchor="ctr">
            <a:normAutofit/>
          </a:bodyPr>
          <a:lstStyle/>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Prévisualisation du widget</a:t>
            </a:r>
          </a:p>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avec les données live</a:t>
            </a:r>
          </a:p>
        </p:txBody>
      </p:sp>
      <p:sp>
        <p:nvSpPr>
          <p:cNvPr id="66" name="Emulation callout surface">
            <a:extLst>
              <a:ext uri="{FF2B5EF4-FFF2-40B4-BE49-F238E27FC236}">
                <a16:creationId xmlns:a16="http://schemas.microsoft.com/office/drawing/2014/main" id="{C11F46DD-CF93-4F55-8654-0AC0AE4C65EA}"/>
              </a:ext>
            </a:extLst>
          </p:cNvPr>
          <p:cNvSpPr>
            <a:spLocks noGrp="1"/>
          </p:cNvSpPr>
          <p:nvPr/>
        </p:nvSpPr>
        <p:spPr>
          <a:xfrm>
            <a:off x="5638800" y="1563824"/>
            <a:ext cx="2400300" cy="384915"/>
          </a:xfrm>
          <a:prstGeom prst="roundRect">
            <a:avLst>
              <a:gd name="adj" fmla="val 13158"/>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67" name="Emulation callout label">
            <a:extLst>
              <a:ext uri="{FF2B5EF4-FFF2-40B4-BE49-F238E27FC236}">
                <a16:creationId xmlns:a16="http://schemas.microsoft.com/office/drawing/2014/main" id="{7EEDB5CE-A3E6-4B56-A23A-62B9B4460718}"/>
              </a:ext>
            </a:extLst>
          </p:cNvPr>
          <p:cNvSpPr>
            <a:spLocks noGrp="1"/>
          </p:cNvSpPr>
          <p:nvPr/>
        </p:nvSpPr>
        <p:spPr>
          <a:xfrm>
            <a:off x="5715000" y="1558214"/>
            <a:ext cx="2247900" cy="371475"/>
          </a:xfrm>
          <a:prstGeom prst="rect">
            <a:avLst/>
          </a:prstGeom>
          <a:noFill/>
          <a:ln w="0">
            <a:noFill/>
            <a:prstDash val="solid"/>
          </a:ln>
        </p:spPr>
        <p:txBody>
          <a:bodyPr wrap="square" lIns="0" tIns="0" rIns="0" bIns="0" anchor="ctr">
            <a:normAutofit/>
          </a:bodyPr>
          <a:lstStyle/>
          <a:p>
            <a:pPr algn="ctr">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Emulation Interactivité «touch»</a:t>
            </a:r>
          </a:p>
        </p:txBody>
      </p:sp>
      <p:sp>
        <p:nvSpPr>
          <p:cNvPr id="68" name="Streaming callout surface">
            <a:extLst>
              <a:ext uri="{FF2B5EF4-FFF2-40B4-BE49-F238E27FC236}">
                <a16:creationId xmlns:a16="http://schemas.microsoft.com/office/drawing/2014/main" id="{17399EA0-F9C4-4255-A541-CBCAEE865597}"/>
              </a:ext>
            </a:extLst>
          </p:cNvPr>
          <p:cNvSpPr>
            <a:spLocks noGrp="1"/>
          </p:cNvSpPr>
          <p:nvPr/>
        </p:nvSpPr>
        <p:spPr>
          <a:xfrm>
            <a:off x="8248650" y="1563824"/>
            <a:ext cx="1981200" cy="384915"/>
          </a:xfrm>
          <a:prstGeom prst="roundRect">
            <a:avLst>
              <a:gd name="adj" fmla="val 13158"/>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69" name="Streaming callout label">
            <a:extLst>
              <a:ext uri="{FF2B5EF4-FFF2-40B4-BE49-F238E27FC236}">
                <a16:creationId xmlns:a16="http://schemas.microsoft.com/office/drawing/2014/main" id="{27610545-1203-459B-A2C8-3CE053F31B79}"/>
              </a:ext>
            </a:extLst>
          </p:cNvPr>
          <p:cNvSpPr>
            <a:spLocks noGrp="1"/>
          </p:cNvSpPr>
          <p:nvPr/>
        </p:nvSpPr>
        <p:spPr>
          <a:xfrm>
            <a:off x="8324850" y="1552575"/>
            <a:ext cx="1828800" cy="377114"/>
          </a:xfrm>
          <a:prstGeom prst="rect">
            <a:avLst/>
          </a:prstGeom>
          <a:noFill/>
          <a:ln w="0">
            <a:noFill/>
            <a:prstDash val="solid"/>
          </a:ln>
        </p:spPr>
        <p:txBody>
          <a:bodyPr wrap="square" lIns="0" tIns="0" rIns="0" bIns="0" anchor="ctr">
            <a:normAutofit/>
          </a:bodyPr>
          <a:lstStyle/>
          <a:p>
            <a:pPr algn="ctr">
              <a:lnSpc>
                <a:spcPct val="96000"/>
              </a:lnSpc>
              <a:buNone/>
              <a:defRPr sz="89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Widget Streaming/IPTV</a:t>
            </a:r>
          </a:p>
        </p:txBody>
      </p:sp>
      <p:sp>
        <p:nvSpPr>
          <p:cNvPr id="70" name="Widget Editor callout surface">
            <a:extLst>
              <a:ext uri="{FF2B5EF4-FFF2-40B4-BE49-F238E27FC236}">
                <a16:creationId xmlns:a16="http://schemas.microsoft.com/office/drawing/2014/main" id="{E5FF8D7A-8BA1-4961-9BF3-FDE17680D8B1}"/>
              </a:ext>
            </a:extLst>
          </p:cNvPr>
          <p:cNvSpPr>
            <a:spLocks noGrp="1"/>
          </p:cNvSpPr>
          <p:nvPr/>
        </p:nvSpPr>
        <p:spPr>
          <a:xfrm>
            <a:off x="228600" y="3895725"/>
            <a:ext cx="1981200" cy="419100"/>
          </a:xfrm>
          <a:prstGeom prst="roundRect">
            <a:avLst>
              <a:gd name="adj" fmla="val 11364"/>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1" name="Widget Editor callout label">
            <a:extLst>
              <a:ext uri="{FF2B5EF4-FFF2-40B4-BE49-F238E27FC236}">
                <a16:creationId xmlns:a16="http://schemas.microsoft.com/office/drawing/2014/main" id="{80DD38D6-8AFA-4DED-A2DA-89F23025D808}"/>
              </a:ext>
            </a:extLst>
          </p:cNvPr>
          <p:cNvSpPr>
            <a:spLocks noGrp="1"/>
          </p:cNvSpPr>
          <p:nvPr/>
        </p:nvSpPr>
        <p:spPr>
          <a:xfrm>
            <a:off x="304800" y="3914775"/>
            <a:ext cx="1828800" cy="381000"/>
          </a:xfrm>
          <a:prstGeom prst="rect">
            <a:avLst/>
          </a:prstGeom>
          <a:noFill/>
          <a:ln w="0">
            <a:noFill/>
            <a:prstDash val="solid"/>
          </a:ln>
        </p:spPr>
        <p:txBody>
          <a:bodyPr wrap="square" lIns="0" tIns="0" rIns="0" bIns="0" anchor="ctr">
            <a:normAutofit/>
          </a:bodyPr>
          <a:lstStyle/>
          <a:p>
            <a:pPr algn="l">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Widget Editor/Designer</a:t>
            </a:r>
          </a:p>
          <a:p>
            <a:pPr algn="l">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Javascript/PHP</a:t>
            </a:r>
          </a:p>
        </p:txBody>
      </p:sp>
      <p:sp>
        <p:nvSpPr>
          <p:cNvPr id="72" name="Console callout surface">
            <a:extLst>
              <a:ext uri="{FF2B5EF4-FFF2-40B4-BE49-F238E27FC236}">
                <a16:creationId xmlns:a16="http://schemas.microsoft.com/office/drawing/2014/main" id="{5F11BA17-E134-49AD-9A98-0E523EA66A98}"/>
              </a:ext>
            </a:extLst>
          </p:cNvPr>
          <p:cNvSpPr>
            <a:spLocks noGrp="1"/>
          </p:cNvSpPr>
          <p:nvPr/>
        </p:nvSpPr>
        <p:spPr>
          <a:xfrm>
            <a:off x="228600" y="4391025"/>
            <a:ext cx="1981200" cy="342900"/>
          </a:xfrm>
          <a:prstGeom prst="roundRect">
            <a:avLst>
              <a:gd name="adj" fmla="val 1388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3" name="Console callout label">
            <a:extLst>
              <a:ext uri="{FF2B5EF4-FFF2-40B4-BE49-F238E27FC236}">
                <a16:creationId xmlns:a16="http://schemas.microsoft.com/office/drawing/2014/main" id="{606400F3-7442-40A1-A417-4F9B83BBE49E}"/>
              </a:ext>
            </a:extLst>
          </p:cNvPr>
          <p:cNvSpPr>
            <a:spLocks noGrp="1"/>
          </p:cNvSpPr>
          <p:nvPr/>
        </p:nvSpPr>
        <p:spPr>
          <a:xfrm>
            <a:off x="304800" y="4410075"/>
            <a:ext cx="1828800" cy="304800"/>
          </a:xfrm>
          <a:prstGeom prst="rect">
            <a:avLst/>
          </a:prstGeom>
          <a:noFill/>
          <a:ln w="0">
            <a:noFill/>
            <a:prstDash val="solid"/>
          </a:ln>
        </p:spPr>
        <p:txBody>
          <a:bodyPr wrap="square" lIns="0" tIns="0" rIns="0" bIns="0" anchor="ctr">
            <a:normAutofit/>
          </a:bodyPr>
          <a:lstStyle/>
          <a:p>
            <a:pPr algn="l">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Console de programmation</a:t>
            </a:r>
          </a:p>
        </p:txBody>
      </p:sp>
      <p:sp>
        <p:nvSpPr>
          <p:cNvPr id="74" name="Video Wall callout surface">
            <a:extLst>
              <a:ext uri="{FF2B5EF4-FFF2-40B4-BE49-F238E27FC236}">
                <a16:creationId xmlns:a16="http://schemas.microsoft.com/office/drawing/2014/main" id="{DDC56209-C6A4-4D4E-A008-C513BBD47E90}"/>
              </a:ext>
            </a:extLst>
          </p:cNvPr>
          <p:cNvSpPr>
            <a:spLocks noGrp="1"/>
          </p:cNvSpPr>
          <p:nvPr/>
        </p:nvSpPr>
        <p:spPr>
          <a:xfrm>
            <a:off x="228600" y="4810125"/>
            <a:ext cx="1981200" cy="342900"/>
          </a:xfrm>
          <a:prstGeom prst="roundRect">
            <a:avLst>
              <a:gd name="adj" fmla="val 13889"/>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5" name="Video Wall callout label">
            <a:extLst>
              <a:ext uri="{FF2B5EF4-FFF2-40B4-BE49-F238E27FC236}">
                <a16:creationId xmlns:a16="http://schemas.microsoft.com/office/drawing/2014/main" id="{3802365D-D150-4FD0-B232-0DB0569F7AC2}"/>
              </a:ext>
            </a:extLst>
          </p:cNvPr>
          <p:cNvSpPr>
            <a:spLocks noGrp="1"/>
          </p:cNvSpPr>
          <p:nvPr/>
        </p:nvSpPr>
        <p:spPr>
          <a:xfrm>
            <a:off x="304800" y="4829175"/>
            <a:ext cx="1828800" cy="304800"/>
          </a:xfrm>
          <a:prstGeom prst="rect">
            <a:avLst/>
          </a:prstGeom>
          <a:noFill/>
          <a:ln w="0">
            <a:noFill/>
            <a:prstDash val="solid"/>
          </a:ln>
        </p:spPr>
        <p:txBody>
          <a:bodyPr wrap="square" lIns="0" tIns="0" rIns="0" bIns="0" anchor="ctr">
            <a:normAutofit/>
          </a:bodyPr>
          <a:lstStyle/>
          <a:p>
            <a:pPr algn="l">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Video Wall Canvas avancés</a:t>
            </a:r>
          </a:p>
        </p:txBody>
      </p:sp>
      <p:sp>
        <p:nvSpPr>
          <p:cNvPr id="76" name="Plug-in callout surface">
            <a:extLst>
              <a:ext uri="{FF2B5EF4-FFF2-40B4-BE49-F238E27FC236}">
                <a16:creationId xmlns:a16="http://schemas.microsoft.com/office/drawing/2014/main" id="{08B05A53-9F54-458D-8FFE-A22807A660C6}"/>
              </a:ext>
            </a:extLst>
          </p:cNvPr>
          <p:cNvSpPr>
            <a:spLocks noGrp="1"/>
          </p:cNvSpPr>
          <p:nvPr/>
        </p:nvSpPr>
        <p:spPr>
          <a:xfrm>
            <a:off x="228600" y="5229225"/>
            <a:ext cx="1981200" cy="685800"/>
          </a:xfrm>
          <a:prstGeom prst="roundRect">
            <a:avLst>
              <a:gd name="adj" fmla="val 6944"/>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7" name="Plug-in callout label">
            <a:extLst>
              <a:ext uri="{FF2B5EF4-FFF2-40B4-BE49-F238E27FC236}">
                <a16:creationId xmlns:a16="http://schemas.microsoft.com/office/drawing/2014/main" id="{D1FB2419-439D-46BD-A407-ED001E4DB6C5}"/>
              </a:ext>
            </a:extLst>
          </p:cNvPr>
          <p:cNvSpPr>
            <a:spLocks noGrp="1"/>
          </p:cNvSpPr>
          <p:nvPr/>
        </p:nvSpPr>
        <p:spPr>
          <a:xfrm>
            <a:off x="304800" y="5248275"/>
            <a:ext cx="1828800" cy="647700"/>
          </a:xfrm>
          <a:prstGeom prst="rect">
            <a:avLst/>
          </a:prstGeom>
          <a:noFill/>
          <a:ln w="0">
            <a:noFill/>
            <a:prstDash val="solid"/>
          </a:ln>
        </p:spPr>
        <p:txBody>
          <a:bodyPr wrap="square" lIns="0" tIns="0" rIns="0" bIns="0" anchor="ctr">
            <a:normAutofit/>
          </a:bodyPr>
          <a:lstStyle/>
          <a:p>
            <a:pPr algn="l">
              <a:lnSpc>
                <a:spcPct val="93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Plug/in « variable partagées »</a:t>
            </a:r>
          </a:p>
          <a:p>
            <a:pPr algn="l">
              <a:lnSpc>
                <a:spcPct val="93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Q-SYS, CRESTRON, AMX,</a:t>
            </a:r>
          </a:p>
          <a:p>
            <a:pPr algn="l">
              <a:lnSpc>
                <a:spcPct val="93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etc.</a:t>
            </a:r>
          </a:p>
        </p:txBody>
      </p:sp>
      <p:sp>
        <p:nvSpPr>
          <p:cNvPr id="78" name="Source locale callout surface">
            <a:extLst>
              <a:ext uri="{FF2B5EF4-FFF2-40B4-BE49-F238E27FC236}">
                <a16:creationId xmlns:a16="http://schemas.microsoft.com/office/drawing/2014/main" id="{B466CFE9-A36A-4F64-AE9D-36777A0FDB7D}"/>
              </a:ext>
            </a:extLst>
          </p:cNvPr>
          <p:cNvSpPr>
            <a:spLocks noGrp="1"/>
          </p:cNvSpPr>
          <p:nvPr/>
        </p:nvSpPr>
        <p:spPr>
          <a:xfrm>
            <a:off x="10020300" y="2644064"/>
            <a:ext cx="1866900" cy="742950"/>
          </a:xfrm>
          <a:prstGeom prst="roundRect">
            <a:avLst>
              <a:gd name="adj" fmla="val 6410"/>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79" name="Source locale callout label">
            <a:extLst>
              <a:ext uri="{FF2B5EF4-FFF2-40B4-BE49-F238E27FC236}">
                <a16:creationId xmlns:a16="http://schemas.microsoft.com/office/drawing/2014/main" id="{A0684CA6-A93A-47E6-968A-279D055BB15B}"/>
              </a:ext>
            </a:extLst>
          </p:cNvPr>
          <p:cNvSpPr>
            <a:spLocks noGrp="1"/>
          </p:cNvSpPr>
          <p:nvPr/>
        </p:nvSpPr>
        <p:spPr>
          <a:xfrm>
            <a:off x="10096500" y="2663114"/>
            <a:ext cx="1714500" cy="704850"/>
          </a:xfrm>
          <a:prstGeom prst="rect">
            <a:avLst/>
          </a:prstGeom>
          <a:noFill/>
          <a:ln w="0">
            <a:noFill/>
            <a:prstDash val="solid"/>
          </a:ln>
        </p:spPr>
        <p:txBody>
          <a:bodyPr wrap="square" lIns="0" tIns="0" rIns="0" bIns="0" anchor="ctr">
            <a:normAutofit/>
          </a:bodyPr>
          <a:lstStyle/>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Source locale</a:t>
            </a:r>
          </a:p>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(fichier) ou réseaux</a:t>
            </a:r>
          </a:p>
          <a:p>
            <a:pPr algn="ctr">
              <a:lnSpc>
                <a:spcPct val="96000"/>
              </a:lnSpc>
              <a:buNone/>
              <a:defRPr sz="870"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(LAN ou WAN)</a:t>
            </a:r>
          </a:p>
        </p:txBody>
      </p:sp>
      <p:sp>
        <p:nvSpPr>
          <p:cNvPr id="80" name="250 widgets callout surface">
            <a:extLst>
              <a:ext uri="{FF2B5EF4-FFF2-40B4-BE49-F238E27FC236}">
                <a16:creationId xmlns:a16="http://schemas.microsoft.com/office/drawing/2014/main" id="{5BECA0D2-D3BF-4E30-88C5-39A2992AF597}"/>
              </a:ext>
            </a:extLst>
          </p:cNvPr>
          <p:cNvSpPr>
            <a:spLocks noGrp="1"/>
          </p:cNvSpPr>
          <p:nvPr/>
        </p:nvSpPr>
        <p:spPr>
          <a:xfrm>
            <a:off x="2390775" y="6206414"/>
            <a:ext cx="1752600" cy="457200"/>
          </a:xfrm>
          <a:prstGeom prst="roundRect">
            <a:avLst>
              <a:gd name="adj" fmla="val 1041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81" name="250 widgets callout label">
            <a:extLst>
              <a:ext uri="{FF2B5EF4-FFF2-40B4-BE49-F238E27FC236}">
                <a16:creationId xmlns:a16="http://schemas.microsoft.com/office/drawing/2014/main" id="{BE79D02D-4201-46E1-A93B-9294E59053B9}"/>
              </a:ext>
            </a:extLst>
          </p:cNvPr>
          <p:cNvSpPr>
            <a:spLocks noGrp="1"/>
          </p:cNvSpPr>
          <p:nvPr/>
        </p:nvSpPr>
        <p:spPr>
          <a:xfrm>
            <a:off x="2457450" y="6225464"/>
            <a:ext cx="1600200" cy="419100"/>
          </a:xfrm>
          <a:prstGeom prst="rect">
            <a:avLst/>
          </a:prstGeom>
          <a:noFill/>
          <a:ln w="0">
            <a:noFill/>
            <a:prstDash val="solid"/>
          </a:ln>
        </p:spPr>
        <p:txBody>
          <a:bodyPr wrap="square" lIns="0" tIns="0" rIns="0" bIns="0" anchor="ctr">
            <a:normAutofit/>
          </a:bodyPr>
          <a:lstStyle/>
          <a:p>
            <a:pPr algn="ctr">
              <a:lnSpc>
                <a:spcPct val="96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Accès à 250 widgets</a:t>
            </a:r>
          </a:p>
        </p:txBody>
      </p:sp>
      <p:sp>
        <p:nvSpPr>
          <p:cNvPr id="82" name="Cloud ARYA callout surface">
            <a:extLst>
              <a:ext uri="{FF2B5EF4-FFF2-40B4-BE49-F238E27FC236}">
                <a16:creationId xmlns:a16="http://schemas.microsoft.com/office/drawing/2014/main" id="{801E6F30-EDF2-4DDD-84E3-D7D73380A761}"/>
              </a:ext>
            </a:extLst>
          </p:cNvPr>
          <p:cNvSpPr>
            <a:spLocks noGrp="1"/>
          </p:cNvSpPr>
          <p:nvPr/>
        </p:nvSpPr>
        <p:spPr>
          <a:xfrm>
            <a:off x="4238625" y="6206414"/>
            <a:ext cx="2333625" cy="457200"/>
          </a:xfrm>
          <a:prstGeom prst="roundRect">
            <a:avLst>
              <a:gd name="adj" fmla="val 1041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83" name="Cloud ARYA callout label">
            <a:extLst>
              <a:ext uri="{FF2B5EF4-FFF2-40B4-BE49-F238E27FC236}">
                <a16:creationId xmlns:a16="http://schemas.microsoft.com/office/drawing/2014/main" id="{5627BBC4-5C6D-4F26-ABFB-B15756ABA1DC}"/>
              </a:ext>
            </a:extLst>
          </p:cNvPr>
          <p:cNvSpPr>
            <a:spLocks noGrp="1"/>
          </p:cNvSpPr>
          <p:nvPr/>
        </p:nvSpPr>
        <p:spPr>
          <a:xfrm>
            <a:off x="4314825" y="6225464"/>
            <a:ext cx="2181225" cy="419100"/>
          </a:xfrm>
          <a:prstGeom prst="rect">
            <a:avLst/>
          </a:prstGeom>
          <a:noFill/>
          <a:ln w="0">
            <a:noFill/>
            <a:prstDash val="solid"/>
          </a:ln>
        </p:spPr>
        <p:txBody>
          <a:bodyPr wrap="square" lIns="0" tIns="0" rIns="0" bIns="0" anchor="ctr">
            <a:normAutofit/>
          </a:bodyPr>
          <a:lstStyle/>
          <a:p>
            <a:pPr algn="ctr">
              <a:lnSpc>
                <a:spcPct val="96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Publication dans le compte Cloud</a:t>
            </a:r>
          </a:p>
          <a:p>
            <a:pPr algn="ctr">
              <a:lnSpc>
                <a:spcPct val="96000"/>
              </a:lnSpc>
              <a:buNone/>
              <a:defRPr sz="848"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ARYA de votre client</a:t>
            </a:r>
          </a:p>
        </p:txBody>
      </p:sp>
      <p:sp>
        <p:nvSpPr>
          <p:cNvPr id="84" name="Players sans cloud callout surface">
            <a:extLst>
              <a:ext uri="{FF2B5EF4-FFF2-40B4-BE49-F238E27FC236}">
                <a16:creationId xmlns:a16="http://schemas.microsoft.com/office/drawing/2014/main" id="{71D9869B-5F79-489D-9394-65CB37F47F87}"/>
              </a:ext>
            </a:extLst>
          </p:cNvPr>
          <p:cNvSpPr>
            <a:spLocks noGrp="1"/>
          </p:cNvSpPr>
          <p:nvPr/>
        </p:nvSpPr>
        <p:spPr>
          <a:xfrm>
            <a:off x="6667500" y="6206414"/>
            <a:ext cx="2095500" cy="457200"/>
          </a:xfrm>
          <a:prstGeom prst="roundRect">
            <a:avLst>
              <a:gd name="adj" fmla="val 1041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85" name="Players sans cloud callout label">
            <a:extLst>
              <a:ext uri="{FF2B5EF4-FFF2-40B4-BE49-F238E27FC236}">
                <a16:creationId xmlns:a16="http://schemas.microsoft.com/office/drawing/2014/main" id="{F3E9CF26-1DC6-41C4-BA4F-240ADFDA589F}"/>
              </a:ext>
            </a:extLst>
          </p:cNvPr>
          <p:cNvSpPr>
            <a:spLocks noGrp="1"/>
          </p:cNvSpPr>
          <p:nvPr/>
        </p:nvSpPr>
        <p:spPr>
          <a:xfrm>
            <a:off x="6743700" y="6225464"/>
            <a:ext cx="1943100" cy="419100"/>
          </a:xfrm>
          <a:prstGeom prst="rect">
            <a:avLst/>
          </a:prstGeom>
          <a:noFill/>
          <a:ln w="0">
            <a:noFill/>
            <a:prstDash val="solid"/>
          </a:ln>
        </p:spPr>
        <p:txBody>
          <a:bodyPr wrap="square" lIns="0" tIns="0" rIns="0" bIns="0" anchor="ctr">
            <a:normAutofit/>
          </a:bodyPr>
          <a:lstStyle/>
          <a:p>
            <a:pPr algn="ctr">
              <a:lnSpc>
                <a:spcPct val="96000"/>
              </a:lnSpc>
              <a:buNone/>
              <a:defRPr sz="85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Publication directe sur les</a:t>
            </a:r>
          </a:p>
          <a:p>
            <a:pPr algn="ctr">
              <a:lnSpc>
                <a:spcPct val="96000"/>
              </a:lnSpc>
              <a:buNone/>
              <a:defRPr sz="85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players sans cloud</a:t>
            </a:r>
          </a:p>
        </p:txBody>
      </p:sp>
      <p:sp>
        <p:nvSpPr>
          <p:cNvPr id="86" name="Paramètres callout surface">
            <a:extLst>
              <a:ext uri="{FF2B5EF4-FFF2-40B4-BE49-F238E27FC236}">
                <a16:creationId xmlns:a16="http://schemas.microsoft.com/office/drawing/2014/main" id="{A9728607-E76A-4A52-BAF7-BC895D2738ED}"/>
              </a:ext>
            </a:extLst>
          </p:cNvPr>
          <p:cNvSpPr>
            <a:spLocks noGrp="1"/>
          </p:cNvSpPr>
          <p:nvPr/>
        </p:nvSpPr>
        <p:spPr>
          <a:xfrm>
            <a:off x="8858250" y="6206414"/>
            <a:ext cx="2933700" cy="457200"/>
          </a:xfrm>
          <a:prstGeom prst="roundRect">
            <a:avLst>
              <a:gd name="adj" fmla="val 10417"/>
            </a:avLst>
          </a:prstGeom>
          <a:solidFill>
            <a:srgbClr val="081F3A">
              <a:alpha val="96000"/>
            </a:srgbClr>
          </a:solidFill>
          <a:ln w="6668">
            <a:solidFill>
              <a:srgbClr val="315B88">
                <a:alpha val="78000"/>
              </a:srgbClr>
            </a:solidFill>
            <a:prstDash val="solid"/>
          </a:ln>
        </p:spPr>
        <p:txBody>
          <a:bodyPr/>
          <a:lstStyle/>
          <a:p>
            <a:endParaRPr lang="en-US" noProof="1"/>
          </a:p>
        </p:txBody>
      </p:sp>
      <p:sp>
        <p:nvSpPr>
          <p:cNvPr id="87" name="Paramètres callout label">
            <a:extLst>
              <a:ext uri="{FF2B5EF4-FFF2-40B4-BE49-F238E27FC236}">
                <a16:creationId xmlns:a16="http://schemas.microsoft.com/office/drawing/2014/main" id="{EF0DA01B-9FBE-48EA-9F36-380C256DF3B8}"/>
              </a:ext>
            </a:extLst>
          </p:cNvPr>
          <p:cNvSpPr>
            <a:spLocks noGrp="1"/>
          </p:cNvSpPr>
          <p:nvPr/>
        </p:nvSpPr>
        <p:spPr>
          <a:xfrm>
            <a:off x="8934450" y="6225464"/>
            <a:ext cx="2781300" cy="419100"/>
          </a:xfrm>
          <a:prstGeom prst="rect">
            <a:avLst/>
          </a:prstGeom>
          <a:noFill/>
          <a:ln w="0">
            <a:noFill/>
            <a:prstDash val="solid"/>
          </a:ln>
        </p:spPr>
        <p:txBody>
          <a:bodyPr wrap="square" lIns="0" tIns="0" rIns="0" bIns="0" anchor="ctr">
            <a:normAutofit/>
          </a:bodyPr>
          <a:lstStyle/>
          <a:p>
            <a:pPr algn="ctr">
              <a:lnSpc>
                <a:spcPct val="96000"/>
              </a:lnSpc>
              <a:buNone/>
              <a:defRPr sz="86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Paramètres sur-mesure sans</a:t>
            </a:r>
          </a:p>
          <a:p>
            <a:pPr algn="ctr">
              <a:lnSpc>
                <a:spcPct val="96000"/>
              </a:lnSpc>
              <a:buNone/>
              <a:defRPr sz="863"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devoir être développeur</a:t>
            </a:r>
          </a:p>
        </p:txBody>
      </p:sp>
      <p:pic>
        <p:nvPicPr>
          <p:cNvPr id="158" name="Picture 157"/>
          <p:cNvPicPr>
            <a:picLocks noChangeAspect="1"/>
          </p:cNvPicPr>
          <p:nvPr/>
        </p:nvPicPr>
        <p:blipFill>
          <a:blip r:embed="rId6"/>
          <a:srcRect/>
          <a:stretch>
            <a:fillRect/>
          </a:stretch>
        </p:blipFill>
        <p:spPr>
          <a:xfrm>
            <a:off x="429320" y="2607928"/>
            <a:ext cx="567528" cy="567528"/>
          </a:xfrm>
          <a:prstGeom prst="ellipse">
            <a:avLst/>
          </a:prstGeom>
        </p:spPr>
      </p:pic>
      <p:sp>
        <p:nvSpPr>
          <p:cNvPr id="91" name="Elementi persona label 1">
            <a:extLst>
              <a:ext uri="{FF2B5EF4-FFF2-40B4-BE49-F238E27FC236}">
                <a16:creationId xmlns:a16="http://schemas.microsoft.com/office/drawing/2014/main" id="{018BB157-E93E-4B4D-BE43-2ADF934FD2C8}"/>
              </a:ext>
            </a:extLst>
          </p:cNvPr>
          <p:cNvSpPr>
            <a:spLocks noGrp="1"/>
          </p:cNvSpPr>
          <p:nvPr/>
        </p:nvSpPr>
        <p:spPr>
          <a:xfrm>
            <a:off x="1133373" y="2598403"/>
            <a:ext cx="1352550" cy="552450"/>
          </a:xfrm>
          <a:prstGeom prst="rect">
            <a:avLst/>
          </a:prstGeom>
          <a:noFill/>
          <a:ln w="0">
            <a:noFill/>
            <a:prstDash val="solid"/>
          </a:ln>
        </p:spPr>
        <p:txBody>
          <a:bodyPr wrap="square" lIns="0" tIns="0" rIns="0" bIns="0" anchor="ctr">
            <a:normAutofit/>
          </a:bodyPr>
          <a:lstStyle/>
          <a:p>
            <a:pPr>
              <a:lnSpc>
                <a:spcPct val="94000"/>
              </a:lnSpc>
              <a:defRPr sz="832" b="0" i="0">
                <a:solidFill>
                  <a:srgbClr val="FFFFFF"/>
                </a:solidFill>
                <a:latin typeface="Nunito Sans"/>
                <a:ea typeface="Nunito Sans"/>
                <a:cs typeface="Nunito Sans"/>
              </a:defRPr>
            </a:pPr>
            <a:r>
              <a:rPr lang="en-US" sz="1200" b="1" noProof="1">
                <a:solidFill>
                  <a:srgbClr val="FFFFFF"/>
                </a:solidFill>
                <a:latin typeface="Nunito Sans Black"/>
              </a:rPr>
              <a:t>Loïc</a:t>
            </a:r>
            <a:endParaRPr lang="en-US" sz="1000" b="0" i="0" noProof="1">
              <a:solidFill>
                <a:srgbClr val="FFFFFF"/>
              </a:solidFill>
              <a:latin typeface="Nunito Sans"/>
              <a:ea typeface="Nunito Sans"/>
              <a:cs typeface="Nunito Sans"/>
            </a:endParaRPr>
          </a:p>
          <a:p>
            <a:pPr algn="l">
              <a:lnSpc>
                <a:spcPct val="94000"/>
              </a:lnSpc>
              <a:buNone/>
              <a:defRPr sz="832"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Spécialiste Data &amp;</a:t>
            </a:r>
          </a:p>
          <a:p>
            <a:pPr algn="l">
              <a:lnSpc>
                <a:spcPct val="94000"/>
              </a:lnSpc>
              <a:buNone/>
              <a:defRPr sz="832"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Automatisation</a:t>
            </a:r>
          </a:p>
        </p:txBody>
      </p:sp>
      <p:pic>
        <p:nvPicPr>
          <p:cNvPr id="160" name="Picture 159"/>
          <p:cNvPicPr>
            <a:picLocks noChangeAspect="1"/>
          </p:cNvPicPr>
          <p:nvPr/>
        </p:nvPicPr>
        <p:blipFill>
          <a:blip r:embed="rId7"/>
          <a:srcRect/>
          <a:stretch>
            <a:fillRect/>
          </a:stretch>
        </p:blipFill>
        <p:spPr>
          <a:xfrm>
            <a:off x="434090" y="1796593"/>
            <a:ext cx="567527" cy="567527"/>
          </a:xfrm>
          <a:prstGeom prst="ellipse">
            <a:avLst/>
          </a:prstGeom>
        </p:spPr>
      </p:pic>
      <p:sp>
        <p:nvSpPr>
          <p:cNvPr id="93" name="Elementi persona label 2">
            <a:extLst>
              <a:ext uri="{FF2B5EF4-FFF2-40B4-BE49-F238E27FC236}">
                <a16:creationId xmlns:a16="http://schemas.microsoft.com/office/drawing/2014/main" id="{FCDD77B5-CCD5-458A-B8E4-C06CE2829AD5}"/>
              </a:ext>
            </a:extLst>
          </p:cNvPr>
          <p:cNvSpPr>
            <a:spLocks noGrp="1"/>
          </p:cNvSpPr>
          <p:nvPr/>
        </p:nvSpPr>
        <p:spPr>
          <a:xfrm>
            <a:off x="1143695" y="1863268"/>
            <a:ext cx="1352550" cy="419100"/>
          </a:xfrm>
          <a:prstGeom prst="rect">
            <a:avLst/>
          </a:prstGeom>
          <a:noFill/>
          <a:ln w="0">
            <a:noFill/>
            <a:prstDash val="solid"/>
          </a:ln>
        </p:spPr>
        <p:txBody>
          <a:bodyPr wrap="square" lIns="0" tIns="0" rIns="0" bIns="0" anchor="ctr">
            <a:normAutofit/>
          </a:bodyPr>
          <a:lstStyle/>
          <a:p>
            <a:pPr algn="l">
              <a:lnSpc>
                <a:spcPct val="94000"/>
              </a:lnSpc>
              <a:buNone/>
              <a:defRPr sz="885" b="0" i="0">
                <a:solidFill>
                  <a:srgbClr val="FFFFFF"/>
                </a:solidFill>
                <a:latin typeface="Nunito Sans"/>
                <a:ea typeface="Nunito Sans"/>
                <a:cs typeface="Nunito Sans"/>
              </a:defRPr>
            </a:pPr>
            <a:r>
              <a:rPr lang="en-US" sz="1100" b="0" i="0" noProof="1">
                <a:solidFill>
                  <a:srgbClr val="FFFFFF"/>
                </a:solidFill>
                <a:latin typeface="+mj-lt"/>
                <a:ea typeface="Nunito Sans"/>
                <a:cs typeface="Nunito Sans"/>
              </a:rPr>
              <a:t>Vous</a:t>
            </a:r>
            <a:endParaRPr lang="en-US" sz="1000" b="0" i="0" noProof="1">
              <a:solidFill>
                <a:srgbClr val="FFFFFF"/>
              </a:solidFill>
              <a:latin typeface="+mj-lt"/>
              <a:ea typeface="Nunito Sans"/>
              <a:cs typeface="Nunito Sans"/>
            </a:endParaRPr>
          </a:p>
          <a:p>
            <a:pPr algn="l">
              <a:lnSpc>
                <a:spcPct val="94000"/>
              </a:lnSpc>
              <a:buNone/>
              <a:defRPr sz="885" b="0" i="0">
                <a:solidFill>
                  <a:srgbClr val="FFFFFF"/>
                </a:solidFill>
                <a:latin typeface="Nunito Sans"/>
                <a:ea typeface="Nunito Sans"/>
                <a:cs typeface="Nunito Sans"/>
              </a:defRPr>
            </a:pPr>
            <a:r>
              <a:rPr lang="en-US" sz="1000" b="0" i="0" noProof="1">
                <a:solidFill>
                  <a:srgbClr val="FFFFFF"/>
                </a:solidFill>
                <a:latin typeface="Nunito Sans"/>
                <a:ea typeface="Nunito Sans"/>
                <a:cs typeface="Nunito Sans"/>
              </a:rPr>
              <a:t>Intégrateur</a:t>
            </a:r>
          </a:p>
        </p:txBody>
      </p:sp>
      <p:sp>
        <p:nvSpPr>
          <p:cNvPr id="2" name="Plug-in leader segment 1">
            <a:extLst>
              <a:ext uri="{FF2B5EF4-FFF2-40B4-BE49-F238E27FC236}">
                <a16:creationId xmlns:a16="http://schemas.microsoft.com/office/drawing/2014/main" id="{C145BCFD-D64B-79BB-0B66-9212B806AE86}"/>
              </a:ext>
            </a:extLst>
          </p:cNvPr>
          <p:cNvSpPr>
            <a:spLocks noGrp="1"/>
          </p:cNvSpPr>
          <p:nvPr/>
        </p:nvSpPr>
        <p:spPr>
          <a:xfrm flipV="1">
            <a:off x="3325068" y="5431002"/>
            <a:ext cx="157666" cy="775377"/>
          </a:xfrm>
          <a:prstGeom prst="line">
            <a:avLst/>
          </a:prstGeom>
          <a:noFill/>
          <a:ln w="10954">
            <a:solidFill>
              <a:srgbClr val="91A9C4">
                <a:alpha val="82000"/>
              </a:srgbClr>
            </a:solidFill>
            <a:prstDash val="solid"/>
          </a:ln>
        </p:spPr>
        <p:txBody>
          <a:bodyPr/>
          <a:lstStyle/>
          <a:p>
            <a:endParaRPr lang="en-US" noProof="1"/>
          </a:p>
        </p:txBody>
      </p:sp>
      <p:sp>
        <p:nvSpPr>
          <p:cNvPr id="60" name="250 widgets endpoint">
            <a:extLst>
              <a:ext uri="{FF2B5EF4-FFF2-40B4-BE49-F238E27FC236}">
                <a16:creationId xmlns:a16="http://schemas.microsoft.com/office/drawing/2014/main" id="{6900485E-6BD2-416D-B262-268F2DC8CA3C}"/>
              </a:ext>
            </a:extLst>
          </p:cNvPr>
          <p:cNvSpPr>
            <a:spLocks noGrp="1"/>
          </p:cNvSpPr>
          <p:nvPr/>
        </p:nvSpPr>
        <p:spPr>
          <a:xfrm>
            <a:off x="3454159" y="5392464"/>
            <a:ext cx="57150" cy="57150"/>
          </a:xfrm>
          <a:prstGeom prst="ellipse">
            <a:avLst/>
          </a:prstGeom>
          <a:solidFill>
            <a:srgbClr val="49E3FF"/>
          </a:solidFill>
          <a:ln w="7620">
            <a:solidFill>
              <a:srgbClr val="FFFFFF"/>
            </a:solidFill>
            <a:prstDash val="solid"/>
          </a:ln>
        </p:spPr>
        <p:txBody>
          <a:bodyPr/>
          <a:lstStyle/>
          <a:p>
            <a:endParaRPr lang="en-US" noProof="1"/>
          </a:p>
        </p:txBody>
      </p:sp>
      <p:pic>
        <p:nvPicPr>
          <p:cNvPr id="4" name="Picture 3" descr="A logo for a company">
            <a:extLst>
              <a:ext uri="{FF2B5EF4-FFF2-40B4-BE49-F238E27FC236}">
                <a16:creationId xmlns:a16="http://schemas.microsoft.com/office/drawing/2014/main" id="{65746459-6A9A-D9AF-4CCD-4D5A296BDB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
        <p:nvSpPr>
          <p:cNvPr id="5" name="TextBox 4">
            <a:extLst>
              <a:ext uri="{FF2B5EF4-FFF2-40B4-BE49-F238E27FC236}">
                <a16:creationId xmlns:a16="http://schemas.microsoft.com/office/drawing/2014/main" id="{FB02E940-FE45-34A5-80B5-A84C23D00C34}"/>
              </a:ext>
            </a:extLst>
          </p:cNvPr>
          <p:cNvSpPr txBox="1"/>
          <p:nvPr/>
        </p:nvSpPr>
        <p:spPr>
          <a:xfrm>
            <a:off x="612648" y="493216"/>
            <a:ext cx="8860536" cy="430887"/>
          </a:xfrm>
          <a:prstGeom prst="rect">
            <a:avLst/>
          </a:prstGeom>
          <a:noFill/>
        </p:spPr>
        <p:txBody>
          <a:bodyPr wrap="square" lIns="0" tIns="0" rIns="0" bIns="0" anchor="ctr">
            <a:spAutoFit/>
          </a:bodyPr>
          <a:lstStyle/>
          <a:p>
            <a:r>
              <a:rPr lang="en-US" sz="2800" b="0" i="0" noProof="1">
                <a:solidFill>
                  <a:srgbClr val="FFFFFF"/>
                </a:solidFill>
                <a:latin typeface="Nunito Sans Black"/>
              </a:rPr>
              <a:t>Elementi, le logiciel de </a:t>
            </a:r>
            <a:r>
              <a:rPr lang="en-US" sz="2800" noProof="1">
                <a:solidFill>
                  <a:srgbClr val="FFFFFF"/>
                </a:solidFill>
                <a:latin typeface="Nunito Sans Black"/>
              </a:rPr>
              <a:t>création</a:t>
            </a:r>
            <a:r>
              <a:rPr lang="en-US" sz="2800" b="0" i="0" noProof="1">
                <a:solidFill>
                  <a:srgbClr val="FFFFFF"/>
                </a:solidFill>
                <a:latin typeface="Nunito Sans Black"/>
              </a:rPr>
              <a:t> avancée</a:t>
            </a:r>
          </a:p>
        </p:txBody>
      </p:sp>
    </p:spTree>
    <p:extLst>
      <p:ext uri="{BB962C8B-B14F-4D97-AF65-F5344CB8AC3E}">
        <p14:creationId xmlns:p14="http://schemas.microsoft.com/office/powerpoint/2010/main" val="956661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93216"/>
            <a:ext cx="8860536" cy="430887"/>
          </a:xfrm>
          <a:prstGeom prst="rect">
            <a:avLst/>
          </a:prstGeom>
          <a:noFill/>
        </p:spPr>
        <p:txBody>
          <a:bodyPr wrap="square" lIns="0" tIns="0" rIns="0" bIns="0" anchor="ctr">
            <a:spAutoFit/>
          </a:bodyPr>
          <a:lstStyle/>
          <a:p>
            <a:r>
              <a:rPr lang="en-US" sz="2800" b="0" i="0" noProof="1">
                <a:solidFill>
                  <a:srgbClr val="FFFFFF"/>
                </a:solidFill>
                <a:latin typeface="Nunito Sans Black"/>
              </a:rPr>
              <a:t>SpinetiX HUB, le</a:t>
            </a:r>
            <a:r>
              <a:rPr lang="en-US" sz="2800" noProof="1">
                <a:solidFill>
                  <a:srgbClr val="FFFFFF"/>
                </a:solidFill>
                <a:latin typeface="Nunito Sans Black"/>
              </a:rPr>
              <a:t> portail</a:t>
            </a:r>
            <a:r>
              <a:rPr lang="en-US" sz="2800" b="0" i="0" noProof="1">
                <a:solidFill>
                  <a:srgbClr val="FFFFFF"/>
                </a:solidFill>
                <a:latin typeface="Nunito Sans Black"/>
              </a:rPr>
              <a:t> de la solution</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941832"/>
            <a:ext cx="7808975" cy="384048"/>
          </a:xfrm>
          <a:prstGeom prst="rect">
            <a:avLst/>
          </a:prstGeom>
          <a:noFill/>
        </p:spPr>
        <p:txBody>
          <a:bodyPr wrap="square" lIns="0" tIns="0" rIns="0" bIns="0" anchor="ctr">
            <a:spAutoFit/>
          </a:bodyPr>
          <a:lstStyle/>
          <a:p>
            <a:pPr algn="l"/>
            <a:r>
              <a:rPr lang="en-US" sz="1200" b="0" i="0" noProof="1">
                <a:solidFill>
                  <a:srgbClr val="C9D7E6"/>
                </a:solidFill>
                <a:latin typeface="Nunito Sans"/>
              </a:rPr>
              <a:t>La plateforme qui orchestre tout : comptes, parc, contenus et abonnements.</a:t>
            </a:r>
          </a:p>
        </p:txBody>
      </p:sp>
      <p:pic>
        <p:nvPicPr>
          <p:cNvPr id="7" name="Picture 6" descr="image.png"/>
          <p:cNvPicPr>
            <a:picLocks noChangeAspect="1"/>
          </p:cNvPicPr>
          <p:nvPr/>
        </p:nvPicPr>
        <p:blipFill>
          <a:blip r:embed="rId4"/>
          <a:stretch>
            <a:fillRect/>
          </a:stretch>
        </p:blipFill>
        <p:spPr>
          <a:xfrm>
            <a:off x="10671048" y="0"/>
            <a:ext cx="1517904" cy="603504"/>
          </a:xfrm>
          <a:prstGeom prst="rect">
            <a:avLst/>
          </a:prstGeom>
        </p:spPr>
      </p:pic>
      <p:sp>
        <p:nvSpPr>
          <p:cNvPr id="8" name="Rounded Rectangle 7"/>
          <p:cNvSpPr/>
          <p:nvPr/>
        </p:nvSpPr>
        <p:spPr>
          <a:xfrm>
            <a:off x="612648" y="1691640"/>
            <a:ext cx="4069080" cy="3913632"/>
          </a:xfrm>
          <a:prstGeom prst="roundRect">
            <a:avLst>
              <a:gd name="adj" fmla="val 6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0" name="TextBox 9"/>
          <p:cNvSpPr txBox="1"/>
          <p:nvPr/>
        </p:nvSpPr>
        <p:spPr>
          <a:xfrm>
            <a:off x="902239" y="2172571"/>
            <a:ext cx="3648456" cy="329184"/>
          </a:xfrm>
          <a:prstGeom prst="rect">
            <a:avLst/>
          </a:prstGeom>
          <a:noFill/>
        </p:spPr>
        <p:txBody>
          <a:bodyPr wrap="square" lIns="0" tIns="0" rIns="0" bIns="0" anchor="ctr">
            <a:spAutoFit/>
          </a:bodyPr>
          <a:lstStyle/>
          <a:p>
            <a:pPr algn="ctr"/>
            <a:r>
              <a:rPr lang="en-US" sz="2200" b="0" i="0" noProof="1">
                <a:solidFill>
                  <a:srgbClr val="FFFFFF"/>
                </a:solidFill>
                <a:latin typeface="Nunito Sans Black"/>
              </a:rPr>
              <a:t>SPINETIX HUB</a:t>
            </a:r>
          </a:p>
        </p:txBody>
      </p:sp>
      <p:sp>
        <p:nvSpPr>
          <p:cNvPr id="11" name="Rectangle 10"/>
          <p:cNvSpPr/>
          <p:nvPr/>
        </p:nvSpPr>
        <p:spPr>
          <a:xfrm>
            <a:off x="1816639" y="2629771"/>
            <a:ext cx="1819656"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2" name="TextBox 11"/>
          <p:cNvSpPr txBox="1"/>
          <p:nvPr/>
        </p:nvSpPr>
        <p:spPr>
          <a:xfrm>
            <a:off x="902239" y="2794363"/>
            <a:ext cx="3648456" cy="184538"/>
          </a:xfrm>
          <a:prstGeom prst="rect">
            <a:avLst/>
          </a:prstGeom>
          <a:noFill/>
        </p:spPr>
        <p:txBody>
          <a:bodyPr wrap="square" lIns="0" tIns="0" rIns="0" bIns="0" anchor="t">
            <a:spAutoFit/>
          </a:bodyPr>
          <a:lstStyle/>
          <a:p>
            <a:pPr algn="ctr">
              <a:lnSpc>
                <a:spcPct val="112000"/>
              </a:lnSpc>
            </a:pPr>
            <a:r>
              <a:rPr lang="en-US" sz="1100" b="0" i="0" noProof="1">
                <a:solidFill>
                  <a:srgbClr val="A8BEDC"/>
                </a:solidFill>
                <a:latin typeface="Nunito Sans"/>
              </a:rPr>
              <a:t>Le socle sur lequel repose toute la solution. </a:t>
            </a:r>
          </a:p>
        </p:txBody>
      </p:sp>
      <p:sp>
        <p:nvSpPr>
          <p:cNvPr id="13" name="Rounded Rectangle 12"/>
          <p:cNvSpPr/>
          <p:nvPr/>
        </p:nvSpPr>
        <p:spPr>
          <a:xfrm>
            <a:off x="1042415" y="4846320"/>
            <a:ext cx="3209544" cy="310896"/>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4" name="TextBox 13"/>
          <p:cNvSpPr txBox="1"/>
          <p:nvPr/>
        </p:nvSpPr>
        <p:spPr>
          <a:xfrm>
            <a:off x="1042415" y="4940212"/>
            <a:ext cx="3209544" cy="123111"/>
          </a:xfrm>
          <a:prstGeom prst="rect">
            <a:avLst/>
          </a:prstGeom>
          <a:noFill/>
        </p:spPr>
        <p:txBody>
          <a:bodyPr wrap="square" lIns="0" tIns="0" rIns="0" bIns="0" anchor="ctr">
            <a:spAutoFit/>
          </a:bodyPr>
          <a:lstStyle/>
          <a:p>
            <a:pPr algn="ctr"/>
            <a:r>
              <a:rPr lang="en-US" sz="800" b="0" i="0" spc="120" noProof="1">
                <a:solidFill>
                  <a:srgbClr val="6FB0FF"/>
                </a:solidFill>
                <a:latin typeface="Nunito Sans ExtraBold"/>
              </a:rPr>
              <a:t>ARYA · </a:t>
            </a:r>
            <a:r>
              <a:rPr lang="en-US" sz="800" b="0" i="0" spc="120" noProof="1">
                <a:solidFill>
                  <a:srgbClr val="FFB525"/>
                </a:solidFill>
                <a:latin typeface="Nunito Sans ExtraBold"/>
              </a:rPr>
              <a:t>ASSETS</a:t>
            </a:r>
            <a:r>
              <a:rPr lang="en-US" sz="800" b="0" i="0" spc="120" noProof="1">
                <a:solidFill>
                  <a:srgbClr val="6FB0FF"/>
                </a:solidFill>
                <a:latin typeface="Nunito Sans ExtraBold"/>
              </a:rPr>
              <a:t> · </a:t>
            </a:r>
            <a:r>
              <a:rPr lang="en-US" sz="800" b="0" i="0" spc="120" noProof="1">
                <a:solidFill>
                  <a:srgbClr val="6DC49D"/>
                </a:solidFill>
                <a:latin typeface="Nunito Sans ExtraBold"/>
              </a:rPr>
              <a:t>INTEGRATIONS</a:t>
            </a:r>
            <a:r>
              <a:rPr lang="en-US" sz="800" b="0" i="0" spc="120" noProof="1">
                <a:solidFill>
                  <a:srgbClr val="6FB0FF"/>
                </a:solidFill>
                <a:latin typeface="Nunito Sans ExtraBold"/>
              </a:rPr>
              <a:t> · </a:t>
            </a:r>
            <a:r>
              <a:rPr lang="en-US" sz="800" b="0" i="0" spc="120" noProof="1">
                <a:solidFill>
                  <a:srgbClr val="3261D8"/>
                </a:solidFill>
                <a:latin typeface="Nunito Sans ExtraBold"/>
              </a:rPr>
              <a:t>ACTIVATE</a:t>
            </a:r>
          </a:p>
        </p:txBody>
      </p:sp>
      <p:sp>
        <p:nvSpPr>
          <p:cNvPr id="15" name="TextBox 14"/>
          <p:cNvSpPr txBox="1"/>
          <p:nvPr/>
        </p:nvSpPr>
        <p:spPr>
          <a:xfrm>
            <a:off x="822960" y="5248656"/>
            <a:ext cx="3648456" cy="219456"/>
          </a:xfrm>
          <a:prstGeom prst="rect">
            <a:avLst/>
          </a:prstGeom>
          <a:noFill/>
        </p:spPr>
        <p:txBody>
          <a:bodyPr wrap="square" lIns="0" tIns="0" rIns="0" bIns="0" anchor="t">
            <a:spAutoFit/>
          </a:bodyPr>
          <a:lstStyle/>
          <a:p>
            <a:pPr algn="ctr"/>
            <a:r>
              <a:rPr lang="en-US" sz="900" b="0" i="0" noProof="1">
                <a:solidFill>
                  <a:srgbClr val="A8BEDC"/>
                </a:solidFill>
                <a:latin typeface="Nunito Sans"/>
              </a:rPr>
              <a:t>Les composants du HUB</a:t>
            </a:r>
          </a:p>
        </p:txBody>
      </p:sp>
      <p:sp>
        <p:nvSpPr>
          <p:cNvPr id="16" name="Rounded Rectangle 15"/>
          <p:cNvSpPr/>
          <p:nvPr/>
        </p:nvSpPr>
        <p:spPr>
          <a:xfrm>
            <a:off x="4937760" y="1691640"/>
            <a:ext cx="3209544" cy="190195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7" name="Picture 16" descr="gauge_ltblue.png"/>
          <p:cNvPicPr>
            <a:picLocks noChangeAspect="1"/>
          </p:cNvPicPr>
          <p:nvPr/>
        </p:nvPicPr>
        <p:blipFill>
          <a:blip r:embed="rId5"/>
          <a:stretch>
            <a:fillRect/>
          </a:stretch>
        </p:blipFill>
        <p:spPr>
          <a:xfrm>
            <a:off x="5157216" y="1881170"/>
            <a:ext cx="462188" cy="462188"/>
          </a:xfrm>
          <a:prstGeom prst="rect">
            <a:avLst/>
          </a:prstGeom>
          <a:effectLst>
            <a:outerShdw blurRad="50800" dist="38100" dir="2700000" algn="tl" rotWithShape="0">
              <a:prstClr val="black">
                <a:alpha val="40000"/>
              </a:prstClr>
            </a:outerShdw>
          </a:effectLst>
        </p:spPr>
      </p:pic>
      <p:sp>
        <p:nvSpPr>
          <p:cNvPr id="18" name="TextBox 17"/>
          <p:cNvSpPr txBox="1"/>
          <p:nvPr/>
        </p:nvSpPr>
        <p:spPr>
          <a:xfrm>
            <a:off x="5157216" y="2478024"/>
            <a:ext cx="2770632" cy="237744"/>
          </a:xfrm>
          <a:prstGeom prst="rect">
            <a:avLst/>
          </a:prstGeom>
          <a:noFill/>
        </p:spPr>
        <p:txBody>
          <a:bodyPr wrap="square" lIns="0" tIns="0" rIns="0" bIns="0" anchor="ctr">
            <a:spAutoFit/>
          </a:bodyPr>
          <a:lstStyle/>
          <a:p>
            <a:pPr algn="l"/>
            <a:r>
              <a:rPr lang="en-US" sz="1250" b="0" i="0" noProof="1">
                <a:solidFill>
                  <a:srgbClr val="FFFFFF"/>
                </a:solidFill>
                <a:latin typeface="Nunito Sans ExtraBold"/>
              </a:rPr>
              <a:t>SUPERVISION</a:t>
            </a:r>
          </a:p>
        </p:txBody>
      </p:sp>
      <p:sp>
        <p:nvSpPr>
          <p:cNvPr id="19" name="TextBox 18"/>
          <p:cNvSpPr txBox="1"/>
          <p:nvPr/>
        </p:nvSpPr>
        <p:spPr>
          <a:xfrm>
            <a:off x="5157216" y="2788920"/>
            <a:ext cx="2770632" cy="334707"/>
          </a:xfrm>
          <a:prstGeom prst="rect">
            <a:avLst/>
          </a:prstGeom>
          <a:noFill/>
        </p:spPr>
        <p:txBody>
          <a:bodyPr wrap="square" lIns="0" tIns="0" rIns="0" bIns="0" anchor="t">
            <a:spAutoFit/>
          </a:bodyPr>
          <a:lstStyle/>
          <a:p>
            <a:pPr>
              <a:lnSpc>
                <a:spcPct val="110000"/>
              </a:lnSpc>
            </a:pPr>
            <a:r>
              <a:rPr lang="en-US" sz="1000" b="0" i="0" noProof="1">
                <a:solidFill>
                  <a:srgbClr val="A8BEDC"/>
                </a:solidFill>
                <a:latin typeface="Nunito Sans"/>
              </a:rPr>
              <a:t>Etat du parc en temps réel,</a:t>
            </a:r>
            <a:r>
              <a:rPr lang="en-US" sz="1000" noProof="1">
                <a:solidFill>
                  <a:srgbClr val="A8BEDC"/>
                </a:solidFill>
                <a:latin typeface="Nunito Sans"/>
              </a:rPr>
              <a:t> statut des players à</a:t>
            </a:r>
            <a:r>
              <a:rPr lang="en-US" sz="1000" b="0" i="0" noProof="1">
                <a:solidFill>
                  <a:srgbClr val="A8BEDC"/>
                </a:solidFill>
                <a:latin typeface="Nunito Sans"/>
              </a:rPr>
              <a:t> distance, sans déplacement sur site.</a:t>
            </a:r>
          </a:p>
        </p:txBody>
      </p:sp>
      <p:sp>
        <p:nvSpPr>
          <p:cNvPr id="20" name="Rounded Rectangle 19"/>
          <p:cNvSpPr/>
          <p:nvPr/>
        </p:nvSpPr>
        <p:spPr>
          <a:xfrm>
            <a:off x="8375904" y="1691640"/>
            <a:ext cx="3209544" cy="190195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2" name="TextBox 21"/>
          <p:cNvSpPr txBox="1"/>
          <p:nvPr/>
        </p:nvSpPr>
        <p:spPr>
          <a:xfrm>
            <a:off x="8595360" y="2478024"/>
            <a:ext cx="2770632" cy="237744"/>
          </a:xfrm>
          <a:prstGeom prst="rect">
            <a:avLst/>
          </a:prstGeom>
          <a:noFill/>
        </p:spPr>
        <p:txBody>
          <a:bodyPr wrap="square" lIns="0" tIns="0" rIns="0" bIns="0" anchor="ctr">
            <a:spAutoFit/>
          </a:bodyPr>
          <a:lstStyle/>
          <a:p>
            <a:pPr algn="l"/>
            <a:r>
              <a:rPr lang="en-US" sz="1250" b="0" i="0" noProof="1">
                <a:solidFill>
                  <a:srgbClr val="FFFFFF"/>
                </a:solidFill>
                <a:latin typeface="Nunito Sans ExtraBold"/>
              </a:rPr>
              <a:t>UTILISATEURS ET ROLES</a:t>
            </a:r>
          </a:p>
        </p:txBody>
      </p:sp>
      <p:sp>
        <p:nvSpPr>
          <p:cNvPr id="23" name="TextBox 22"/>
          <p:cNvSpPr txBox="1"/>
          <p:nvPr/>
        </p:nvSpPr>
        <p:spPr>
          <a:xfrm>
            <a:off x="8595360" y="2788920"/>
            <a:ext cx="2770632" cy="334707"/>
          </a:xfrm>
          <a:prstGeom prst="rect">
            <a:avLst/>
          </a:prstGeom>
          <a:noFill/>
        </p:spPr>
        <p:txBody>
          <a:bodyPr wrap="square" lIns="0" tIns="0" rIns="0" bIns="0" anchor="t">
            <a:spAutoFit/>
          </a:bodyPr>
          <a:lstStyle/>
          <a:p>
            <a:pPr algn="l">
              <a:lnSpc>
                <a:spcPct val="110000"/>
              </a:lnSpc>
            </a:pPr>
            <a:r>
              <a:rPr lang="en-US" sz="1000" b="0" i="0" noProof="1">
                <a:solidFill>
                  <a:srgbClr val="A8BEDC"/>
                </a:solidFill>
                <a:latin typeface="Nunito Sans"/>
              </a:rPr>
              <a:t>Comptes, permissions, SSO pour toute l’organisation du client.</a:t>
            </a:r>
          </a:p>
        </p:txBody>
      </p:sp>
      <p:sp>
        <p:nvSpPr>
          <p:cNvPr id="24" name="Rounded Rectangle 23"/>
          <p:cNvSpPr/>
          <p:nvPr/>
        </p:nvSpPr>
        <p:spPr>
          <a:xfrm>
            <a:off x="4937760" y="3703320"/>
            <a:ext cx="3209544" cy="190195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6" name="TextBox 25"/>
          <p:cNvSpPr txBox="1"/>
          <p:nvPr/>
        </p:nvSpPr>
        <p:spPr>
          <a:xfrm>
            <a:off x="5157216" y="4489704"/>
            <a:ext cx="2770632" cy="237744"/>
          </a:xfrm>
          <a:prstGeom prst="rect">
            <a:avLst/>
          </a:prstGeom>
          <a:noFill/>
        </p:spPr>
        <p:txBody>
          <a:bodyPr wrap="square" lIns="0" tIns="0" rIns="0" bIns="0" anchor="ctr">
            <a:spAutoFit/>
          </a:bodyPr>
          <a:lstStyle/>
          <a:p>
            <a:pPr algn="l"/>
            <a:r>
              <a:rPr lang="en-US" sz="1250" b="0" i="0" noProof="1">
                <a:solidFill>
                  <a:srgbClr val="FFFFFF"/>
                </a:solidFill>
                <a:latin typeface="Nunito Sans ExtraBold"/>
              </a:rPr>
              <a:t>ABONNEMENTS</a:t>
            </a:r>
          </a:p>
        </p:txBody>
      </p:sp>
      <p:sp>
        <p:nvSpPr>
          <p:cNvPr id="27" name="TextBox 26"/>
          <p:cNvSpPr txBox="1"/>
          <p:nvPr/>
        </p:nvSpPr>
        <p:spPr>
          <a:xfrm>
            <a:off x="5157216" y="4800600"/>
            <a:ext cx="2770632" cy="334707"/>
          </a:xfrm>
          <a:prstGeom prst="rect">
            <a:avLst/>
          </a:prstGeom>
          <a:noFill/>
        </p:spPr>
        <p:txBody>
          <a:bodyPr wrap="square" lIns="0" tIns="0" rIns="0" bIns="0" anchor="t">
            <a:spAutoFit/>
          </a:bodyPr>
          <a:lstStyle/>
          <a:p>
            <a:pPr>
              <a:lnSpc>
                <a:spcPct val="110000"/>
              </a:lnSpc>
            </a:pPr>
            <a:r>
              <a:rPr lang="en-US" sz="1000" noProof="1">
                <a:solidFill>
                  <a:srgbClr val="A8BEDC"/>
                </a:solidFill>
              </a:rPr>
              <a:t>Création de compte démo, renouvellements, assignation de feature sets.</a:t>
            </a:r>
          </a:p>
        </p:txBody>
      </p:sp>
      <p:sp>
        <p:nvSpPr>
          <p:cNvPr id="28" name="Rounded Rectangle 27"/>
          <p:cNvSpPr/>
          <p:nvPr/>
        </p:nvSpPr>
        <p:spPr>
          <a:xfrm>
            <a:off x="8375904" y="3703320"/>
            <a:ext cx="3209544" cy="190195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0" name="TextBox 29"/>
          <p:cNvSpPr txBox="1"/>
          <p:nvPr/>
        </p:nvSpPr>
        <p:spPr>
          <a:xfrm>
            <a:off x="8595360" y="4512396"/>
            <a:ext cx="2770632" cy="192360"/>
          </a:xfrm>
          <a:prstGeom prst="rect">
            <a:avLst/>
          </a:prstGeom>
          <a:noFill/>
        </p:spPr>
        <p:txBody>
          <a:bodyPr wrap="square" lIns="0" tIns="0" rIns="0" bIns="0" anchor="ctr">
            <a:spAutoFit/>
          </a:bodyPr>
          <a:lstStyle/>
          <a:p>
            <a:r>
              <a:rPr lang="en-US" sz="1250" noProof="1">
                <a:solidFill>
                  <a:srgbClr val="FFFFFF"/>
                </a:solidFill>
                <a:latin typeface="Nunito Sans ExtraBold"/>
              </a:rPr>
              <a:t>CONNECTEURS </a:t>
            </a:r>
          </a:p>
        </p:txBody>
      </p:sp>
      <p:sp>
        <p:nvSpPr>
          <p:cNvPr id="31" name="TextBox 30"/>
          <p:cNvSpPr txBox="1"/>
          <p:nvPr/>
        </p:nvSpPr>
        <p:spPr>
          <a:xfrm>
            <a:off x="8583265" y="4800600"/>
            <a:ext cx="2770632" cy="165430"/>
          </a:xfrm>
          <a:prstGeom prst="rect">
            <a:avLst/>
          </a:prstGeom>
          <a:noFill/>
        </p:spPr>
        <p:txBody>
          <a:bodyPr wrap="square" lIns="0" tIns="0" rIns="0" bIns="0" anchor="t">
            <a:spAutoFit/>
          </a:bodyPr>
          <a:lstStyle/>
          <a:p>
            <a:pPr>
              <a:lnSpc>
                <a:spcPct val="110000"/>
              </a:lnSpc>
            </a:pPr>
            <a:r>
              <a:rPr lang="en-US" sz="1000" noProof="1">
                <a:solidFill>
                  <a:srgbClr val="A8BEDC"/>
                </a:solidFill>
                <a:latin typeface="Nunito Sans"/>
              </a:rPr>
              <a:t>Autorisation des accès aux données tierces </a:t>
            </a:r>
            <a:endParaRPr lang="en-US" noProof="1"/>
          </a:p>
        </p:txBody>
      </p:sp>
      <p:sp>
        <p:nvSpPr>
          <p:cNvPr id="32" name="Rounded Rectangle 31"/>
          <p:cNvSpPr/>
          <p:nvPr/>
        </p:nvSpPr>
        <p:spPr>
          <a:xfrm>
            <a:off x="612648" y="5870448"/>
            <a:ext cx="10972800" cy="658368"/>
          </a:xfrm>
          <a:prstGeom prst="roundRect">
            <a:avLst>
              <a:gd name="adj" fmla="val 20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3" name="TextBox 32"/>
          <p:cNvSpPr txBox="1"/>
          <p:nvPr/>
        </p:nvSpPr>
        <p:spPr>
          <a:xfrm>
            <a:off x="1514887" y="6024989"/>
            <a:ext cx="10552176" cy="340158"/>
          </a:xfrm>
          <a:prstGeom prst="rect">
            <a:avLst/>
          </a:prstGeom>
          <a:noFill/>
        </p:spPr>
        <p:txBody>
          <a:bodyPr wrap="square" lIns="0" tIns="0" rIns="0" bIns="0" anchor="ctr">
            <a:spAutoFit/>
          </a:bodyPr>
          <a:lstStyle/>
          <a:p>
            <a:pPr>
              <a:lnSpc>
                <a:spcPct val="106000"/>
              </a:lnSpc>
            </a:pPr>
            <a:r>
              <a:rPr lang="en-US" sz="1050" spc="250" noProof="1">
                <a:solidFill>
                  <a:srgbClr val="6FB0FF"/>
                </a:solidFill>
                <a:latin typeface="Nunito Sans ExtraBold"/>
              </a:rPr>
              <a:t>LE HUB EST CE QUI TRANSFORME DES PRODUITS EN UNE SOLUTION. </a:t>
            </a:r>
            <a:br>
              <a:rPr lang="en-US" sz="1050" spc="250" noProof="1">
                <a:solidFill>
                  <a:srgbClr val="6FB0FF"/>
                </a:solidFill>
                <a:latin typeface="Nunito Sans ExtraBold"/>
              </a:rPr>
            </a:br>
            <a:r>
              <a:rPr lang="en-US" sz="1050" spc="250" noProof="1">
                <a:solidFill>
                  <a:srgbClr val="6FB0FF"/>
                </a:solidFill>
                <a:latin typeface="Nunito Sans ExtraBold"/>
              </a:rPr>
              <a:t>C’est par lui que le player, le CMS, les contenus et les abonnements se rejoignent.</a:t>
            </a:r>
          </a:p>
        </p:txBody>
      </p:sp>
      <p:pic>
        <p:nvPicPr>
          <p:cNvPr id="35" name="Picture 34">
            <a:extLst>
              <a:ext uri="{FF2B5EF4-FFF2-40B4-BE49-F238E27FC236}">
                <a16:creationId xmlns:a16="http://schemas.microsoft.com/office/drawing/2014/main" id="{84F2DD11-EC19-B4EB-00F1-36765BE4A6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95360" y="4109231"/>
            <a:ext cx="540327" cy="164089"/>
          </a:xfrm>
          <a:prstGeom prst="rect">
            <a:avLst/>
          </a:prstGeom>
          <a:effectLst>
            <a:outerShdw blurRad="50800" dist="38100" dir="2700000" algn="tl" rotWithShape="0">
              <a:prstClr val="black">
                <a:alpha val="40000"/>
              </a:prstClr>
            </a:outerShdw>
          </a:effectLst>
        </p:spPr>
      </p:pic>
      <p:pic>
        <p:nvPicPr>
          <p:cNvPr id="39" name="Picture 38">
            <a:extLst>
              <a:ext uri="{FF2B5EF4-FFF2-40B4-BE49-F238E27FC236}">
                <a16:creationId xmlns:a16="http://schemas.microsoft.com/office/drawing/2014/main" id="{2A32A6F4-34F3-ADE6-4316-ECED05CCB4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3005" y="1950044"/>
            <a:ext cx="465036" cy="372264"/>
          </a:xfrm>
          <a:prstGeom prst="rect">
            <a:avLst/>
          </a:prstGeom>
          <a:effectLst>
            <a:outerShdw blurRad="50800" dist="38100" dir="2700000" algn="tl" rotWithShape="0">
              <a:prstClr val="black">
                <a:alpha val="40000"/>
              </a:prstClr>
            </a:outerShdw>
          </a:effectLst>
        </p:spPr>
      </p:pic>
      <p:pic>
        <p:nvPicPr>
          <p:cNvPr id="41" name="Picture 40">
            <a:extLst>
              <a:ext uri="{FF2B5EF4-FFF2-40B4-BE49-F238E27FC236}">
                <a16:creationId xmlns:a16="http://schemas.microsoft.com/office/drawing/2014/main" id="{5A1DAE16-DE75-27AA-239C-844E878ECC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57216" y="3954198"/>
            <a:ext cx="300178" cy="375320"/>
          </a:xfrm>
          <a:prstGeom prst="rect">
            <a:avLst/>
          </a:prstGeom>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E56DFB23-AA17-5F50-5A04-1A23D2A895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76135" y="3193299"/>
            <a:ext cx="1446083" cy="1417729"/>
          </a:xfrm>
          <a:prstGeom prst="rect">
            <a:avLst/>
          </a:prstGeom>
        </p:spPr>
      </p:pic>
      <p:pic>
        <p:nvPicPr>
          <p:cNvPr id="21" name="Picture 20">
            <a:extLst>
              <a:ext uri="{FF2B5EF4-FFF2-40B4-BE49-F238E27FC236}">
                <a16:creationId xmlns:a16="http://schemas.microsoft.com/office/drawing/2014/main" id="{B23D7E57-8DA0-6B13-D014-1245B831EC63}"/>
              </a:ext>
            </a:extLst>
          </p:cNvPr>
          <p:cNvPicPr>
            <a:picLocks noChangeAspect="1"/>
          </p:cNvPicPr>
          <p:nvPr/>
        </p:nvPicPr>
        <p:blipFill>
          <a:blip r:embed="rId10">
            <a:duotone>
              <a:prstClr val="black"/>
              <a:schemeClr val="tx2">
                <a:lumMod val="50000"/>
                <a:lumOff val="50000"/>
                <a:tint val="45000"/>
                <a:satMod val="400000"/>
              </a:schemeClr>
            </a:duotone>
            <a:extLst>
              <a:ext uri="{28A0092B-C50C-407E-A947-70E740481C1C}">
                <a14:useLocalDpi xmlns:a14="http://schemas.microsoft.com/office/drawing/2010/main" val="0"/>
              </a:ext>
            </a:extLst>
          </a:blip>
          <a:stretch>
            <a:fillRect/>
          </a:stretch>
        </p:blipFill>
        <p:spPr>
          <a:xfrm>
            <a:off x="849618" y="6040105"/>
            <a:ext cx="302818" cy="31695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93216"/>
            <a:ext cx="8860536" cy="430887"/>
          </a:xfrm>
          <a:prstGeom prst="rect">
            <a:avLst/>
          </a:prstGeom>
          <a:noFill/>
        </p:spPr>
        <p:txBody>
          <a:bodyPr wrap="square" lIns="0" tIns="0" rIns="0" bIns="0" anchor="ctr">
            <a:spAutoFit/>
          </a:bodyPr>
          <a:lstStyle/>
          <a:p>
            <a:r>
              <a:rPr lang="en-US" sz="2800" noProof="1">
                <a:solidFill>
                  <a:srgbClr val="FFFFFF"/>
                </a:solidFill>
                <a:latin typeface="Nunito Sans Black"/>
              </a:rPr>
              <a:t>Cybersécurité : au cœur de l’ADN SpinetiX</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1041523"/>
            <a:ext cx="7808975" cy="184666"/>
          </a:xfrm>
          <a:prstGeom prst="rect">
            <a:avLst/>
          </a:prstGeom>
          <a:noFill/>
        </p:spPr>
        <p:txBody>
          <a:bodyPr wrap="square" lIns="0" tIns="0" rIns="0" bIns="0" anchor="ctr">
            <a:spAutoFit/>
          </a:bodyPr>
          <a:lstStyle/>
          <a:p>
            <a:r>
              <a:rPr lang="en-US" sz="1200" b="0" i="0" noProof="1">
                <a:solidFill>
                  <a:srgbClr val="C9D7E6"/>
                </a:solidFill>
                <a:latin typeface="Nunito Sans"/>
              </a:rPr>
              <a:t>La sécurité n’est pas une option : elle est </a:t>
            </a:r>
            <a:r>
              <a:rPr lang="en-US" sz="1200" noProof="1">
                <a:solidFill>
                  <a:srgbClr val="C9D7E6"/>
                </a:solidFill>
              </a:rPr>
              <a:t>omniprésente</a:t>
            </a:r>
            <a:r>
              <a:rPr lang="en-US" sz="1200" b="0" i="0" noProof="1">
                <a:solidFill>
                  <a:srgbClr val="C9D7E6"/>
                </a:solidFill>
                <a:latin typeface="Nunito Sans"/>
              </a:rPr>
              <a:t> dans la conception de la solution. </a:t>
            </a:r>
          </a:p>
        </p:txBody>
      </p:sp>
      <p:sp>
        <p:nvSpPr>
          <p:cNvPr id="6" name="TextBox 5"/>
          <p:cNvSpPr txBox="1"/>
          <p:nvPr/>
        </p:nvSpPr>
        <p:spPr>
          <a:xfrm>
            <a:off x="1527048" y="1261872"/>
            <a:ext cx="7808975" cy="256032"/>
          </a:xfrm>
          <a:prstGeom prst="rect">
            <a:avLst/>
          </a:prstGeom>
          <a:noFill/>
        </p:spPr>
        <p:txBody>
          <a:bodyPr wrap="square" lIns="0" tIns="0" rIns="0" bIns="0" anchor="ctr">
            <a:spAutoFit/>
          </a:bodyPr>
          <a:lstStyle/>
          <a:p>
            <a:pPr algn="l"/>
            <a:r>
              <a:rPr lang="en-US" sz="1050" b="0" i="0" noProof="1">
                <a:solidFill>
                  <a:srgbClr val="6FB0FF"/>
                </a:solidFill>
                <a:latin typeface="Nunito Sans SemiBold"/>
              </a:rPr>
              <a:t>UN SEUL FOURNISSEUR POUR LE MATERIEL, L’OS ET LE CMS</a:t>
            </a:r>
          </a:p>
        </p:txBody>
      </p:sp>
      <p:pic>
        <p:nvPicPr>
          <p:cNvPr id="7" name="Picture 6" descr="image.png"/>
          <p:cNvPicPr>
            <a:picLocks noChangeAspect="1"/>
          </p:cNvPicPr>
          <p:nvPr/>
        </p:nvPicPr>
        <p:blipFill>
          <a:blip r:embed="rId4"/>
          <a:stretch>
            <a:fillRect/>
          </a:stretch>
        </p:blipFill>
        <p:spPr>
          <a:xfrm>
            <a:off x="10671048" y="0"/>
            <a:ext cx="1517904" cy="603504"/>
          </a:xfrm>
          <a:prstGeom prst="rect">
            <a:avLst/>
          </a:prstGeom>
        </p:spPr>
      </p:pic>
      <p:sp>
        <p:nvSpPr>
          <p:cNvPr id="8" name="Rounded Rectangle 7"/>
          <p:cNvSpPr/>
          <p:nvPr/>
        </p:nvSpPr>
        <p:spPr>
          <a:xfrm>
            <a:off x="2005600" y="1934235"/>
            <a:ext cx="2624328" cy="3913632"/>
          </a:xfrm>
          <a:prstGeom prst="roundRect">
            <a:avLst>
              <a:gd name="adj" fmla="val 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9" name="Rectangle 8"/>
          <p:cNvSpPr/>
          <p:nvPr/>
        </p:nvSpPr>
        <p:spPr>
          <a:xfrm>
            <a:off x="2005600" y="1934235"/>
            <a:ext cx="262432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1" name="TextBox 10"/>
          <p:cNvSpPr txBox="1"/>
          <p:nvPr/>
        </p:nvSpPr>
        <p:spPr>
          <a:xfrm>
            <a:off x="2151904" y="2821203"/>
            <a:ext cx="2331720" cy="237744"/>
          </a:xfrm>
          <a:prstGeom prst="rect">
            <a:avLst/>
          </a:prstGeom>
          <a:noFill/>
        </p:spPr>
        <p:txBody>
          <a:bodyPr wrap="square" lIns="0" tIns="0" rIns="0" bIns="0" anchor="ctr">
            <a:spAutoFit/>
          </a:bodyPr>
          <a:lstStyle/>
          <a:p>
            <a:pPr algn="ctr"/>
            <a:r>
              <a:rPr lang="en-US" sz="1200" b="0" i="0" spc="100" noProof="1">
                <a:solidFill>
                  <a:srgbClr val="FFFFFF"/>
                </a:solidFill>
                <a:latin typeface="Nunito Sans ExtraBold"/>
              </a:rPr>
              <a:t>INFRASTRUCTURE</a:t>
            </a:r>
          </a:p>
        </p:txBody>
      </p:sp>
      <p:sp>
        <p:nvSpPr>
          <p:cNvPr id="12" name="Rectangle 11"/>
          <p:cNvSpPr/>
          <p:nvPr/>
        </p:nvSpPr>
        <p:spPr>
          <a:xfrm>
            <a:off x="2554240" y="3168675"/>
            <a:ext cx="1527048"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3" name="Picture 12" descr="shieldcheck_ltblue.png"/>
          <p:cNvPicPr>
            <a:picLocks noChangeAspect="1"/>
          </p:cNvPicPr>
          <p:nvPr/>
        </p:nvPicPr>
        <p:blipFill>
          <a:blip r:embed="rId5"/>
          <a:stretch>
            <a:fillRect/>
          </a:stretch>
        </p:blipFill>
        <p:spPr>
          <a:xfrm>
            <a:off x="2188480" y="3426370"/>
            <a:ext cx="164592" cy="164592"/>
          </a:xfrm>
          <a:prstGeom prst="rect">
            <a:avLst/>
          </a:prstGeom>
          <a:effectLst>
            <a:outerShdw blurRad="50800" dist="38100" dir="2700000" algn="tl" rotWithShape="0">
              <a:prstClr val="black">
                <a:alpha val="40000"/>
              </a:prstClr>
            </a:outerShdw>
          </a:effectLst>
        </p:spPr>
      </p:pic>
      <p:sp>
        <p:nvSpPr>
          <p:cNvPr id="14" name="TextBox 13"/>
          <p:cNvSpPr txBox="1"/>
          <p:nvPr/>
        </p:nvSpPr>
        <p:spPr>
          <a:xfrm>
            <a:off x="2459476" y="3447982"/>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Hébergement AWS certifié</a:t>
            </a:r>
          </a:p>
        </p:txBody>
      </p:sp>
      <p:pic>
        <p:nvPicPr>
          <p:cNvPr id="15" name="Picture 14" descr="shieldcheck_ltblue.png"/>
          <p:cNvPicPr>
            <a:picLocks noChangeAspect="1"/>
          </p:cNvPicPr>
          <p:nvPr/>
        </p:nvPicPr>
        <p:blipFill>
          <a:blip r:embed="rId5"/>
          <a:stretch>
            <a:fillRect/>
          </a:stretch>
        </p:blipFill>
        <p:spPr>
          <a:xfrm>
            <a:off x="2188480" y="3920146"/>
            <a:ext cx="164592" cy="164592"/>
          </a:xfrm>
          <a:prstGeom prst="rect">
            <a:avLst/>
          </a:prstGeom>
          <a:effectLst>
            <a:outerShdw blurRad="50800" dist="38100" dir="2700000" algn="tl" rotWithShape="0">
              <a:prstClr val="black">
                <a:alpha val="40000"/>
              </a:prstClr>
            </a:outerShdw>
          </a:effectLst>
        </p:spPr>
      </p:pic>
      <p:sp>
        <p:nvSpPr>
          <p:cNvPr id="16" name="TextBox 15"/>
          <p:cNvSpPr txBox="1"/>
          <p:nvPr/>
        </p:nvSpPr>
        <p:spPr>
          <a:xfrm>
            <a:off x="2459476" y="3941758"/>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ISO 27001, 27017, 27018, 27701</a:t>
            </a:r>
          </a:p>
        </p:txBody>
      </p:sp>
      <p:pic>
        <p:nvPicPr>
          <p:cNvPr id="17" name="Picture 16" descr="shieldcheck_ltblue.png"/>
          <p:cNvPicPr>
            <a:picLocks noChangeAspect="1"/>
          </p:cNvPicPr>
          <p:nvPr/>
        </p:nvPicPr>
        <p:blipFill>
          <a:blip r:embed="rId5"/>
          <a:stretch>
            <a:fillRect/>
          </a:stretch>
        </p:blipFill>
        <p:spPr>
          <a:xfrm>
            <a:off x="2188480" y="4413921"/>
            <a:ext cx="164592" cy="164592"/>
          </a:xfrm>
          <a:prstGeom prst="rect">
            <a:avLst/>
          </a:prstGeom>
          <a:effectLst>
            <a:outerShdw blurRad="50800" dist="38100" dir="2700000" algn="tl" rotWithShape="0">
              <a:prstClr val="black">
                <a:alpha val="40000"/>
              </a:prstClr>
            </a:outerShdw>
          </a:effectLst>
        </p:spPr>
      </p:pic>
      <p:sp>
        <p:nvSpPr>
          <p:cNvPr id="18" name="TextBox 17"/>
          <p:cNvSpPr txBox="1"/>
          <p:nvPr/>
        </p:nvSpPr>
        <p:spPr>
          <a:xfrm>
            <a:off x="2459476" y="4435534"/>
            <a:ext cx="2057400" cy="307777"/>
          </a:xfrm>
          <a:prstGeom prst="rect">
            <a:avLst/>
          </a:prstGeom>
          <a:noFill/>
        </p:spPr>
        <p:txBody>
          <a:bodyPr wrap="square" lIns="0" tIns="0" rIns="0" bIns="0" anchor="t">
            <a:spAutoFit/>
          </a:bodyPr>
          <a:lstStyle/>
          <a:p>
            <a:pPr algn="l">
              <a:lnSpc>
                <a:spcPct val="100000"/>
              </a:lnSpc>
            </a:pPr>
            <a:r>
              <a:rPr lang="en-US" sz="1000" b="0" i="0" noProof="1">
                <a:solidFill>
                  <a:srgbClr val="A8BEDC"/>
                </a:solidFill>
                <a:latin typeface="Nunito Sans"/>
              </a:rPr>
              <a:t>Conformité BSI C5 (Allemagne); equivalence ANSI France</a:t>
            </a:r>
          </a:p>
        </p:txBody>
      </p:sp>
      <p:pic>
        <p:nvPicPr>
          <p:cNvPr id="19" name="Picture 18" descr="shieldcheck_ltblue.png"/>
          <p:cNvPicPr>
            <a:picLocks noChangeAspect="1"/>
          </p:cNvPicPr>
          <p:nvPr/>
        </p:nvPicPr>
        <p:blipFill>
          <a:blip r:embed="rId5"/>
          <a:stretch>
            <a:fillRect/>
          </a:stretch>
        </p:blipFill>
        <p:spPr>
          <a:xfrm>
            <a:off x="2188480" y="4907698"/>
            <a:ext cx="164592" cy="164592"/>
          </a:xfrm>
          <a:prstGeom prst="rect">
            <a:avLst/>
          </a:prstGeom>
          <a:effectLst>
            <a:outerShdw blurRad="50800" dist="38100" dir="2700000" algn="tl" rotWithShape="0">
              <a:prstClr val="black">
                <a:alpha val="40000"/>
              </a:prstClr>
            </a:outerShdw>
          </a:effectLst>
        </p:spPr>
      </p:pic>
      <p:sp>
        <p:nvSpPr>
          <p:cNvPr id="20" name="TextBox 19"/>
          <p:cNvSpPr txBox="1"/>
          <p:nvPr/>
        </p:nvSpPr>
        <p:spPr>
          <a:xfrm>
            <a:off x="2459476" y="4929310"/>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Redondance multi-zones</a:t>
            </a:r>
          </a:p>
        </p:txBody>
      </p:sp>
      <p:pic>
        <p:nvPicPr>
          <p:cNvPr id="21" name="Picture 20" descr="shieldcheck_ltblue.png"/>
          <p:cNvPicPr>
            <a:picLocks noChangeAspect="1"/>
          </p:cNvPicPr>
          <p:nvPr/>
        </p:nvPicPr>
        <p:blipFill>
          <a:blip r:embed="rId5"/>
          <a:stretch>
            <a:fillRect/>
          </a:stretch>
        </p:blipFill>
        <p:spPr>
          <a:xfrm>
            <a:off x="2188480" y="5401474"/>
            <a:ext cx="164592" cy="164592"/>
          </a:xfrm>
          <a:prstGeom prst="rect">
            <a:avLst/>
          </a:prstGeom>
          <a:effectLst>
            <a:outerShdw blurRad="50800" dist="38100" dir="2700000" algn="tl" rotWithShape="0">
              <a:prstClr val="black">
                <a:alpha val="40000"/>
              </a:prstClr>
            </a:outerShdw>
          </a:effectLst>
        </p:spPr>
      </p:pic>
      <p:sp>
        <p:nvSpPr>
          <p:cNvPr id="22" name="TextBox 21"/>
          <p:cNvSpPr txBox="1"/>
          <p:nvPr/>
        </p:nvSpPr>
        <p:spPr>
          <a:xfrm>
            <a:off x="2459476" y="5423086"/>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Sauvegardes et reprise rapides</a:t>
            </a:r>
          </a:p>
        </p:txBody>
      </p:sp>
      <p:sp>
        <p:nvSpPr>
          <p:cNvPr id="23" name="Rounded Rectangle 22"/>
          <p:cNvSpPr/>
          <p:nvPr/>
        </p:nvSpPr>
        <p:spPr>
          <a:xfrm>
            <a:off x="4812808" y="1934235"/>
            <a:ext cx="2624328" cy="3913632"/>
          </a:xfrm>
          <a:prstGeom prst="roundRect">
            <a:avLst>
              <a:gd name="adj" fmla="val 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4" name="Rectangle 23"/>
          <p:cNvSpPr/>
          <p:nvPr/>
        </p:nvSpPr>
        <p:spPr>
          <a:xfrm>
            <a:off x="4812808" y="1934235"/>
            <a:ext cx="2624328" cy="45720"/>
          </a:xfrm>
          <a:prstGeom prst="rect">
            <a:avLst/>
          </a:prstGeom>
          <a:solidFill>
            <a:srgbClr val="36C5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6" name="TextBox 25"/>
          <p:cNvSpPr txBox="1"/>
          <p:nvPr/>
        </p:nvSpPr>
        <p:spPr>
          <a:xfrm>
            <a:off x="4959112" y="2821203"/>
            <a:ext cx="2331720" cy="237744"/>
          </a:xfrm>
          <a:prstGeom prst="rect">
            <a:avLst/>
          </a:prstGeom>
          <a:noFill/>
        </p:spPr>
        <p:txBody>
          <a:bodyPr wrap="square" lIns="0" tIns="0" rIns="0" bIns="0" anchor="ctr">
            <a:spAutoFit/>
          </a:bodyPr>
          <a:lstStyle/>
          <a:p>
            <a:pPr algn="ctr"/>
            <a:r>
              <a:rPr lang="en-US" sz="1200" b="0" i="0" spc="100" noProof="1">
                <a:solidFill>
                  <a:srgbClr val="FFFFFF"/>
                </a:solidFill>
                <a:latin typeface="Nunito Sans ExtraBold"/>
              </a:rPr>
              <a:t>PLAYER ET OS</a:t>
            </a:r>
          </a:p>
        </p:txBody>
      </p:sp>
      <p:sp>
        <p:nvSpPr>
          <p:cNvPr id="27" name="Rectangle 26"/>
          <p:cNvSpPr/>
          <p:nvPr/>
        </p:nvSpPr>
        <p:spPr>
          <a:xfrm>
            <a:off x="5361448" y="3168675"/>
            <a:ext cx="1527048"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28" name="Picture 27" descr="shieldcheck_ltblue.png"/>
          <p:cNvPicPr>
            <a:picLocks noChangeAspect="1"/>
          </p:cNvPicPr>
          <p:nvPr/>
        </p:nvPicPr>
        <p:blipFill>
          <a:blip r:embed="rId5"/>
          <a:stretch>
            <a:fillRect/>
          </a:stretch>
        </p:blipFill>
        <p:spPr>
          <a:xfrm>
            <a:off x="4995688" y="3426370"/>
            <a:ext cx="164592" cy="164592"/>
          </a:xfrm>
          <a:prstGeom prst="rect">
            <a:avLst/>
          </a:prstGeom>
          <a:effectLst>
            <a:outerShdw blurRad="50800" dist="38100" dir="2700000" algn="tl" rotWithShape="0">
              <a:prstClr val="black">
                <a:alpha val="40000"/>
              </a:prstClr>
            </a:outerShdw>
          </a:effectLst>
        </p:spPr>
      </p:pic>
      <p:sp>
        <p:nvSpPr>
          <p:cNvPr id="29" name="TextBox 28"/>
          <p:cNvSpPr txBox="1"/>
          <p:nvPr/>
        </p:nvSpPr>
        <p:spPr>
          <a:xfrm>
            <a:off x="5266684" y="3447982"/>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TPM et démarrage sécurisé</a:t>
            </a:r>
          </a:p>
        </p:txBody>
      </p:sp>
      <p:pic>
        <p:nvPicPr>
          <p:cNvPr id="30" name="Picture 29" descr="shieldcheck_ltblue.png"/>
          <p:cNvPicPr>
            <a:picLocks noChangeAspect="1"/>
          </p:cNvPicPr>
          <p:nvPr/>
        </p:nvPicPr>
        <p:blipFill>
          <a:blip r:embed="rId5"/>
          <a:stretch>
            <a:fillRect/>
          </a:stretch>
        </p:blipFill>
        <p:spPr>
          <a:xfrm>
            <a:off x="4995688" y="3920146"/>
            <a:ext cx="164592" cy="164592"/>
          </a:xfrm>
          <a:prstGeom prst="rect">
            <a:avLst/>
          </a:prstGeom>
          <a:effectLst>
            <a:outerShdw blurRad="50800" dist="38100" dir="2700000" algn="tl" rotWithShape="0">
              <a:prstClr val="black">
                <a:alpha val="40000"/>
              </a:prstClr>
            </a:outerShdw>
          </a:effectLst>
        </p:spPr>
      </p:pic>
      <p:sp>
        <p:nvSpPr>
          <p:cNvPr id="31" name="TextBox 30"/>
          <p:cNvSpPr txBox="1"/>
          <p:nvPr/>
        </p:nvSpPr>
        <p:spPr>
          <a:xfrm>
            <a:off x="5266684" y="3941758"/>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Aucun stockage amovible</a:t>
            </a:r>
          </a:p>
        </p:txBody>
      </p:sp>
      <p:pic>
        <p:nvPicPr>
          <p:cNvPr id="32" name="Picture 31" descr="shieldcheck_ltblue.png"/>
          <p:cNvPicPr>
            <a:picLocks noChangeAspect="1"/>
          </p:cNvPicPr>
          <p:nvPr/>
        </p:nvPicPr>
        <p:blipFill>
          <a:blip r:embed="rId5"/>
          <a:stretch>
            <a:fillRect/>
          </a:stretch>
        </p:blipFill>
        <p:spPr>
          <a:xfrm>
            <a:off x="4995688" y="4430250"/>
            <a:ext cx="164592" cy="164592"/>
          </a:xfrm>
          <a:prstGeom prst="rect">
            <a:avLst/>
          </a:prstGeom>
          <a:effectLst>
            <a:outerShdw blurRad="50800" dist="38100" dir="2700000" algn="tl" rotWithShape="0">
              <a:prstClr val="black">
                <a:alpha val="40000"/>
              </a:prstClr>
            </a:outerShdw>
          </a:effectLst>
        </p:spPr>
      </p:pic>
      <p:sp>
        <p:nvSpPr>
          <p:cNvPr id="33" name="TextBox 32"/>
          <p:cNvSpPr txBox="1"/>
          <p:nvPr/>
        </p:nvSpPr>
        <p:spPr>
          <a:xfrm>
            <a:off x="5266684" y="4451863"/>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DSOS by SpinetiX ™ OS dédié</a:t>
            </a:r>
          </a:p>
        </p:txBody>
      </p:sp>
      <p:pic>
        <p:nvPicPr>
          <p:cNvPr id="34" name="Picture 33" descr="shieldcheck_ltblue.png"/>
          <p:cNvPicPr>
            <a:picLocks noChangeAspect="1"/>
          </p:cNvPicPr>
          <p:nvPr/>
        </p:nvPicPr>
        <p:blipFill>
          <a:blip r:embed="rId5"/>
          <a:stretch>
            <a:fillRect/>
          </a:stretch>
        </p:blipFill>
        <p:spPr>
          <a:xfrm>
            <a:off x="4995688" y="4907698"/>
            <a:ext cx="164592" cy="164592"/>
          </a:xfrm>
          <a:prstGeom prst="rect">
            <a:avLst/>
          </a:prstGeom>
          <a:effectLst>
            <a:outerShdw blurRad="50800" dist="38100" dir="2700000" algn="tl" rotWithShape="0">
              <a:prstClr val="black">
                <a:alpha val="40000"/>
              </a:prstClr>
            </a:outerShdw>
          </a:effectLst>
        </p:spPr>
      </p:pic>
      <p:sp>
        <p:nvSpPr>
          <p:cNvPr id="35" name="TextBox 34"/>
          <p:cNvSpPr txBox="1"/>
          <p:nvPr/>
        </p:nvSpPr>
        <p:spPr>
          <a:xfrm>
            <a:off x="5266684" y="4929310"/>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Correctifs livrés rapidement</a:t>
            </a:r>
          </a:p>
        </p:txBody>
      </p:sp>
      <p:pic>
        <p:nvPicPr>
          <p:cNvPr id="36" name="Picture 35" descr="shieldcheck_ltblue.png"/>
          <p:cNvPicPr>
            <a:picLocks noChangeAspect="1"/>
          </p:cNvPicPr>
          <p:nvPr/>
        </p:nvPicPr>
        <p:blipFill>
          <a:blip r:embed="rId5"/>
          <a:stretch>
            <a:fillRect/>
          </a:stretch>
        </p:blipFill>
        <p:spPr>
          <a:xfrm>
            <a:off x="4995688" y="5401474"/>
            <a:ext cx="164592" cy="164592"/>
          </a:xfrm>
          <a:prstGeom prst="rect">
            <a:avLst/>
          </a:prstGeom>
          <a:effectLst>
            <a:outerShdw blurRad="50800" dist="38100" dir="2700000" algn="tl" rotWithShape="0">
              <a:prstClr val="black">
                <a:alpha val="40000"/>
              </a:prstClr>
            </a:outerShdw>
          </a:effectLst>
        </p:spPr>
      </p:pic>
      <p:sp>
        <p:nvSpPr>
          <p:cNvPr id="37" name="TextBox 36"/>
          <p:cNvSpPr txBox="1"/>
          <p:nvPr/>
        </p:nvSpPr>
        <p:spPr>
          <a:xfrm>
            <a:off x="5266684" y="5423086"/>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Support sur 10 ans et plus</a:t>
            </a:r>
          </a:p>
        </p:txBody>
      </p:sp>
      <p:sp>
        <p:nvSpPr>
          <p:cNvPr id="38" name="Rounded Rectangle 37"/>
          <p:cNvSpPr/>
          <p:nvPr/>
        </p:nvSpPr>
        <p:spPr>
          <a:xfrm>
            <a:off x="7620016" y="1934235"/>
            <a:ext cx="2624328" cy="3913632"/>
          </a:xfrm>
          <a:prstGeom prst="roundRect">
            <a:avLst>
              <a:gd name="adj" fmla="val 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9" name="Rectangle 38"/>
          <p:cNvSpPr/>
          <p:nvPr/>
        </p:nvSpPr>
        <p:spPr>
          <a:xfrm>
            <a:off x="7620016" y="1934235"/>
            <a:ext cx="262432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40" name="Picture 39" descr="lock_ltblue.png"/>
          <p:cNvPicPr>
            <a:picLocks noChangeAspect="1"/>
          </p:cNvPicPr>
          <p:nvPr/>
        </p:nvPicPr>
        <p:blipFill>
          <a:blip r:embed="rId6"/>
          <a:stretch>
            <a:fillRect/>
          </a:stretch>
        </p:blipFill>
        <p:spPr>
          <a:xfrm>
            <a:off x="8653702" y="2199411"/>
            <a:ext cx="528275" cy="528275"/>
          </a:xfrm>
          <a:prstGeom prst="rect">
            <a:avLst/>
          </a:prstGeom>
          <a:effectLst>
            <a:outerShdw blurRad="50800" dist="38100" dir="2700000" algn="tl" rotWithShape="0">
              <a:prstClr val="black">
                <a:alpha val="40000"/>
              </a:prstClr>
            </a:outerShdw>
          </a:effectLst>
        </p:spPr>
      </p:pic>
      <p:sp>
        <p:nvSpPr>
          <p:cNvPr id="41" name="TextBox 40"/>
          <p:cNvSpPr txBox="1"/>
          <p:nvPr/>
        </p:nvSpPr>
        <p:spPr>
          <a:xfrm>
            <a:off x="7766320" y="2821203"/>
            <a:ext cx="2331720" cy="237744"/>
          </a:xfrm>
          <a:prstGeom prst="rect">
            <a:avLst/>
          </a:prstGeom>
          <a:noFill/>
        </p:spPr>
        <p:txBody>
          <a:bodyPr wrap="square" lIns="0" tIns="0" rIns="0" bIns="0" anchor="ctr">
            <a:spAutoFit/>
          </a:bodyPr>
          <a:lstStyle/>
          <a:p>
            <a:pPr algn="ctr"/>
            <a:r>
              <a:rPr lang="en-US" sz="1200" b="0" i="0" spc="100" noProof="1">
                <a:solidFill>
                  <a:srgbClr val="FFFFFF"/>
                </a:solidFill>
                <a:latin typeface="Nunito Sans ExtraBold"/>
              </a:rPr>
              <a:t>DONNEES</a:t>
            </a:r>
          </a:p>
        </p:txBody>
      </p:sp>
      <p:sp>
        <p:nvSpPr>
          <p:cNvPr id="42" name="Rectangle 41"/>
          <p:cNvSpPr/>
          <p:nvPr/>
        </p:nvSpPr>
        <p:spPr>
          <a:xfrm>
            <a:off x="8168655" y="3168675"/>
            <a:ext cx="1527048" cy="18288"/>
          </a:xfrm>
          <a:prstGeom prst="rect">
            <a:avLst/>
          </a:prstGeom>
          <a:solidFill>
            <a:srgbClr val="2C4E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43" name="Picture 42" descr="shieldcheck_ltblue.png"/>
          <p:cNvPicPr>
            <a:picLocks noChangeAspect="1"/>
          </p:cNvPicPr>
          <p:nvPr/>
        </p:nvPicPr>
        <p:blipFill>
          <a:blip r:embed="rId5"/>
          <a:stretch>
            <a:fillRect/>
          </a:stretch>
        </p:blipFill>
        <p:spPr>
          <a:xfrm>
            <a:off x="7802896" y="3426370"/>
            <a:ext cx="164592" cy="164592"/>
          </a:xfrm>
          <a:prstGeom prst="rect">
            <a:avLst/>
          </a:prstGeom>
          <a:effectLst>
            <a:outerShdw blurRad="50800" dist="38100" dir="2700000" algn="tl" rotWithShape="0">
              <a:prstClr val="black">
                <a:alpha val="40000"/>
              </a:prstClr>
            </a:outerShdw>
          </a:effectLst>
        </p:spPr>
      </p:pic>
      <p:sp>
        <p:nvSpPr>
          <p:cNvPr id="44" name="TextBox 43"/>
          <p:cNvSpPr txBox="1"/>
          <p:nvPr/>
        </p:nvSpPr>
        <p:spPr>
          <a:xfrm>
            <a:off x="8073892" y="3447982"/>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Résidence par région</a:t>
            </a:r>
          </a:p>
        </p:txBody>
      </p:sp>
      <p:pic>
        <p:nvPicPr>
          <p:cNvPr id="45" name="Picture 44" descr="shieldcheck_ltblue.png"/>
          <p:cNvPicPr>
            <a:picLocks noChangeAspect="1"/>
          </p:cNvPicPr>
          <p:nvPr/>
        </p:nvPicPr>
        <p:blipFill>
          <a:blip r:embed="rId5"/>
          <a:stretch>
            <a:fillRect/>
          </a:stretch>
        </p:blipFill>
        <p:spPr>
          <a:xfrm>
            <a:off x="7802896" y="3920146"/>
            <a:ext cx="164592" cy="164592"/>
          </a:xfrm>
          <a:prstGeom prst="rect">
            <a:avLst/>
          </a:prstGeom>
          <a:effectLst>
            <a:outerShdw blurRad="50800" dist="38100" dir="2700000" algn="tl" rotWithShape="0">
              <a:prstClr val="black">
                <a:alpha val="40000"/>
              </a:prstClr>
            </a:outerShdw>
          </a:effectLst>
        </p:spPr>
      </p:pic>
      <p:sp>
        <p:nvSpPr>
          <p:cNvPr id="46" name="TextBox 45"/>
          <p:cNvSpPr txBox="1"/>
          <p:nvPr/>
        </p:nvSpPr>
        <p:spPr>
          <a:xfrm>
            <a:off x="8073892" y="3941758"/>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Audit trails</a:t>
            </a:r>
          </a:p>
        </p:txBody>
      </p:sp>
      <p:pic>
        <p:nvPicPr>
          <p:cNvPr id="47" name="Picture 46" descr="shieldcheck_ltblue.png"/>
          <p:cNvPicPr>
            <a:picLocks noChangeAspect="1"/>
          </p:cNvPicPr>
          <p:nvPr/>
        </p:nvPicPr>
        <p:blipFill>
          <a:blip r:embed="rId5"/>
          <a:stretch>
            <a:fillRect/>
          </a:stretch>
        </p:blipFill>
        <p:spPr>
          <a:xfrm>
            <a:off x="7802896" y="4413921"/>
            <a:ext cx="164592" cy="164592"/>
          </a:xfrm>
          <a:prstGeom prst="rect">
            <a:avLst/>
          </a:prstGeom>
          <a:effectLst>
            <a:outerShdw blurRad="50800" dist="38100" dir="2700000" algn="tl" rotWithShape="0">
              <a:prstClr val="black">
                <a:alpha val="40000"/>
              </a:prstClr>
            </a:outerShdw>
          </a:effectLst>
        </p:spPr>
      </p:pic>
      <p:sp>
        <p:nvSpPr>
          <p:cNvPr id="48" name="TextBox 47"/>
          <p:cNvSpPr txBox="1"/>
          <p:nvPr/>
        </p:nvSpPr>
        <p:spPr>
          <a:xfrm>
            <a:off x="8073892" y="4435534"/>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Privilèges par rôle</a:t>
            </a:r>
          </a:p>
        </p:txBody>
      </p:sp>
      <p:pic>
        <p:nvPicPr>
          <p:cNvPr id="49" name="Picture 48" descr="shieldcheck_ltblue.png"/>
          <p:cNvPicPr>
            <a:picLocks noChangeAspect="1"/>
          </p:cNvPicPr>
          <p:nvPr/>
        </p:nvPicPr>
        <p:blipFill>
          <a:blip r:embed="rId5"/>
          <a:stretch>
            <a:fillRect/>
          </a:stretch>
        </p:blipFill>
        <p:spPr>
          <a:xfrm>
            <a:off x="7802896" y="4907698"/>
            <a:ext cx="164592" cy="164592"/>
          </a:xfrm>
          <a:prstGeom prst="rect">
            <a:avLst/>
          </a:prstGeom>
          <a:effectLst>
            <a:outerShdw blurRad="50800" dist="38100" dir="2700000" algn="tl" rotWithShape="0">
              <a:prstClr val="black">
                <a:alpha val="40000"/>
              </a:prstClr>
            </a:outerShdw>
          </a:effectLst>
        </p:spPr>
      </p:pic>
      <p:sp>
        <p:nvSpPr>
          <p:cNvPr id="50" name="TextBox 49"/>
          <p:cNvSpPr txBox="1"/>
          <p:nvPr/>
        </p:nvSpPr>
        <p:spPr>
          <a:xfrm>
            <a:off x="8073892" y="4929310"/>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SSO</a:t>
            </a:r>
          </a:p>
        </p:txBody>
      </p:sp>
      <p:pic>
        <p:nvPicPr>
          <p:cNvPr id="51" name="Picture 50" descr="shieldcheck_ltblue.png"/>
          <p:cNvPicPr>
            <a:picLocks noChangeAspect="1"/>
          </p:cNvPicPr>
          <p:nvPr/>
        </p:nvPicPr>
        <p:blipFill>
          <a:blip r:embed="rId5"/>
          <a:stretch>
            <a:fillRect/>
          </a:stretch>
        </p:blipFill>
        <p:spPr>
          <a:xfrm>
            <a:off x="7802896" y="5401474"/>
            <a:ext cx="164592" cy="164592"/>
          </a:xfrm>
          <a:prstGeom prst="rect">
            <a:avLst/>
          </a:prstGeom>
          <a:effectLst>
            <a:outerShdw blurRad="50800" dist="38100" dir="2700000" algn="tl" rotWithShape="0">
              <a:prstClr val="black">
                <a:alpha val="40000"/>
              </a:prstClr>
            </a:outerShdw>
          </a:effectLst>
        </p:spPr>
      </p:pic>
      <p:sp>
        <p:nvSpPr>
          <p:cNvPr id="52" name="TextBox 51"/>
          <p:cNvSpPr txBox="1"/>
          <p:nvPr/>
        </p:nvSpPr>
        <p:spPr>
          <a:xfrm>
            <a:off x="8073892" y="5423086"/>
            <a:ext cx="2057400" cy="160813"/>
          </a:xfrm>
          <a:prstGeom prst="rect">
            <a:avLst/>
          </a:prstGeom>
          <a:noFill/>
        </p:spPr>
        <p:txBody>
          <a:bodyPr wrap="square" lIns="0" tIns="0" rIns="0" bIns="0" anchor="t">
            <a:spAutoFit/>
          </a:bodyPr>
          <a:lstStyle/>
          <a:p>
            <a:pPr algn="l">
              <a:lnSpc>
                <a:spcPct val="106000"/>
              </a:lnSpc>
            </a:pPr>
            <a:r>
              <a:rPr lang="en-US" sz="1000" b="0" i="0" noProof="1">
                <a:solidFill>
                  <a:srgbClr val="A8BEDC"/>
                </a:solidFill>
                <a:latin typeface="Nunito Sans"/>
              </a:rPr>
              <a:t>Conformité RGPD</a:t>
            </a:r>
          </a:p>
        </p:txBody>
      </p:sp>
      <p:pic>
        <p:nvPicPr>
          <p:cNvPr id="75" name="Picture 7" descr="new_server.png">
            <a:extLst>
              <a:ext uri="{FF2B5EF4-FFF2-40B4-BE49-F238E27FC236}">
                <a16:creationId xmlns:a16="http://schemas.microsoft.com/office/drawing/2014/main" id="{E009C505-6DA3-20F9-B9DA-B542282D11CF}"/>
              </a:ext>
            </a:extLst>
          </p:cNvPr>
          <p:cNvPicPr>
            <a:picLocks noChangeAspect="1"/>
          </p:cNvPicPr>
          <p:nvPr/>
        </p:nvPicPr>
        <p:blipFill>
          <a:blip r:embed="rId7"/>
          <a:stretch>
            <a:fillRect/>
          </a:stretch>
        </p:blipFill>
        <p:spPr>
          <a:xfrm>
            <a:off x="3009916" y="2153691"/>
            <a:ext cx="588873" cy="588873"/>
          </a:xfrm>
          <a:prstGeom prst="rect">
            <a:avLst/>
          </a:prstGeom>
        </p:spPr>
      </p:pic>
      <p:pic>
        <p:nvPicPr>
          <p:cNvPr id="77" name="Picture 76">
            <a:extLst>
              <a:ext uri="{FF2B5EF4-FFF2-40B4-BE49-F238E27FC236}">
                <a16:creationId xmlns:a16="http://schemas.microsoft.com/office/drawing/2014/main" id="{85E01125-85A3-4D34-2CDD-24909C6AD5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93439" y="2357895"/>
            <a:ext cx="642429" cy="195096"/>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086B5-8364-5313-1749-DE5E61B85EE7}"/>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23BC66BB-4EC2-BD67-F0A1-01D04884B60B}"/>
              </a:ext>
            </a:extLst>
          </p:cNvPr>
          <p:cNvPicPr>
            <a:picLocks noChangeAspect="1"/>
          </p:cNvPicPr>
          <p:nvPr/>
        </p:nvPicPr>
        <p:blipFill>
          <a:blip r:embed="rId3"/>
          <a:stretch>
            <a:fillRect/>
          </a:stretch>
        </p:blipFill>
        <p:spPr>
          <a:xfrm>
            <a:off x="0" y="0"/>
            <a:ext cx="12191969" cy="6858000"/>
          </a:xfrm>
          <a:prstGeom prst="rect">
            <a:avLst/>
          </a:prstGeom>
        </p:spPr>
      </p:pic>
      <p:pic>
        <p:nvPicPr>
          <p:cNvPr id="3" name="Picture 2" descr="image.png">
            <a:extLst>
              <a:ext uri="{FF2B5EF4-FFF2-40B4-BE49-F238E27FC236}">
                <a16:creationId xmlns:a16="http://schemas.microsoft.com/office/drawing/2014/main" id="{CDDA962C-FF0C-D02B-CBA8-9FA1961B2171}"/>
              </a:ext>
            </a:extLst>
          </p:cNvPr>
          <p:cNvPicPr>
            <a:picLocks noChangeAspect="1"/>
          </p:cNvPicPr>
          <p:nvPr/>
        </p:nvPicPr>
        <p:blipFill>
          <a:blip r:embed="rId4"/>
          <a:stretch>
            <a:fillRect/>
          </a:stretch>
        </p:blipFill>
        <p:spPr>
          <a:xfrm>
            <a:off x="10671048" y="0"/>
            <a:ext cx="1517904" cy="603504"/>
          </a:xfrm>
          <a:prstGeom prst="rect">
            <a:avLst/>
          </a:prstGeom>
        </p:spPr>
      </p:pic>
      <p:sp>
        <p:nvSpPr>
          <p:cNvPr id="16" name="TextBox 15">
            <a:extLst>
              <a:ext uri="{FF2B5EF4-FFF2-40B4-BE49-F238E27FC236}">
                <a16:creationId xmlns:a16="http://schemas.microsoft.com/office/drawing/2014/main" id="{B2A480ED-16C2-8995-D74E-BDFB66ECBC3F}"/>
              </a:ext>
            </a:extLst>
          </p:cNvPr>
          <p:cNvSpPr txBox="1"/>
          <p:nvPr/>
        </p:nvSpPr>
        <p:spPr>
          <a:xfrm>
            <a:off x="1914678" y="2767280"/>
            <a:ext cx="8362612" cy="1323439"/>
          </a:xfrm>
          <a:prstGeom prst="rect">
            <a:avLst/>
          </a:prstGeom>
          <a:noFill/>
        </p:spPr>
        <p:txBody>
          <a:bodyPr wrap="square" rtlCol="0">
            <a:spAutoFit/>
          </a:bodyPr>
          <a:lstStyle/>
          <a:p>
            <a:pPr algn="ctr"/>
            <a:r>
              <a:rPr lang="en-US" sz="4000" noProof="1">
                <a:solidFill>
                  <a:schemeClr val="bg1"/>
                </a:solidFill>
                <a:latin typeface="+mj-lt"/>
              </a:rPr>
              <a:t>DEUX ARCHITECTURES</a:t>
            </a:r>
            <a:br>
              <a:rPr lang="en-US" sz="4000" noProof="1">
                <a:solidFill>
                  <a:schemeClr val="bg1"/>
                </a:solidFill>
                <a:latin typeface="+mj-lt"/>
              </a:rPr>
            </a:br>
            <a:r>
              <a:rPr kumimoji="0" lang="en-US" sz="4000" b="0" i="0" u="none" strike="noStrike" kern="1200" cap="none" spc="0" normalizeH="0" baseline="0" noProof="1">
                <a:ln>
                  <a:noFill/>
                </a:ln>
                <a:solidFill>
                  <a:srgbClr val="40CAE5"/>
                </a:solidFill>
                <a:effectLst/>
                <a:uLnTx/>
                <a:uFillTx/>
                <a:latin typeface="Nunito Sans Black"/>
                <a:ea typeface="+mn-ea"/>
                <a:cs typeface="+mn-cs"/>
              </a:rPr>
              <a:t>DE REFERENCE</a:t>
            </a:r>
            <a:endParaRPr lang="en-US" sz="4000" noProof="1">
              <a:solidFill>
                <a:srgbClr val="40CAE5"/>
              </a:solidFill>
              <a:latin typeface="+mj-lt"/>
            </a:endParaRPr>
          </a:p>
        </p:txBody>
      </p:sp>
    </p:spTree>
    <p:extLst>
      <p:ext uri="{BB962C8B-B14F-4D97-AF65-F5344CB8AC3E}">
        <p14:creationId xmlns:p14="http://schemas.microsoft.com/office/powerpoint/2010/main" val="3512986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57200"/>
            <a:ext cx="8860536" cy="502920"/>
          </a:xfrm>
          <a:prstGeom prst="rect">
            <a:avLst/>
          </a:prstGeom>
          <a:noFill/>
        </p:spPr>
        <p:txBody>
          <a:bodyPr wrap="square" lIns="0" tIns="0" rIns="0" bIns="0" anchor="ctr">
            <a:spAutoFit/>
          </a:bodyPr>
          <a:lstStyle/>
          <a:p>
            <a:pPr algn="l"/>
            <a:r>
              <a:rPr lang="en-US" sz="2800" b="0" i="0" noProof="1">
                <a:solidFill>
                  <a:srgbClr val="FFFFFF"/>
                </a:solidFill>
                <a:latin typeface="Nunito Sans Black"/>
              </a:rPr>
              <a:t>Architecture IaaS</a:t>
            </a:r>
          </a:p>
        </p:txBody>
      </p:sp>
      <p:sp>
        <p:nvSpPr>
          <p:cNvPr id="4" name="Rectangle 3"/>
          <p:cNvSpPr/>
          <p:nvPr/>
        </p:nvSpPr>
        <p:spPr>
          <a:xfrm>
            <a:off x="612648" y="1121180"/>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941832"/>
            <a:ext cx="7808975" cy="384048"/>
          </a:xfrm>
          <a:prstGeom prst="rect">
            <a:avLst/>
          </a:prstGeom>
          <a:noFill/>
        </p:spPr>
        <p:txBody>
          <a:bodyPr wrap="square" lIns="0" tIns="0" rIns="0" bIns="0" anchor="ctr">
            <a:spAutoFit/>
          </a:bodyPr>
          <a:lstStyle/>
          <a:p>
            <a:pPr algn="l"/>
            <a:r>
              <a:rPr lang="en-US" sz="1200" b="0" i="0" noProof="1">
                <a:solidFill>
                  <a:srgbClr val="C9D7E6"/>
                </a:solidFill>
                <a:latin typeface="Nunito Sans"/>
              </a:rPr>
              <a:t>Infrastructure as a Service : la gestion dans le cloud, l’affichage en local.</a:t>
            </a:r>
          </a:p>
        </p:txBody>
      </p:sp>
      <p:pic>
        <p:nvPicPr>
          <p:cNvPr id="6" name="Picture 5" descr="image.png"/>
          <p:cNvPicPr>
            <a:picLocks noChangeAspect="1"/>
          </p:cNvPicPr>
          <p:nvPr/>
        </p:nvPicPr>
        <p:blipFill>
          <a:blip r:embed="rId4"/>
          <a:stretch>
            <a:fillRect/>
          </a:stretch>
        </p:blipFill>
        <p:spPr>
          <a:xfrm>
            <a:off x="10671048" y="0"/>
            <a:ext cx="1517904" cy="603504"/>
          </a:xfrm>
          <a:prstGeom prst="rect">
            <a:avLst/>
          </a:prstGeom>
        </p:spPr>
      </p:pic>
      <p:sp>
        <p:nvSpPr>
          <p:cNvPr id="7" name="TextBox 6"/>
          <p:cNvSpPr txBox="1"/>
          <p:nvPr/>
        </p:nvSpPr>
        <p:spPr>
          <a:xfrm>
            <a:off x="1527048" y="1261872"/>
            <a:ext cx="7808975" cy="256032"/>
          </a:xfrm>
          <a:prstGeom prst="rect">
            <a:avLst/>
          </a:prstGeom>
          <a:noFill/>
        </p:spPr>
        <p:txBody>
          <a:bodyPr wrap="square" lIns="0" tIns="0" rIns="0" bIns="0" anchor="ctr">
            <a:spAutoFit/>
          </a:bodyPr>
          <a:lstStyle/>
          <a:p>
            <a:pPr algn="l"/>
            <a:r>
              <a:rPr lang="en-US" sz="1050" b="0" i="0" noProof="1">
                <a:solidFill>
                  <a:srgbClr val="6FB0FF"/>
                </a:solidFill>
                <a:latin typeface="Nunito Sans SemiBold"/>
              </a:rPr>
              <a:t>LE CAS LE PLUS COURANT · GESTION CENTRALISEE, PARC DISTRIBUE</a:t>
            </a:r>
          </a:p>
        </p:txBody>
      </p:sp>
      <p:cxnSp>
        <p:nvCxnSpPr>
          <p:cNvPr id="13" name="Connector 12"/>
          <p:cNvCxnSpPr/>
          <p:nvPr/>
        </p:nvCxnSpPr>
        <p:spPr>
          <a:xfrm>
            <a:off x="3767328" y="2075688"/>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3767328" y="2862072"/>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3767328" y="3648456"/>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3767328" y="4434840"/>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3767328" y="5221224"/>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4078224" y="2075688"/>
            <a:ext cx="0" cy="3319272"/>
          </a:xfrm>
          <a:prstGeom prst="line">
            <a:avLst/>
          </a:prstGeom>
          <a:ln w="15875">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a:cxnSpLocks/>
          </p:cNvCxnSpPr>
          <p:nvPr/>
        </p:nvCxnSpPr>
        <p:spPr>
          <a:xfrm>
            <a:off x="4078224" y="5394960"/>
            <a:ext cx="1297488" cy="0"/>
          </a:xfrm>
          <a:prstGeom prst="line">
            <a:avLst/>
          </a:prstGeom>
          <a:ln w="15875">
            <a:solidFill>
              <a:srgbClr val="F2B134"/>
            </a:solidFill>
          </a:ln>
        </p:spPr>
        <p:style>
          <a:lnRef idx="2">
            <a:schemeClr val="accent1"/>
          </a:lnRef>
          <a:fillRef idx="0">
            <a:schemeClr val="accent1"/>
          </a:fillRef>
          <a:effectRef idx="1">
            <a:schemeClr val="accent1"/>
          </a:effectRef>
          <a:fontRef idx="minor">
            <a:schemeClr val="tx1"/>
          </a:fontRef>
        </p:style>
      </p:cxnSp>
      <p:pic>
        <p:nvPicPr>
          <p:cNvPr id="40" name="Picture 39" descr="chevronright_amber.png"/>
          <p:cNvPicPr>
            <a:picLocks noChangeAspect="1"/>
          </p:cNvPicPr>
          <p:nvPr/>
        </p:nvPicPr>
        <p:blipFill>
          <a:blip r:embed="rId5"/>
          <a:stretch>
            <a:fillRect/>
          </a:stretch>
        </p:blipFill>
        <p:spPr>
          <a:xfrm>
            <a:off x="5226266" y="5266944"/>
            <a:ext cx="256032" cy="256032"/>
          </a:xfrm>
          <a:prstGeom prst="rect">
            <a:avLst/>
          </a:prstGeom>
        </p:spPr>
      </p:pic>
      <p:cxnSp>
        <p:nvCxnSpPr>
          <p:cNvPr id="44" name="Connector 43"/>
          <p:cNvCxnSpPr/>
          <p:nvPr/>
        </p:nvCxnSpPr>
        <p:spPr>
          <a:xfrm>
            <a:off x="6107232" y="3312244"/>
            <a:ext cx="0" cy="201168"/>
          </a:xfrm>
          <a:prstGeom prst="line">
            <a:avLst/>
          </a:prstGeom>
          <a:ln w="12700">
            <a:solidFill>
              <a:srgbClr val="6FB0FF"/>
            </a:solidFill>
            <a:prstDash val="sysDot"/>
          </a:ln>
        </p:spPr>
        <p:style>
          <a:lnRef idx="2">
            <a:schemeClr val="accent1"/>
          </a:lnRef>
          <a:fillRef idx="0">
            <a:schemeClr val="accent1"/>
          </a:fillRef>
          <a:effectRef idx="1">
            <a:schemeClr val="accent1"/>
          </a:effectRef>
          <a:fontRef idx="minor">
            <a:schemeClr val="tx1"/>
          </a:fontRef>
        </p:style>
      </p:cxnSp>
      <p:sp>
        <p:nvSpPr>
          <p:cNvPr id="45" name="Rounded Rectangle 44"/>
          <p:cNvSpPr/>
          <p:nvPr/>
        </p:nvSpPr>
        <p:spPr>
          <a:xfrm>
            <a:off x="4723699" y="3513412"/>
            <a:ext cx="2782316" cy="512064"/>
          </a:xfrm>
          <a:prstGeom prst="roundRect">
            <a:avLst>
              <a:gd name="adj" fmla="val 22000"/>
            </a:avLst>
          </a:prstGeom>
          <a:solidFill>
            <a:srgbClr val="1B3A66"/>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46" name="Picture 45" descr="player_box.png"/>
          <p:cNvPicPr>
            <a:picLocks noChangeAspect="1"/>
          </p:cNvPicPr>
          <p:nvPr/>
        </p:nvPicPr>
        <p:blipFill>
          <a:blip r:embed="rId6"/>
          <a:stretch>
            <a:fillRect/>
          </a:stretch>
        </p:blipFill>
        <p:spPr>
          <a:xfrm>
            <a:off x="4876074" y="3661289"/>
            <a:ext cx="1916839" cy="266745"/>
          </a:xfrm>
          <a:prstGeom prst="rect">
            <a:avLst/>
          </a:prstGeom>
        </p:spPr>
      </p:pic>
      <p:sp>
        <p:nvSpPr>
          <p:cNvPr id="47" name="TextBox 46"/>
          <p:cNvSpPr txBox="1"/>
          <p:nvPr/>
        </p:nvSpPr>
        <p:spPr>
          <a:xfrm>
            <a:off x="5101392" y="4080340"/>
            <a:ext cx="2011680" cy="201168"/>
          </a:xfrm>
          <a:prstGeom prst="rect">
            <a:avLst/>
          </a:prstGeom>
          <a:noFill/>
        </p:spPr>
        <p:txBody>
          <a:bodyPr wrap="square" lIns="0" tIns="0" rIns="0" bIns="0" anchor="ctr">
            <a:spAutoFit/>
          </a:bodyPr>
          <a:lstStyle/>
          <a:p>
            <a:pPr algn="ctr"/>
            <a:r>
              <a:rPr lang="en-US" sz="850" b="0" i="0" spc="200" noProof="1">
                <a:solidFill>
                  <a:srgbClr val="6FB0FF"/>
                </a:solidFill>
                <a:latin typeface="Nunito Sans ExtraBold"/>
              </a:rPr>
              <a:t>PLAYER SPINETIX</a:t>
            </a:r>
          </a:p>
        </p:txBody>
      </p:sp>
      <p:cxnSp>
        <p:nvCxnSpPr>
          <p:cNvPr id="48" name="Connector 47"/>
          <p:cNvCxnSpPr/>
          <p:nvPr/>
        </p:nvCxnSpPr>
        <p:spPr>
          <a:xfrm>
            <a:off x="6107232" y="4318084"/>
            <a:ext cx="0" cy="201168"/>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5101392" y="4537540"/>
            <a:ext cx="2011680" cy="219456"/>
          </a:xfrm>
          <a:prstGeom prst="rect">
            <a:avLst/>
          </a:prstGeom>
          <a:noFill/>
        </p:spPr>
        <p:txBody>
          <a:bodyPr wrap="square" lIns="0" tIns="0" rIns="0" bIns="0" anchor="ctr">
            <a:spAutoFit/>
          </a:bodyPr>
          <a:lstStyle/>
          <a:p>
            <a:pPr algn="ctr"/>
            <a:r>
              <a:rPr lang="en-US" sz="950" b="0" i="0" spc="200" noProof="1">
                <a:solidFill>
                  <a:srgbClr val="FFFFFF"/>
                </a:solidFill>
                <a:latin typeface="Nunito Sans ExtraBold"/>
              </a:rPr>
              <a:t>RESEAU CLIENT</a:t>
            </a:r>
          </a:p>
        </p:txBody>
      </p:sp>
      <p:sp>
        <p:nvSpPr>
          <p:cNvPr id="50" name="Rectangle 49"/>
          <p:cNvSpPr/>
          <p:nvPr/>
        </p:nvSpPr>
        <p:spPr>
          <a:xfrm>
            <a:off x="6038651" y="4811860"/>
            <a:ext cx="137160" cy="137160"/>
          </a:xfrm>
          <a:prstGeom prst="rect">
            <a:avLst/>
          </a:prstGeom>
          <a:no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cxnSp>
        <p:nvCxnSpPr>
          <p:cNvPr id="51" name="Connector 50"/>
          <p:cNvCxnSpPr/>
          <p:nvPr/>
        </p:nvCxnSpPr>
        <p:spPr>
          <a:xfrm>
            <a:off x="6107232" y="4949020"/>
            <a:ext cx="0" cy="137160"/>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a:off x="5695751" y="5086180"/>
            <a:ext cx="822961" cy="0"/>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53" name="Connector 52"/>
          <p:cNvCxnSpPr/>
          <p:nvPr/>
        </p:nvCxnSpPr>
        <p:spPr>
          <a:xfrm>
            <a:off x="5695751" y="5086180"/>
            <a:ext cx="0" cy="201168"/>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sp>
        <p:nvSpPr>
          <p:cNvPr id="54" name="Rectangle 53"/>
          <p:cNvSpPr/>
          <p:nvPr/>
        </p:nvSpPr>
        <p:spPr>
          <a:xfrm>
            <a:off x="5627171" y="5287348"/>
            <a:ext cx="137160" cy="137160"/>
          </a:xfrm>
          <a:prstGeom prst="rect">
            <a:avLst/>
          </a:prstGeom>
          <a:no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cxnSp>
        <p:nvCxnSpPr>
          <p:cNvPr id="55" name="Connector 54"/>
          <p:cNvCxnSpPr/>
          <p:nvPr/>
        </p:nvCxnSpPr>
        <p:spPr>
          <a:xfrm>
            <a:off x="6107232" y="5086180"/>
            <a:ext cx="0" cy="201168"/>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sp>
        <p:nvSpPr>
          <p:cNvPr id="56" name="Rectangle 55"/>
          <p:cNvSpPr/>
          <p:nvPr/>
        </p:nvSpPr>
        <p:spPr>
          <a:xfrm>
            <a:off x="6038651" y="5287348"/>
            <a:ext cx="137160" cy="137160"/>
          </a:xfrm>
          <a:prstGeom prst="rect">
            <a:avLst/>
          </a:prstGeom>
          <a:no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cxnSp>
        <p:nvCxnSpPr>
          <p:cNvPr id="57" name="Connector 56"/>
          <p:cNvCxnSpPr/>
          <p:nvPr/>
        </p:nvCxnSpPr>
        <p:spPr>
          <a:xfrm>
            <a:off x="6518712" y="5086180"/>
            <a:ext cx="0" cy="201168"/>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6450132" y="5287348"/>
            <a:ext cx="137160" cy="137160"/>
          </a:xfrm>
          <a:prstGeom prst="rect">
            <a:avLst/>
          </a:prstGeom>
          <a:no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cxnSp>
        <p:nvCxnSpPr>
          <p:cNvPr id="59" name="Connector 58"/>
          <p:cNvCxnSpPr>
            <a:cxnSpLocks/>
          </p:cNvCxnSpPr>
          <p:nvPr/>
        </p:nvCxnSpPr>
        <p:spPr>
          <a:xfrm>
            <a:off x="6919913" y="5394960"/>
            <a:ext cx="1120426" cy="0"/>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60" name="Connector 59"/>
          <p:cNvCxnSpPr>
            <a:cxnSpLocks/>
          </p:cNvCxnSpPr>
          <p:nvPr/>
        </p:nvCxnSpPr>
        <p:spPr>
          <a:xfrm flipV="1">
            <a:off x="8033196" y="2185036"/>
            <a:ext cx="0" cy="3209924"/>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pic>
        <p:nvPicPr>
          <p:cNvPr id="62" name="Picture 61" descr="chevronright_ltblue.png"/>
          <p:cNvPicPr>
            <a:picLocks noChangeAspect="1"/>
          </p:cNvPicPr>
          <p:nvPr/>
        </p:nvPicPr>
        <p:blipFill>
          <a:blip r:embed="rId7"/>
          <a:stretch>
            <a:fillRect/>
          </a:stretch>
        </p:blipFill>
        <p:spPr>
          <a:xfrm rot="10800000">
            <a:off x="6813286" y="5266259"/>
            <a:ext cx="256032" cy="256032"/>
          </a:xfrm>
          <a:prstGeom prst="rect">
            <a:avLst/>
          </a:prstGeom>
        </p:spPr>
      </p:pic>
      <p:sp>
        <p:nvSpPr>
          <p:cNvPr id="63" name="Rounded Rectangle 62"/>
          <p:cNvSpPr/>
          <p:nvPr/>
        </p:nvSpPr>
        <p:spPr>
          <a:xfrm>
            <a:off x="8183879" y="1719072"/>
            <a:ext cx="3566160" cy="96012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64" name="Picture 63" descr="cloudcomputing_ltblue.png"/>
          <p:cNvPicPr>
            <a:picLocks noChangeAspect="1"/>
          </p:cNvPicPr>
          <p:nvPr/>
        </p:nvPicPr>
        <p:blipFill>
          <a:blip r:embed="rId8"/>
          <a:stretch>
            <a:fillRect/>
          </a:stretch>
        </p:blipFill>
        <p:spPr>
          <a:xfrm>
            <a:off x="8375904" y="1965960"/>
            <a:ext cx="457200" cy="457200"/>
          </a:xfrm>
          <a:prstGeom prst="rect">
            <a:avLst/>
          </a:prstGeom>
          <a:effectLst>
            <a:outerShdw blurRad="50800" dist="38100" dir="2700000" algn="tl" rotWithShape="0">
              <a:prstClr val="black">
                <a:alpha val="40000"/>
              </a:prstClr>
            </a:outerShdw>
          </a:effectLst>
        </p:spPr>
      </p:pic>
      <p:sp>
        <p:nvSpPr>
          <p:cNvPr id="65" name="TextBox 64"/>
          <p:cNvSpPr txBox="1"/>
          <p:nvPr/>
        </p:nvSpPr>
        <p:spPr>
          <a:xfrm>
            <a:off x="8942832" y="1847088"/>
            <a:ext cx="2651760" cy="256032"/>
          </a:xfrm>
          <a:prstGeom prst="rect">
            <a:avLst/>
          </a:prstGeom>
          <a:noFill/>
        </p:spPr>
        <p:txBody>
          <a:bodyPr wrap="square" lIns="0" tIns="0" rIns="0" bIns="0" anchor="ctr">
            <a:spAutoFit/>
          </a:bodyPr>
          <a:lstStyle/>
          <a:p>
            <a:pPr algn="l"/>
            <a:r>
              <a:rPr lang="en-US" sz="1400" b="0" i="0" noProof="1">
                <a:solidFill>
                  <a:srgbClr val="FFFFFF"/>
                </a:solidFill>
                <a:latin typeface="Nunito Sans ExtraBold"/>
              </a:rPr>
              <a:t>SPINETIX HUB</a:t>
            </a:r>
          </a:p>
        </p:txBody>
      </p:sp>
      <p:sp>
        <p:nvSpPr>
          <p:cNvPr id="66" name="TextBox 65"/>
          <p:cNvSpPr txBox="1"/>
          <p:nvPr/>
        </p:nvSpPr>
        <p:spPr>
          <a:xfrm>
            <a:off x="8942832" y="2139696"/>
            <a:ext cx="2651760" cy="329321"/>
          </a:xfrm>
          <a:prstGeom prst="rect">
            <a:avLst/>
          </a:prstGeom>
          <a:noFill/>
        </p:spPr>
        <p:txBody>
          <a:bodyPr wrap="square" lIns="0" tIns="0" rIns="0" bIns="0" anchor="t">
            <a:spAutoFit/>
          </a:bodyPr>
          <a:lstStyle/>
          <a:p>
            <a:pPr algn="l">
              <a:lnSpc>
                <a:spcPct val="108000"/>
              </a:lnSpc>
            </a:pPr>
            <a:r>
              <a:rPr lang="en-US" sz="1000" b="0" i="0" noProof="1">
                <a:solidFill>
                  <a:srgbClr val="A8BEDC"/>
                </a:solidFill>
                <a:latin typeface="Nunito Sans"/>
              </a:rPr>
              <a:t>Le socle cloud : comptes, parc, contenus</a:t>
            </a:r>
            <a:br>
              <a:rPr lang="en-US" sz="1000" b="0" i="0" noProof="1">
                <a:solidFill>
                  <a:srgbClr val="A8BEDC"/>
                </a:solidFill>
                <a:latin typeface="Nunito Sans"/>
              </a:rPr>
            </a:br>
            <a:r>
              <a:rPr lang="en-US" sz="1000" b="0" i="0" noProof="1">
                <a:solidFill>
                  <a:srgbClr val="A8BEDC"/>
                </a:solidFill>
                <a:latin typeface="Nunito Sans"/>
              </a:rPr>
              <a:t>et publication.</a:t>
            </a:r>
          </a:p>
        </p:txBody>
      </p:sp>
      <p:cxnSp>
        <p:nvCxnSpPr>
          <p:cNvPr id="67" name="Connector 66"/>
          <p:cNvCxnSpPr/>
          <p:nvPr/>
        </p:nvCxnSpPr>
        <p:spPr>
          <a:xfrm>
            <a:off x="9966960" y="2679192"/>
            <a:ext cx="0" cy="228600"/>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68" name="Connector 67"/>
          <p:cNvCxnSpPr/>
          <p:nvPr/>
        </p:nvCxnSpPr>
        <p:spPr>
          <a:xfrm>
            <a:off x="9006840" y="2907792"/>
            <a:ext cx="1920240" cy="0"/>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69" name="Connector 68"/>
          <p:cNvCxnSpPr/>
          <p:nvPr/>
        </p:nvCxnSpPr>
        <p:spPr>
          <a:xfrm>
            <a:off x="9006840" y="2907792"/>
            <a:ext cx="0" cy="201168"/>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70" name="Connector 69"/>
          <p:cNvCxnSpPr/>
          <p:nvPr/>
        </p:nvCxnSpPr>
        <p:spPr>
          <a:xfrm>
            <a:off x="10927080" y="2907792"/>
            <a:ext cx="0" cy="201168"/>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sp>
        <p:nvSpPr>
          <p:cNvPr id="71" name="Rounded Rectangle 70"/>
          <p:cNvSpPr/>
          <p:nvPr/>
        </p:nvSpPr>
        <p:spPr>
          <a:xfrm>
            <a:off x="8183879" y="3108961"/>
            <a:ext cx="1737360" cy="16824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72" name="Rounded Rectangle 71"/>
          <p:cNvSpPr/>
          <p:nvPr/>
        </p:nvSpPr>
        <p:spPr>
          <a:xfrm>
            <a:off x="8330183" y="3218688"/>
            <a:ext cx="1444752" cy="237744"/>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73" name="TextBox 72"/>
          <p:cNvSpPr txBox="1"/>
          <p:nvPr/>
        </p:nvSpPr>
        <p:spPr>
          <a:xfrm>
            <a:off x="8330183" y="3218688"/>
            <a:ext cx="1444752" cy="237744"/>
          </a:xfrm>
          <a:prstGeom prst="rect">
            <a:avLst/>
          </a:prstGeom>
          <a:noFill/>
        </p:spPr>
        <p:txBody>
          <a:bodyPr wrap="square" lIns="0" tIns="0" rIns="0" bIns="0" anchor="ctr">
            <a:spAutoFit/>
          </a:bodyPr>
          <a:lstStyle/>
          <a:p>
            <a:pPr algn="ctr"/>
            <a:r>
              <a:rPr lang="en-US" sz="700" b="0" i="0" spc="150" noProof="1">
                <a:solidFill>
                  <a:srgbClr val="6FB0FF"/>
                </a:solidFill>
                <a:latin typeface="Nunito Sans ExtraBold"/>
              </a:rPr>
              <a:t>CLIENT FINAL</a:t>
            </a:r>
          </a:p>
        </p:txBody>
      </p:sp>
      <p:sp>
        <p:nvSpPr>
          <p:cNvPr id="74" name="TextBox 73"/>
          <p:cNvSpPr txBox="1"/>
          <p:nvPr/>
        </p:nvSpPr>
        <p:spPr>
          <a:xfrm>
            <a:off x="8311896" y="3529584"/>
            <a:ext cx="1481328" cy="237744"/>
          </a:xfrm>
          <a:prstGeom prst="rect">
            <a:avLst/>
          </a:prstGeom>
          <a:noFill/>
        </p:spPr>
        <p:txBody>
          <a:bodyPr wrap="square" lIns="0" tIns="0" rIns="0" bIns="0" anchor="ctr">
            <a:spAutoFit/>
          </a:bodyPr>
          <a:lstStyle/>
          <a:p>
            <a:pPr algn="ctr"/>
            <a:r>
              <a:rPr lang="en-US" sz="1250" b="0" i="0" noProof="1">
                <a:solidFill>
                  <a:srgbClr val="FFFFFF"/>
                </a:solidFill>
                <a:latin typeface="Nunito Sans ExtraBold"/>
              </a:rPr>
              <a:t>ARYA</a:t>
            </a:r>
          </a:p>
        </p:txBody>
      </p:sp>
      <p:pic>
        <p:nvPicPr>
          <p:cNvPr id="75" name="Picture 74" descr="image.png"/>
          <p:cNvPicPr>
            <a:picLocks noChangeAspect="1"/>
          </p:cNvPicPr>
          <p:nvPr/>
        </p:nvPicPr>
        <p:blipFill>
          <a:blip r:embed="rId9"/>
          <a:stretch>
            <a:fillRect/>
          </a:stretch>
        </p:blipFill>
        <p:spPr>
          <a:xfrm>
            <a:off x="8330183" y="3840480"/>
            <a:ext cx="1444752" cy="722376"/>
          </a:xfrm>
          <a:prstGeom prst="rect">
            <a:avLst/>
          </a:prstGeom>
        </p:spPr>
      </p:pic>
      <p:sp>
        <p:nvSpPr>
          <p:cNvPr id="77" name="Rounded Rectangle 76"/>
          <p:cNvSpPr/>
          <p:nvPr/>
        </p:nvSpPr>
        <p:spPr>
          <a:xfrm>
            <a:off x="10012680" y="3108960"/>
            <a:ext cx="1737360" cy="1701400"/>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78" name="Rounded Rectangle 77"/>
          <p:cNvSpPr/>
          <p:nvPr/>
        </p:nvSpPr>
        <p:spPr>
          <a:xfrm>
            <a:off x="10158984" y="3218688"/>
            <a:ext cx="1444752" cy="237744"/>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79" name="TextBox 78"/>
          <p:cNvSpPr txBox="1"/>
          <p:nvPr/>
        </p:nvSpPr>
        <p:spPr>
          <a:xfrm>
            <a:off x="10158984" y="3218688"/>
            <a:ext cx="1444752" cy="237744"/>
          </a:xfrm>
          <a:prstGeom prst="rect">
            <a:avLst/>
          </a:prstGeom>
          <a:noFill/>
        </p:spPr>
        <p:txBody>
          <a:bodyPr wrap="square" lIns="0" tIns="0" rIns="0" bIns="0" anchor="ctr">
            <a:spAutoFit/>
          </a:bodyPr>
          <a:lstStyle/>
          <a:p>
            <a:pPr algn="ctr"/>
            <a:r>
              <a:rPr lang="en-US" sz="700" b="0" i="0" spc="150" noProof="1">
                <a:solidFill>
                  <a:srgbClr val="6FB0FF"/>
                </a:solidFill>
                <a:latin typeface="Nunito Sans ExtraBold"/>
              </a:rPr>
              <a:t>INTEGRATEUR</a:t>
            </a:r>
          </a:p>
        </p:txBody>
      </p:sp>
      <p:sp>
        <p:nvSpPr>
          <p:cNvPr id="80" name="TextBox 79"/>
          <p:cNvSpPr txBox="1"/>
          <p:nvPr/>
        </p:nvSpPr>
        <p:spPr>
          <a:xfrm>
            <a:off x="10140696" y="3529584"/>
            <a:ext cx="1481328" cy="237744"/>
          </a:xfrm>
          <a:prstGeom prst="rect">
            <a:avLst/>
          </a:prstGeom>
          <a:noFill/>
        </p:spPr>
        <p:txBody>
          <a:bodyPr wrap="square" lIns="0" tIns="0" rIns="0" bIns="0" anchor="ctr">
            <a:spAutoFit/>
          </a:bodyPr>
          <a:lstStyle/>
          <a:p>
            <a:pPr algn="ctr"/>
            <a:r>
              <a:rPr lang="en-US" sz="1250" b="0" i="0" noProof="1">
                <a:solidFill>
                  <a:srgbClr val="FFFFFF"/>
                </a:solidFill>
                <a:latin typeface="Nunito Sans ExtraBold"/>
              </a:rPr>
              <a:t>ELEMENTI X</a:t>
            </a:r>
          </a:p>
        </p:txBody>
      </p:sp>
      <p:pic>
        <p:nvPicPr>
          <p:cNvPr id="81" name="Picture 80" descr="image.png"/>
          <p:cNvPicPr>
            <a:picLocks noChangeAspect="1"/>
          </p:cNvPicPr>
          <p:nvPr/>
        </p:nvPicPr>
        <p:blipFill>
          <a:blip r:embed="rId10"/>
          <a:stretch>
            <a:fillRect/>
          </a:stretch>
        </p:blipFill>
        <p:spPr>
          <a:xfrm>
            <a:off x="10158984" y="3840480"/>
            <a:ext cx="1444752" cy="722376"/>
          </a:xfrm>
          <a:prstGeom prst="rect">
            <a:avLst/>
          </a:prstGeom>
        </p:spPr>
      </p:pic>
      <p:sp>
        <p:nvSpPr>
          <p:cNvPr id="83" name="Rounded Rectangle 82"/>
          <p:cNvSpPr/>
          <p:nvPr/>
        </p:nvSpPr>
        <p:spPr>
          <a:xfrm>
            <a:off x="4206240" y="5907024"/>
            <a:ext cx="3749039" cy="786384"/>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84" name="TextBox 83"/>
          <p:cNvSpPr txBox="1"/>
          <p:nvPr/>
        </p:nvSpPr>
        <p:spPr>
          <a:xfrm>
            <a:off x="4352544" y="5998464"/>
            <a:ext cx="3456432" cy="503984"/>
          </a:xfrm>
          <a:prstGeom prst="rect">
            <a:avLst/>
          </a:prstGeom>
          <a:noFill/>
        </p:spPr>
        <p:txBody>
          <a:bodyPr wrap="square" lIns="0" tIns="0" rIns="0" bIns="0" anchor="t">
            <a:spAutoFit/>
          </a:bodyPr>
          <a:lstStyle/>
          <a:p>
            <a:pPr algn="ctr">
              <a:lnSpc>
                <a:spcPct val="110000"/>
              </a:lnSpc>
            </a:pPr>
            <a:r>
              <a:rPr lang="en-US" sz="1000" b="0" i="0" noProof="1">
                <a:solidFill>
                  <a:srgbClr val="A8BEDC"/>
                </a:solidFill>
                <a:latin typeface="Nunito Sans"/>
              </a:rPr>
              <a:t>Pulling direct des données depuis le player. Aucune donnée métier ne transite par le cloud. Chaque écran reste indépendant : templates et widgets vivent sur le player.</a:t>
            </a:r>
          </a:p>
        </p:txBody>
      </p:sp>
      <p:sp>
        <p:nvSpPr>
          <p:cNvPr id="85" name="Rounded Rectangle 84"/>
          <p:cNvSpPr/>
          <p:nvPr/>
        </p:nvSpPr>
        <p:spPr>
          <a:xfrm>
            <a:off x="8183878" y="5009251"/>
            <a:ext cx="3566160" cy="786384"/>
          </a:xfrm>
          <a:prstGeom prst="roundRect">
            <a:avLst>
              <a:gd name="adj" fmla="val 7000"/>
            </a:avLst>
          </a:prstGeom>
          <a:solidFill>
            <a:srgbClr val="17325A"/>
          </a:solidFill>
          <a:ln w="9525">
            <a:solidFill>
              <a:srgbClr val="FF5C8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86" name="TextBox 85"/>
          <p:cNvSpPr txBox="1"/>
          <p:nvPr/>
        </p:nvSpPr>
        <p:spPr>
          <a:xfrm>
            <a:off x="8314944" y="5100691"/>
            <a:ext cx="3273552" cy="673261"/>
          </a:xfrm>
          <a:prstGeom prst="rect">
            <a:avLst/>
          </a:prstGeom>
          <a:noFill/>
        </p:spPr>
        <p:txBody>
          <a:bodyPr wrap="square" lIns="0" tIns="0" rIns="0" bIns="0" anchor="t">
            <a:spAutoFit/>
          </a:bodyPr>
          <a:lstStyle/>
          <a:p>
            <a:pPr algn="ctr">
              <a:lnSpc>
                <a:spcPct val="110000"/>
              </a:lnSpc>
            </a:pPr>
            <a:r>
              <a:rPr lang="en-US" sz="1000" b="0" i="0" noProof="1">
                <a:solidFill>
                  <a:srgbClr val="A8BEDC"/>
                </a:solidFill>
                <a:latin typeface="Nunito Sans"/>
              </a:rPr>
              <a:t>IaaS : stockage, transcodage et publication mondiale. Serverless AWS (UE, USA, CH). Redondance des données à 99,999999999 %. Reprise après sinistre incluse.</a:t>
            </a:r>
          </a:p>
        </p:txBody>
      </p:sp>
      <p:pic>
        <p:nvPicPr>
          <p:cNvPr id="41" name="Picture 40"/>
          <p:cNvPicPr>
            <a:picLocks noChangeAspect="1"/>
          </p:cNvPicPr>
          <p:nvPr/>
        </p:nvPicPr>
        <p:blipFill>
          <a:blip r:embed="rId11">
            <a:extLst>
              <a:ext uri="{28A0092B-C50C-407E-A947-70E740481C1C}">
                <a14:useLocalDpi xmlns:a14="http://schemas.microsoft.com/office/drawing/2010/main" val="0"/>
              </a:ext>
            </a:extLst>
          </a:blip>
          <a:srcRect/>
          <a:stretch/>
        </p:blipFill>
        <p:spPr>
          <a:xfrm>
            <a:off x="4589033" y="1582505"/>
            <a:ext cx="3043991" cy="1789109"/>
          </a:xfrm>
          <a:prstGeom prst="rect">
            <a:avLst/>
          </a:prstGeom>
        </p:spPr>
      </p:pic>
      <p:pic>
        <p:nvPicPr>
          <p:cNvPr id="42" name="Picture 41" descr="Digital signage screen, Canton of Lucerne: KPIs, departures, a bike scene with a news ticker, a job offer"/>
          <p:cNvPicPr>
            <a:picLocks noChangeAspect="1"/>
          </p:cNvPicPr>
          <p:nvPr/>
        </p:nvPicPr>
        <p:blipFill>
          <a:blip r:embed="rId12"/>
          <a:stretch>
            <a:fillRect/>
          </a:stretch>
        </p:blipFill>
        <p:spPr>
          <a:xfrm>
            <a:off x="4643569" y="1645920"/>
            <a:ext cx="2938775" cy="1651465"/>
          </a:xfrm>
          <a:prstGeom prst="rect">
            <a:avLst/>
          </a:prstGeom>
        </p:spPr>
      </p:pic>
      <p:sp>
        <p:nvSpPr>
          <p:cNvPr id="97" name="Rounded Rectangle 7">
            <a:extLst>
              <a:ext uri="{FF2B5EF4-FFF2-40B4-BE49-F238E27FC236}">
                <a16:creationId xmlns:a16="http://schemas.microsoft.com/office/drawing/2014/main" id="{CEBBB541-E46D-E681-19EE-67A3C12A272E}"/>
              </a:ext>
            </a:extLst>
          </p:cNvPr>
          <p:cNvSpPr/>
          <p:nvPr/>
        </p:nvSpPr>
        <p:spPr>
          <a:xfrm>
            <a:off x="457200" y="1719072"/>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99" name="Picture 98" descr="server_ltblue.png">
            <a:extLst>
              <a:ext uri="{FF2B5EF4-FFF2-40B4-BE49-F238E27FC236}">
                <a16:creationId xmlns:a16="http://schemas.microsoft.com/office/drawing/2014/main" id="{B295294A-8AD0-7947-824A-9E5F4CFE1EC8}"/>
              </a:ext>
            </a:extLst>
          </p:cNvPr>
          <p:cNvPicPr>
            <a:picLocks noChangeAspect="1"/>
          </p:cNvPicPr>
          <p:nvPr/>
        </p:nvPicPr>
        <p:blipFill>
          <a:blip r:embed="rId13"/>
          <a:stretch>
            <a:fillRect/>
          </a:stretch>
        </p:blipFill>
        <p:spPr>
          <a:xfrm>
            <a:off x="562356" y="1938528"/>
            <a:ext cx="274320" cy="274320"/>
          </a:xfrm>
          <a:prstGeom prst="rect">
            <a:avLst/>
          </a:prstGeom>
        </p:spPr>
      </p:pic>
      <p:sp>
        <p:nvSpPr>
          <p:cNvPr id="101" name="TextBox 100">
            <a:extLst>
              <a:ext uri="{FF2B5EF4-FFF2-40B4-BE49-F238E27FC236}">
                <a16:creationId xmlns:a16="http://schemas.microsoft.com/office/drawing/2014/main" id="{A7C033E3-0E71-ED53-9114-F7AD79833F1E}"/>
              </a:ext>
            </a:extLst>
          </p:cNvPr>
          <p:cNvSpPr txBox="1"/>
          <p:nvPr/>
        </p:nvSpPr>
        <p:spPr>
          <a:xfrm>
            <a:off x="950976" y="1921581"/>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SERVEURS LOCAUX</a:t>
            </a:r>
          </a:p>
        </p:txBody>
      </p:sp>
      <p:sp>
        <p:nvSpPr>
          <p:cNvPr id="103" name="TextBox 102">
            <a:extLst>
              <a:ext uri="{FF2B5EF4-FFF2-40B4-BE49-F238E27FC236}">
                <a16:creationId xmlns:a16="http://schemas.microsoft.com/office/drawing/2014/main" id="{C06E6862-5AAD-21D0-BCF2-8E222115EE9C}"/>
              </a:ext>
            </a:extLst>
          </p:cNvPr>
          <p:cNvSpPr txBox="1"/>
          <p:nvPr/>
        </p:nvSpPr>
        <p:spPr>
          <a:xfrm>
            <a:off x="950976" y="2108252"/>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KPI, files d’attente, occupation des salles</a:t>
            </a:r>
          </a:p>
        </p:txBody>
      </p:sp>
      <p:sp>
        <p:nvSpPr>
          <p:cNvPr id="105" name="TextBox 104">
            <a:extLst>
              <a:ext uri="{FF2B5EF4-FFF2-40B4-BE49-F238E27FC236}">
                <a16:creationId xmlns:a16="http://schemas.microsoft.com/office/drawing/2014/main" id="{8BCBFA53-73E0-9365-1B95-F7F7ECEF918B}"/>
              </a:ext>
            </a:extLst>
          </p:cNvPr>
          <p:cNvSpPr txBox="1"/>
          <p:nvPr/>
        </p:nvSpPr>
        <p:spPr>
          <a:xfrm>
            <a:off x="2889504" y="1801368"/>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XML · JSON</a:t>
            </a:r>
          </a:p>
        </p:txBody>
      </p:sp>
      <p:sp>
        <p:nvSpPr>
          <p:cNvPr id="107" name="Rounded Rectangle 13">
            <a:extLst>
              <a:ext uri="{FF2B5EF4-FFF2-40B4-BE49-F238E27FC236}">
                <a16:creationId xmlns:a16="http://schemas.microsoft.com/office/drawing/2014/main" id="{61BED700-A838-FBF5-A0CC-5B66A0B87FEE}"/>
              </a:ext>
            </a:extLst>
          </p:cNvPr>
          <p:cNvSpPr/>
          <p:nvPr/>
        </p:nvSpPr>
        <p:spPr>
          <a:xfrm>
            <a:off x="457200" y="2505456"/>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09" name="Picture 108" descr="cloud_ltblue.png">
            <a:extLst>
              <a:ext uri="{FF2B5EF4-FFF2-40B4-BE49-F238E27FC236}">
                <a16:creationId xmlns:a16="http://schemas.microsoft.com/office/drawing/2014/main" id="{4AA9993B-CF4B-CCCC-7CB5-A17C897FAA76}"/>
              </a:ext>
            </a:extLst>
          </p:cNvPr>
          <p:cNvPicPr>
            <a:picLocks noChangeAspect="1"/>
          </p:cNvPicPr>
          <p:nvPr/>
        </p:nvPicPr>
        <p:blipFill>
          <a:blip r:embed="rId14"/>
          <a:stretch>
            <a:fillRect/>
          </a:stretch>
        </p:blipFill>
        <p:spPr>
          <a:xfrm>
            <a:off x="562356" y="2724911"/>
            <a:ext cx="274320" cy="274320"/>
          </a:xfrm>
          <a:prstGeom prst="rect">
            <a:avLst/>
          </a:prstGeom>
        </p:spPr>
      </p:pic>
      <p:sp>
        <p:nvSpPr>
          <p:cNvPr id="111" name="TextBox 110">
            <a:extLst>
              <a:ext uri="{FF2B5EF4-FFF2-40B4-BE49-F238E27FC236}">
                <a16:creationId xmlns:a16="http://schemas.microsoft.com/office/drawing/2014/main" id="{F8A40305-76CB-1E93-982C-A883371BF7F3}"/>
              </a:ext>
            </a:extLst>
          </p:cNvPr>
          <p:cNvSpPr txBox="1"/>
          <p:nvPr/>
        </p:nvSpPr>
        <p:spPr>
          <a:xfrm>
            <a:off x="950976" y="2707964"/>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DONNEES CLOUD DU CLIENT</a:t>
            </a:r>
          </a:p>
        </p:txBody>
      </p:sp>
      <p:sp>
        <p:nvSpPr>
          <p:cNvPr id="113" name="TextBox 112">
            <a:extLst>
              <a:ext uri="{FF2B5EF4-FFF2-40B4-BE49-F238E27FC236}">
                <a16:creationId xmlns:a16="http://schemas.microsoft.com/office/drawing/2014/main" id="{301F6577-233F-4BDD-8CE3-53B56A118502}"/>
              </a:ext>
            </a:extLst>
          </p:cNvPr>
          <p:cNvSpPr txBox="1"/>
          <p:nvPr/>
        </p:nvSpPr>
        <p:spPr>
          <a:xfrm>
            <a:off x="950976" y="2894636"/>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SharePoint, Power BI, Google Workspace</a:t>
            </a:r>
          </a:p>
        </p:txBody>
      </p:sp>
      <p:sp>
        <p:nvSpPr>
          <p:cNvPr id="115" name="TextBox 114">
            <a:extLst>
              <a:ext uri="{FF2B5EF4-FFF2-40B4-BE49-F238E27FC236}">
                <a16:creationId xmlns:a16="http://schemas.microsoft.com/office/drawing/2014/main" id="{79B85C3D-62D0-E7D1-D6F3-CBB3091B4506}"/>
              </a:ext>
            </a:extLst>
          </p:cNvPr>
          <p:cNvSpPr txBox="1"/>
          <p:nvPr/>
        </p:nvSpPr>
        <p:spPr>
          <a:xfrm>
            <a:off x="2889504" y="2587751"/>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OAuth2 · TLS</a:t>
            </a:r>
          </a:p>
        </p:txBody>
      </p:sp>
      <p:sp>
        <p:nvSpPr>
          <p:cNvPr id="117" name="Rounded Rectangle 19">
            <a:extLst>
              <a:ext uri="{FF2B5EF4-FFF2-40B4-BE49-F238E27FC236}">
                <a16:creationId xmlns:a16="http://schemas.microsoft.com/office/drawing/2014/main" id="{68C883B0-8655-DAB4-D4AF-4FF2EA1905D4}"/>
              </a:ext>
            </a:extLst>
          </p:cNvPr>
          <p:cNvSpPr/>
          <p:nvPr/>
        </p:nvSpPr>
        <p:spPr>
          <a:xfrm>
            <a:off x="457200" y="3291839"/>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19" name="Picture 118" descr="world_ltblue.png">
            <a:extLst>
              <a:ext uri="{FF2B5EF4-FFF2-40B4-BE49-F238E27FC236}">
                <a16:creationId xmlns:a16="http://schemas.microsoft.com/office/drawing/2014/main" id="{C488EE01-57D1-0919-F553-D72A427F3E6A}"/>
              </a:ext>
            </a:extLst>
          </p:cNvPr>
          <p:cNvPicPr>
            <a:picLocks noChangeAspect="1"/>
          </p:cNvPicPr>
          <p:nvPr/>
        </p:nvPicPr>
        <p:blipFill>
          <a:blip r:embed="rId15"/>
          <a:stretch>
            <a:fillRect/>
          </a:stretch>
        </p:blipFill>
        <p:spPr>
          <a:xfrm>
            <a:off x="562356" y="3511296"/>
            <a:ext cx="274320" cy="274320"/>
          </a:xfrm>
          <a:prstGeom prst="rect">
            <a:avLst/>
          </a:prstGeom>
        </p:spPr>
      </p:pic>
      <p:sp>
        <p:nvSpPr>
          <p:cNvPr id="121" name="TextBox 120">
            <a:extLst>
              <a:ext uri="{FF2B5EF4-FFF2-40B4-BE49-F238E27FC236}">
                <a16:creationId xmlns:a16="http://schemas.microsoft.com/office/drawing/2014/main" id="{9FD4A2C9-3B32-E55B-E4A5-451F2C13E3A0}"/>
              </a:ext>
            </a:extLst>
          </p:cNvPr>
          <p:cNvSpPr txBox="1"/>
          <p:nvPr/>
        </p:nvSpPr>
        <p:spPr>
          <a:xfrm>
            <a:off x="950976" y="3494348"/>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DONNEES PUBLIQUES</a:t>
            </a:r>
          </a:p>
        </p:txBody>
      </p:sp>
      <p:sp>
        <p:nvSpPr>
          <p:cNvPr id="123" name="TextBox 122">
            <a:extLst>
              <a:ext uri="{FF2B5EF4-FFF2-40B4-BE49-F238E27FC236}">
                <a16:creationId xmlns:a16="http://schemas.microsoft.com/office/drawing/2014/main" id="{E472E16B-D96F-7E6C-F961-A32E29CB3AD4}"/>
              </a:ext>
            </a:extLst>
          </p:cNvPr>
          <p:cNvSpPr txBox="1"/>
          <p:nvPr/>
        </p:nvSpPr>
        <p:spPr>
          <a:xfrm>
            <a:off x="950976" y="3681020"/>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Météo, transports, actualités, bourse</a:t>
            </a:r>
          </a:p>
        </p:txBody>
      </p:sp>
      <p:sp>
        <p:nvSpPr>
          <p:cNvPr id="125" name="TextBox 124">
            <a:extLst>
              <a:ext uri="{FF2B5EF4-FFF2-40B4-BE49-F238E27FC236}">
                <a16:creationId xmlns:a16="http://schemas.microsoft.com/office/drawing/2014/main" id="{D760A841-69D2-E432-ABCE-500F044AE955}"/>
              </a:ext>
            </a:extLst>
          </p:cNvPr>
          <p:cNvSpPr txBox="1"/>
          <p:nvPr/>
        </p:nvSpPr>
        <p:spPr>
          <a:xfrm>
            <a:off x="2889504" y="3374135"/>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XML · JSON</a:t>
            </a:r>
          </a:p>
        </p:txBody>
      </p:sp>
      <p:sp>
        <p:nvSpPr>
          <p:cNvPr id="127" name="Rounded Rectangle 25">
            <a:extLst>
              <a:ext uri="{FF2B5EF4-FFF2-40B4-BE49-F238E27FC236}">
                <a16:creationId xmlns:a16="http://schemas.microsoft.com/office/drawing/2014/main" id="{D8D268E5-82D6-1A89-7D1D-B2969164EAFE}"/>
              </a:ext>
            </a:extLst>
          </p:cNvPr>
          <p:cNvSpPr/>
          <p:nvPr/>
        </p:nvSpPr>
        <p:spPr>
          <a:xfrm>
            <a:off x="457200" y="4078224"/>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29" name="Picture 128" descr="devicecctv_ltblue.png">
            <a:extLst>
              <a:ext uri="{FF2B5EF4-FFF2-40B4-BE49-F238E27FC236}">
                <a16:creationId xmlns:a16="http://schemas.microsoft.com/office/drawing/2014/main" id="{110FBEAA-47D6-AE7E-D3F4-FD6573D70E40}"/>
              </a:ext>
            </a:extLst>
          </p:cNvPr>
          <p:cNvPicPr>
            <a:picLocks noChangeAspect="1"/>
          </p:cNvPicPr>
          <p:nvPr/>
        </p:nvPicPr>
        <p:blipFill>
          <a:blip r:embed="rId16"/>
          <a:stretch>
            <a:fillRect/>
          </a:stretch>
        </p:blipFill>
        <p:spPr>
          <a:xfrm>
            <a:off x="562356" y="4297680"/>
            <a:ext cx="274320" cy="274320"/>
          </a:xfrm>
          <a:prstGeom prst="rect">
            <a:avLst/>
          </a:prstGeom>
        </p:spPr>
      </p:pic>
      <p:sp>
        <p:nvSpPr>
          <p:cNvPr id="131" name="TextBox 130">
            <a:extLst>
              <a:ext uri="{FF2B5EF4-FFF2-40B4-BE49-F238E27FC236}">
                <a16:creationId xmlns:a16="http://schemas.microsoft.com/office/drawing/2014/main" id="{C9E7E372-4095-879A-9ADA-C5F187AB3AF0}"/>
              </a:ext>
            </a:extLst>
          </p:cNvPr>
          <p:cNvSpPr txBox="1"/>
          <p:nvPr/>
        </p:nvSpPr>
        <p:spPr>
          <a:xfrm>
            <a:off x="950976" y="4280733"/>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CAMERAS ET IPTV LAN</a:t>
            </a:r>
          </a:p>
        </p:txBody>
      </p:sp>
      <p:sp>
        <p:nvSpPr>
          <p:cNvPr id="133" name="TextBox 132">
            <a:extLst>
              <a:ext uri="{FF2B5EF4-FFF2-40B4-BE49-F238E27FC236}">
                <a16:creationId xmlns:a16="http://schemas.microsoft.com/office/drawing/2014/main" id="{2614C7A8-87C7-8CA7-235E-AA8E812EBF1F}"/>
              </a:ext>
            </a:extLst>
          </p:cNvPr>
          <p:cNvSpPr txBox="1"/>
          <p:nvPr/>
        </p:nvSpPr>
        <p:spPr>
          <a:xfrm>
            <a:off x="950976" y="4467405"/>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CCTV, webcams, sources live</a:t>
            </a:r>
          </a:p>
        </p:txBody>
      </p:sp>
      <p:sp>
        <p:nvSpPr>
          <p:cNvPr id="135" name="TextBox 134">
            <a:extLst>
              <a:ext uri="{FF2B5EF4-FFF2-40B4-BE49-F238E27FC236}">
                <a16:creationId xmlns:a16="http://schemas.microsoft.com/office/drawing/2014/main" id="{C4B0A5F4-1ED7-02F9-1D4F-5B357052BE47}"/>
              </a:ext>
            </a:extLst>
          </p:cNvPr>
          <p:cNvSpPr txBox="1"/>
          <p:nvPr/>
        </p:nvSpPr>
        <p:spPr>
          <a:xfrm>
            <a:off x="2889504" y="4160520"/>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RTP · RTSP · UDP</a:t>
            </a:r>
          </a:p>
        </p:txBody>
      </p:sp>
      <p:sp>
        <p:nvSpPr>
          <p:cNvPr id="137" name="Rounded Rectangle 31">
            <a:extLst>
              <a:ext uri="{FF2B5EF4-FFF2-40B4-BE49-F238E27FC236}">
                <a16:creationId xmlns:a16="http://schemas.microsoft.com/office/drawing/2014/main" id="{1E60693A-FA5D-ABF4-4782-CD723C8928C5}"/>
              </a:ext>
            </a:extLst>
          </p:cNvPr>
          <p:cNvSpPr/>
          <p:nvPr/>
        </p:nvSpPr>
        <p:spPr>
          <a:xfrm>
            <a:off x="457200" y="4864608"/>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139" name="Picture 138" descr="satellite_ltblue.png">
            <a:extLst>
              <a:ext uri="{FF2B5EF4-FFF2-40B4-BE49-F238E27FC236}">
                <a16:creationId xmlns:a16="http://schemas.microsoft.com/office/drawing/2014/main" id="{91F14BA0-7655-D14D-AFB4-DD6D754137E6}"/>
              </a:ext>
            </a:extLst>
          </p:cNvPr>
          <p:cNvPicPr>
            <a:picLocks noChangeAspect="1"/>
          </p:cNvPicPr>
          <p:nvPr/>
        </p:nvPicPr>
        <p:blipFill>
          <a:blip r:embed="rId17"/>
          <a:stretch>
            <a:fillRect/>
          </a:stretch>
        </p:blipFill>
        <p:spPr>
          <a:xfrm>
            <a:off x="562356" y="5084064"/>
            <a:ext cx="274320" cy="274320"/>
          </a:xfrm>
          <a:prstGeom prst="rect">
            <a:avLst/>
          </a:prstGeom>
        </p:spPr>
      </p:pic>
      <p:sp>
        <p:nvSpPr>
          <p:cNvPr id="141" name="TextBox 140">
            <a:extLst>
              <a:ext uri="{FF2B5EF4-FFF2-40B4-BE49-F238E27FC236}">
                <a16:creationId xmlns:a16="http://schemas.microsoft.com/office/drawing/2014/main" id="{1C5CF694-3F47-161D-E0F3-7D90C03C9112}"/>
              </a:ext>
            </a:extLst>
          </p:cNvPr>
          <p:cNvSpPr txBox="1"/>
          <p:nvPr/>
        </p:nvSpPr>
        <p:spPr>
          <a:xfrm>
            <a:off x="950976" y="5067117"/>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SOURCES IPTV WAN</a:t>
            </a:r>
          </a:p>
        </p:txBody>
      </p:sp>
      <p:sp>
        <p:nvSpPr>
          <p:cNvPr id="143" name="TextBox 142">
            <a:extLst>
              <a:ext uri="{FF2B5EF4-FFF2-40B4-BE49-F238E27FC236}">
                <a16:creationId xmlns:a16="http://schemas.microsoft.com/office/drawing/2014/main" id="{288A519F-856D-A6F8-2078-D7A3DF3A29FF}"/>
              </a:ext>
            </a:extLst>
          </p:cNvPr>
          <p:cNvSpPr txBox="1"/>
          <p:nvPr/>
        </p:nvSpPr>
        <p:spPr>
          <a:xfrm>
            <a:off x="950976" y="5253789"/>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Multicast, unicast, TV sur IP</a:t>
            </a:r>
          </a:p>
        </p:txBody>
      </p:sp>
      <p:sp>
        <p:nvSpPr>
          <p:cNvPr id="145" name="TextBox 144">
            <a:extLst>
              <a:ext uri="{FF2B5EF4-FFF2-40B4-BE49-F238E27FC236}">
                <a16:creationId xmlns:a16="http://schemas.microsoft.com/office/drawing/2014/main" id="{9DAB1AB4-1048-8A2A-AA5B-F80FF5AB6A02}"/>
              </a:ext>
            </a:extLst>
          </p:cNvPr>
          <p:cNvSpPr txBox="1"/>
          <p:nvPr/>
        </p:nvSpPr>
        <p:spPr>
          <a:xfrm>
            <a:off x="2889504" y="4946904"/>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SRT · HLS</a:t>
            </a:r>
          </a:p>
        </p:txBody>
      </p:sp>
      <p:grpSp>
        <p:nvGrpSpPr>
          <p:cNvPr id="15" name="Group 14">
            <a:extLst>
              <a:ext uri="{FF2B5EF4-FFF2-40B4-BE49-F238E27FC236}">
                <a16:creationId xmlns:a16="http://schemas.microsoft.com/office/drawing/2014/main" id="{04A1C4F7-5F1F-64F9-0793-A896926790A3}"/>
              </a:ext>
            </a:extLst>
          </p:cNvPr>
          <p:cNvGrpSpPr/>
          <p:nvPr/>
        </p:nvGrpSpPr>
        <p:grpSpPr>
          <a:xfrm>
            <a:off x="6647760" y="3560007"/>
            <a:ext cx="947539" cy="467843"/>
            <a:chOff x="6556283" y="3600932"/>
            <a:chExt cx="1463040" cy="722369"/>
          </a:xfrm>
        </p:grpSpPr>
        <p:sp>
          <p:nvSpPr>
            <p:cNvPr id="11" name="TextBox 10">
              <a:extLst>
                <a:ext uri="{FF2B5EF4-FFF2-40B4-BE49-F238E27FC236}">
                  <a16:creationId xmlns:a16="http://schemas.microsoft.com/office/drawing/2014/main" id="{20404530-4BBB-CFDD-128D-E4FB1429196C}"/>
                </a:ext>
              </a:extLst>
            </p:cNvPr>
            <p:cNvSpPr txBox="1"/>
            <p:nvPr/>
          </p:nvSpPr>
          <p:spPr>
            <a:xfrm>
              <a:off x="6556283" y="3600932"/>
              <a:ext cx="1463040" cy="142566"/>
            </a:xfrm>
            <a:prstGeom prst="rect">
              <a:avLst/>
            </a:prstGeom>
            <a:noFill/>
          </p:spPr>
          <p:txBody>
            <a:bodyPr wrap="square" lIns="0" tIns="0" rIns="0" bIns="0" anchor="ctr">
              <a:spAutoFit/>
            </a:bodyPr>
            <a:lstStyle/>
            <a:p>
              <a:pPr algn="ctr"/>
              <a:r>
                <a:rPr kumimoji="0" lang="en-US" sz="600" b="0" i="0" u="none" strike="noStrike" kern="1200" cap="none" spc="0" normalizeH="0" baseline="0" noProof="1">
                  <a:ln>
                    <a:noFill/>
                  </a:ln>
                  <a:solidFill>
                    <a:srgbClr val="F2B134"/>
                  </a:solidFill>
                  <a:effectLst/>
                  <a:uLnTx/>
                  <a:uFillTx/>
                  <a:latin typeface="Nunito Sans ExtraBold"/>
                  <a:ea typeface="+mn-ea"/>
                  <a:cs typeface="+mn-cs"/>
                </a:rPr>
                <a:t>POWERED BY</a:t>
              </a:r>
              <a:endParaRPr lang="en-US" sz="400" b="1" i="0" noProof="1">
                <a:solidFill>
                  <a:srgbClr val="FFFFFF"/>
                </a:solidFill>
              </a:endParaRPr>
            </a:p>
          </p:txBody>
        </p:sp>
        <p:pic>
          <p:nvPicPr>
            <p:cNvPr id="14" name="Picture 13">
              <a:extLst>
                <a:ext uri="{FF2B5EF4-FFF2-40B4-BE49-F238E27FC236}">
                  <a16:creationId xmlns:a16="http://schemas.microsoft.com/office/drawing/2014/main" id="{9A2D285E-6071-8ED1-6ABD-FA52413881B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902524" y="3630684"/>
              <a:ext cx="758639" cy="692617"/>
            </a:xfrm>
            <a:prstGeom prst="rect">
              <a:avLst/>
            </a:prstGeom>
          </p:spPr>
        </p:pic>
      </p:grpSp>
      <p:pic>
        <p:nvPicPr>
          <p:cNvPr id="8" name="Picture 7" descr="chevronright_ltblue.png">
            <a:extLst>
              <a:ext uri="{FF2B5EF4-FFF2-40B4-BE49-F238E27FC236}">
                <a16:creationId xmlns:a16="http://schemas.microsoft.com/office/drawing/2014/main" id="{F52B0A43-8CC8-20C7-EE8B-EDE4809D8D90}"/>
              </a:ext>
            </a:extLst>
          </p:cNvPr>
          <p:cNvPicPr>
            <a:picLocks noChangeAspect="1"/>
          </p:cNvPicPr>
          <p:nvPr/>
        </p:nvPicPr>
        <p:blipFill>
          <a:blip r:embed="rId7"/>
          <a:stretch>
            <a:fillRect/>
          </a:stretch>
        </p:blipFill>
        <p:spPr>
          <a:xfrm>
            <a:off x="8021479" y="2061972"/>
            <a:ext cx="256032" cy="256032"/>
          </a:xfrm>
          <a:prstGeom prst="rect">
            <a:avLst/>
          </a:prstGeom>
        </p:spPr>
      </p:pic>
      <p:cxnSp>
        <p:nvCxnSpPr>
          <p:cNvPr id="9" name="Connector 58">
            <a:extLst>
              <a:ext uri="{FF2B5EF4-FFF2-40B4-BE49-F238E27FC236}">
                <a16:creationId xmlns:a16="http://schemas.microsoft.com/office/drawing/2014/main" id="{6EDFB9E3-090C-80FA-5D6B-5C8B3A614E36}"/>
              </a:ext>
            </a:extLst>
          </p:cNvPr>
          <p:cNvCxnSpPr>
            <a:cxnSpLocks/>
          </p:cNvCxnSpPr>
          <p:nvPr/>
        </p:nvCxnSpPr>
        <p:spPr>
          <a:xfrm flipH="1">
            <a:off x="8026053" y="2187074"/>
            <a:ext cx="147024" cy="0"/>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4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7"/>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8"/>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9"/>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7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7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7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0"/>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81"/>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8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77"/>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86"/>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8"/>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5" grpId="0"/>
      <p:bldP spid="66" grpId="0"/>
      <p:bldP spid="71" grpId="0" animBg="1"/>
      <p:bldP spid="72" grpId="0" animBg="1"/>
      <p:bldP spid="73" grpId="0"/>
      <p:bldP spid="74" grpId="0"/>
      <p:bldP spid="77" grpId="0" animBg="1"/>
      <p:bldP spid="78" grpId="0" animBg="1"/>
      <p:bldP spid="79" grpId="0"/>
      <p:bldP spid="80" grpId="0"/>
      <p:bldP spid="85" grpId="0" animBg="1"/>
      <p:bldP spid="86" grpId="0"/>
      <p:bldP spid="97" grpId="0" animBg="1"/>
      <p:bldP spid="101" grpId="0"/>
      <p:bldP spid="103" grpId="0"/>
      <p:bldP spid="105" grpId="0"/>
      <p:bldP spid="107" grpId="0" animBg="1"/>
      <p:bldP spid="111" grpId="0"/>
      <p:bldP spid="113" grpId="0"/>
      <p:bldP spid="115" grpId="0"/>
      <p:bldP spid="117" grpId="0" animBg="1"/>
      <p:bldP spid="121" grpId="0"/>
      <p:bldP spid="123" grpId="0"/>
      <p:bldP spid="125" grpId="0"/>
      <p:bldP spid="127" grpId="0" animBg="1"/>
      <p:bldP spid="131" grpId="0"/>
      <p:bldP spid="133" grpId="0"/>
      <p:bldP spid="135" grpId="0"/>
      <p:bldP spid="137" grpId="0" animBg="1"/>
      <p:bldP spid="141" grpId="0"/>
      <p:bldP spid="143" grpId="0"/>
      <p:bldP spid="1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1969" cy="6858000"/>
          </a:xfrm>
          <a:prstGeom prst="rect">
            <a:avLst/>
          </a:prstGeom>
        </p:spPr>
      </p:pic>
      <p:sp>
        <p:nvSpPr>
          <p:cNvPr id="3" name="TextBox 2"/>
          <p:cNvSpPr txBox="1"/>
          <p:nvPr/>
        </p:nvSpPr>
        <p:spPr>
          <a:xfrm>
            <a:off x="612648" y="457200"/>
            <a:ext cx="8860536" cy="502920"/>
          </a:xfrm>
          <a:prstGeom prst="rect">
            <a:avLst/>
          </a:prstGeom>
          <a:noFill/>
        </p:spPr>
        <p:txBody>
          <a:bodyPr wrap="square" lIns="0" tIns="0" rIns="0" bIns="0" anchor="ctr">
            <a:spAutoFit/>
          </a:bodyPr>
          <a:lstStyle/>
          <a:p>
            <a:pPr algn="l"/>
            <a:r>
              <a:rPr lang="en-US" sz="2800" b="0" i="0" noProof="1">
                <a:solidFill>
                  <a:srgbClr val="FFFFFF"/>
                </a:solidFill>
                <a:latin typeface="Nunito Sans Black"/>
              </a:rPr>
              <a:t>Architecture hermétique</a:t>
            </a:r>
          </a:p>
        </p:txBody>
      </p:sp>
      <p:sp>
        <p:nvSpPr>
          <p:cNvPr id="4" name="Rectangle 3"/>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5" name="TextBox 4"/>
          <p:cNvSpPr txBox="1"/>
          <p:nvPr/>
        </p:nvSpPr>
        <p:spPr>
          <a:xfrm>
            <a:off x="1527048" y="1041523"/>
            <a:ext cx="7808975" cy="184666"/>
          </a:xfrm>
          <a:prstGeom prst="rect">
            <a:avLst/>
          </a:prstGeom>
          <a:noFill/>
        </p:spPr>
        <p:txBody>
          <a:bodyPr wrap="square" lIns="0" tIns="0" rIns="0" bIns="0" anchor="ctr">
            <a:spAutoFit/>
          </a:bodyPr>
          <a:lstStyle/>
          <a:p>
            <a:pPr algn="l"/>
            <a:r>
              <a:rPr lang="en-US" sz="1200" b="0" i="0" noProof="1">
                <a:solidFill>
                  <a:srgbClr val="C9D7E6"/>
                </a:solidFill>
                <a:latin typeface="Nunito Sans"/>
              </a:rPr>
              <a:t>Aucun lien vers le cloud, tout reste sur le réseau du client.</a:t>
            </a:r>
          </a:p>
        </p:txBody>
      </p:sp>
      <p:pic>
        <p:nvPicPr>
          <p:cNvPr id="6" name="Picture 5" descr="image.png"/>
          <p:cNvPicPr>
            <a:picLocks noChangeAspect="1"/>
          </p:cNvPicPr>
          <p:nvPr/>
        </p:nvPicPr>
        <p:blipFill>
          <a:blip r:embed="rId4"/>
          <a:stretch>
            <a:fillRect/>
          </a:stretch>
        </p:blipFill>
        <p:spPr>
          <a:xfrm>
            <a:off x="10671048" y="0"/>
            <a:ext cx="1517904" cy="603504"/>
          </a:xfrm>
          <a:prstGeom prst="rect">
            <a:avLst/>
          </a:prstGeom>
        </p:spPr>
      </p:pic>
      <p:sp>
        <p:nvSpPr>
          <p:cNvPr id="7" name="TextBox 6"/>
          <p:cNvSpPr txBox="1"/>
          <p:nvPr/>
        </p:nvSpPr>
        <p:spPr>
          <a:xfrm>
            <a:off x="1527048" y="1309096"/>
            <a:ext cx="7808975" cy="161583"/>
          </a:xfrm>
          <a:prstGeom prst="rect">
            <a:avLst/>
          </a:prstGeom>
          <a:noFill/>
        </p:spPr>
        <p:txBody>
          <a:bodyPr wrap="square" lIns="0" tIns="0" rIns="0" bIns="0" anchor="ctr">
            <a:spAutoFit/>
          </a:bodyPr>
          <a:lstStyle/>
          <a:p>
            <a:pPr algn="l"/>
            <a:r>
              <a:rPr lang="en-US" sz="1050" b="0" i="0" noProof="1">
                <a:solidFill>
                  <a:srgbClr val="6FB0FF"/>
                </a:solidFill>
                <a:latin typeface="Nunito Sans SemiBold"/>
              </a:rPr>
              <a:t>SITES SENSIBLES · </a:t>
            </a:r>
            <a:r>
              <a:rPr lang="en-US" sz="1050" noProof="1">
                <a:solidFill>
                  <a:srgbClr val="6FB0FF"/>
                </a:solidFill>
                <a:latin typeface="Nunito Sans SemiBold"/>
              </a:rPr>
              <a:t>DEFENSE</a:t>
            </a:r>
            <a:endParaRPr lang="en-US" sz="1050" b="0" i="0" noProof="1">
              <a:solidFill>
                <a:srgbClr val="6FB0FF"/>
              </a:solidFill>
              <a:latin typeface="Nunito Sans SemiBold"/>
            </a:endParaRPr>
          </a:p>
        </p:txBody>
      </p:sp>
      <p:sp>
        <p:nvSpPr>
          <p:cNvPr id="8" name="Rounded Rectangle 7"/>
          <p:cNvSpPr/>
          <p:nvPr/>
        </p:nvSpPr>
        <p:spPr>
          <a:xfrm>
            <a:off x="457200" y="1719072"/>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0" name="TextBox 9"/>
          <p:cNvSpPr txBox="1"/>
          <p:nvPr/>
        </p:nvSpPr>
        <p:spPr>
          <a:xfrm>
            <a:off x="950976" y="1921581"/>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SERVEURS LOCAUX</a:t>
            </a:r>
          </a:p>
        </p:txBody>
      </p:sp>
      <p:sp>
        <p:nvSpPr>
          <p:cNvPr id="11" name="TextBox 10"/>
          <p:cNvSpPr txBox="1"/>
          <p:nvPr/>
        </p:nvSpPr>
        <p:spPr>
          <a:xfrm>
            <a:off x="950976" y="2108252"/>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KPI, files d’attente, occupation des salles</a:t>
            </a:r>
          </a:p>
        </p:txBody>
      </p:sp>
      <p:sp>
        <p:nvSpPr>
          <p:cNvPr id="12" name="TextBox 11"/>
          <p:cNvSpPr txBox="1"/>
          <p:nvPr/>
        </p:nvSpPr>
        <p:spPr>
          <a:xfrm>
            <a:off x="2889504" y="1801368"/>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XML · JSON</a:t>
            </a:r>
          </a:p>
        </p:txBody>
      </p:sp>
      <p:cxnSp>
        <p:nvCxnSpPr>
          <p:cNvPr id="13" name="Connector 12"/>
          <p:cNvCxnSpPr/>
          <p:nvPr/>
        </p:nvCxnSpPr>
        <p:spPr>
          <a:xfrm>
            <a:off x="3767328" y="2075688"/>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457200" y="2505456"/>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6" name="TextBox 15"/>
          <p:cNvSpPr txBox="1"/>
          <p:nvPr/>
        </p:nvSpPr>
        <p:spPr>
          <a:xfrm>
            <a:off x="950976" y="2707964"/>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DONNEES CLOUD DU CLIENT</a:t>
            </a:r>
          </a:p>
        </p:txBody>
      </p:sp>
      <p:sp>
        <p:nvSpPr>
          <p:cNvPr id="17" name="TextBox 16"/>
          <p:cNvSpPr txBox="1"/>
          <p:nvPr/>
        </p:nvSpPr>
        <p:spPr>
          <a:xfrm>
            <a:off x="950976" y="2894636"/>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SharePoint, Power BI, Google Workspace</a:t>
            </a:r>
          </a:p>
        </p:txBody>
      </p:sp>
      <p:sp>
        <p:nvSpPr>
          <p:cNvPr id="18" name="TextBox 17"/>
          <p:cNvSpPr txBox="1"/>
          <p:nvPr/>
        </p:nvSpPr>
        <p:spPr>
          <a:xfrm>
            <a:off x="2889504" y="2587751"/>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OAuth2 · TLS</a:t>
            </a:r>
          </a:p>
        </p:txBody>
      </p:sp>
      <p:cxnSp>
        <p:nvCxnSpPr>
          <p:cNvPr id="19" name="Connector 18"/>
          <p:cNvCxnSpPr/>
          <p:nvPr/>
        </p:nvCxnSpPr>
        <p:spPr>
          <a:xfrm>
            <a:off x="3767328" y="2862072"/>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457200" y="3291839"/>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2" name="TextBox 21"/>
          <p:cNvSpPr txBox="1"/>
          <p:nvPr/>
        </p:nvSpPr>
        <p:spPr>
          <a:xfrm>
            <a:off x="950976" y="3494348"/>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DONNEES PUBLIQUES</a:t>
            </a:r>
          </a:p>
        </p:txBody>
      </p:sp>
      <p:sp>
        <p:nvSpPr>
          <p:cNvPr id="23" name="TextBox 22"/>
          <p:cNvSpPr txBox="1"/>
          <p:nvPr/>
        </p:nvSpPr>
        <p:spPr>
          <a:xfrm>
            <a:off x="950976" y="3681020"/>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Météo, transports, actualités, bourse</a:t>
            </a:r>
          </a:p>
        </p:txBody>
      </p:sp>
      <p:sp>
        <p:nvSpPr>
          <p:cNvPr id="24" name="TextBox 23"/>
          <p:cNvSpPr txBox="1"/>
          <p:nvPr/>
        </p:nvSpPr>
        <p:spPr>
          <a:xfrm>
            <a:off x="2889504" y="3374135"/>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XML · JSON</a:t>
            </a:r>
          </a:p>
        </p:txBody>
      </p:sp>
      <p:cxnSp>
        <p:nvCxnSpPr>
          <p:cNvPr id="25" name="Connector 24"/>
          <p:cNvCxnSpPr/>
          <p:nvPr/>
        </p:nvCxnSpPr>
        <p:spPr>
          <a:xfrm>
            <a:off x="3767328" y="3648456"/>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457200" y="4078224"/>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28" name="TextBox 27"/>
          <p:cNvSpPr txBox="1"/>
          <p:nvPr/>
        </p:nvSpPr>
        <p:spPr>
          <a:xfrm>
            <a:off x="950976" y="4280733"/>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CAMERAS ET IPTV LAN</a:t>
            </a:r>
          </a:p>
        </p:txBody>
      </p:sp>
      <p:sp>
        <p:nvSpPr>
          <p:cNvPr id="29" name="TextBox 28"/>
          <p:cNvSpPr txBox="1"/>
          <p:nvPr/>
        </p:nvSpPr>
        <p:spPr>
          <a:xfrm>
            <a:off x="950976" y="4467405"/>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CCTV, webcams, sources live</a:t>
            </a:r>
          </a:p>
        </p:txBody>
      </p:sp>
      <p:sp>
        <p:nvSpPr>
          <p:cNvPr id="30" name="TextBox 29"/>
          <p:cNvSpPr txBox="1"/>
          <p:nvPr/>
        </p:nvSpPr>
        <p:spPr>
          <a:xfrm>
            <a:off x="2889504" y="4160520"/>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RTP · RTSP · UDP</a:t>
            </a:r>
          </a:p>
        </p:txBody>
      </p:sp>
      <p:cxnSp>
        <p:nvCxnSpPr>
          <p:cNvPr id="31" name="Connector 30"/>
          <p:cNvCxnSpPr/>
          <p:nvPr/>
        </p:nvCxnSpPr>
        <p:spPr>
          <a:xfrm>
            <a:off x="3767328" y="4434840"/>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sp>
        <p:nvSpPr>
          <p:cNvPr id="32" name="Rounded Rectangle 31"/>
          <p:cNvSpPr/>
          <p:nvPr/>
        </p:nvSpPr>
        <p:spPr>
          <a:xfrm>
            <a:off x="457200" y="4864608"/>
            <a:ext cx="3310128" cy="71323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34" name="TextBox 33"/>
          <p:cNvSpPr txBox="1"/>
          <p:nvPr/>
        </p:nvSpPr>
        <p:spPr>
          <a:xfrm>
            <a:off x="950976" y="5067117"/>
            <a:ext cx="1920240" cy="153888"/>
          </a:xfrm>
          <a:prstGeom prst="rect">
            <a:avLst/>
          </a:prstGeom>
          <a:noFill/>
        </p:spPr>
        <p:txBody>
          <a:bodyPr wrap="square" lIns="0" tIns="0" rIns="0" bIns="0" anchor="ctr">
            <a:spAutoFit/>
          </a:bodyPr>
          <a:lstStyle/>
          <a:p>
            <a:pPr algn="l"/>
            <a:r>
              <a:rPr lang="en-US" sz="1000" b="0" i="0" noProof="1">
                <a:solidFill>
                  <a:srgbClr val="FFFFFF"/>
                </a:solidFill>
                <a:latin typeface="Nunito Sans ExtraBold"/>
              </a:rPr>
              <a:t>SOURCES IPTV WAN</a:t>
            </a:r>
          </a:p>
        </p:txBody>
      </p:sp>
      <p:sp>
        <p:nvSpPr>
          <p:cNvPr id="35" name="TextBox 34"/>
          <p:cNvSpPr txBox="1"/>
          <p:nvPr/>
        </p:nvSpPr>
        <p:spPr>
          <a:xfrm>
            <a:off x="950976" y="5253789"/>
            <a:ext cx="2139696" cy="143694"/>
          </a:xfrm>
          <a:prstGeom prst="rect">
            <a:avLst/>
          </a:prstGeom>
          <a:noFill/>
        </p:spPr>
        <p:txBody>
          <a:bodyPr wrap="square" lIns="0" tIns="0" rIns="0" bIns="0" anchor="t">
            <a:spAutoFit/>
          </a:bodyPr>
          <a:lstStyle/>
          <a:p>
            <a:pPr algn="l">
              <a:lnSpc>
                <a:spcPct val="105000"/>
              </a:lnSpc>
            </a:pPr>
            <a:r>
              <a:rPr lang="en-US" sz="900" b="0" i="0" noProof="1">
                <a:solidFill>
                  <a:srgbClr val="A8BEDC"/>
                </a:solidFill>
                <a:latin typeface="Nunito Sans"/>
              </a:rPr>
              <a:t>Multicast, unicast, TV sur IP</a:t>
            </a:r>
          </a:p>
        </p:txBody>
      </p:sp>
      <p:sp>
        <p:nvSpPr>
          <p:cNvPr id="36" name="TextBox 35"/>
          <p:cNvSpPr txBox="1"/>
          <p:nvPr/>
        </p:nvSpPr>
        <p:spPr>
          <a:xfrm>
            <a:off x="2889504" y="4946904"/>
            <a:ext cx="768096" cy="201168"/>
          </a:xfrm>
          <a:prstGeom prst="rect">
            <a:avLst/>
          </a:prstGeom>
          <a:noFill/>
        </p:spPr>
        <p:txBody>
          <a:bodyPr wrap="square" lIns="0" tIns="0" rIns="0" bIns="0" anchor="ctr">
            <a:spAutoFit/>
          </a:bodyPr>
          <a:lstStyle/>
          <a:p>
            <a:pPr algn="r"/>
            <a:r>
              <a:rPr lang="en-US" sz="700" b="0" i="0" noProof="1">
                <a:solidFill>
                  <a:srgbClr val="F2B134"/>
                </a:solidFill>
                <a:latin typeface="Nunito Sans ExtraBold"/>
              </a:rPr>
              <a:t>SRT · HLS</a:t>
            </a:r>
          </a:p>
        </p:txBody>
      </p:sp>
      <p:cxnSp>
        <p:nvCxnSpPr>
          <p:cNvPr id="37" name="Connector 36"/>
          <p:cNvCxnSpPr/>
          <p:nvPr/>
        </p:nvCxnSpPr>
        <p:spPr>
          <a:xfrm>
            <a:off x="3767328" y="5221224"/>
            <a:ext cx="310896" cy="0"/>
          </a:xfrm>
          <a:prstGeom prst="line">
            <a:avLst/>
          </a:prstGeom>
          <a:ln w="12700">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4078224" y="2075688"/>
            <a:ext cx="0" cy="3319272"/>
          </a:xfrm>
          <a:prstGeom prst="line">
            <a:avLst/>
          </a:prstGeom>
          <a:ln w="15875">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a:cxnSpLocks/>
          </p:cNvCxnSpPr>
          <p:nvPr/>
        </p:nvCxnSpPr>
        <p:spPr>
          <a:xfrm>
            <a:off x="4068701" y="5394960"/>
            <a:ext cx="1296257" cy="0"/>
          </a:xfrm>
          <a:prstGeom prst="line">
            <a:avLst/>
          </a:prstGeom>
          <a:ln w="15875">
            <a:solidFill>
              <a:srgbClr val="F2B134"/>
            </a:solidFill>
          </a:ln>
        </p:spPr>
        <p:style>
          <a:lnRef idx="2">
            <a:schemeClr val="accent1"/>
          </a:lnRef>
          <a:fillRef idx="0">
            <a:schemeClr val="accent1"/>
          </a:fillRef>
          <a:effectRef idx="1">
            <a:schemeClr val="accent1"/>
          </a:effectRef>
          <a:fontRef idx="minor">
            <a:schemeClr val="tx1"/>
          </a:fontRef>
        </p:style>
      </p:cxnSp>
      <p:cxnSp>
        <p:nvCxnSpPr>
          <p:cNvPr id="59" name="Connector 58"/>
          <p:cNvCxnSpPr>
            <a:cxnSpLocks/>
          </p:cNvCxnSpPr>
          <p:nvPr/>
        </p:nvCxnSpPr>
        <p:spPr>
          <a:xfrm>
            <a:off x="6929438" y="5392579"/>
            <a:ext cx="1117282" cy="0"/>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60" name="Connector 59"/>
          <p:cNvCxnSpPr>
            <a:cxnSpLocks/>
          </p:cNvCxnSpPr>
          <p:nvPr/>
        </p:nvCxnSpPr>
        <p:spPr>
          <a:xfrm flipH="1" flipV="1">
            <a:off x="8039577" y="3132728"/>
            <a:ext cx="7143" cy="2266994"/>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61" name="Connector 60"/>
          <p:cNvCxnSpPr>
            <a:cxnSpLocks/>
          </p:cNvCxnSpPr>
          <p:nvPr/>
        </p:nvCxnSpPr>
        <p:spPr>
          <a:xfrm>
            <a:off x="8031264" y="3125585"/>
            <a:ext cx="152615" cy="0"/>
          </a:xfrm>
          <a:prstGeom prst="line">
            <a:avLst/>
          </a:prstGeom>
          <a:ln w="15875">
            <a:solidFill>
              <a:srgbClr val="6FB0FF"/>
            </a:solidFill>
          </a:ln>
        </p:spPr>
        <p:style>
          <a:lnRef idx="2">
            <a:schemeClr val="accent1"/>
          </a:lnRef>
          <a:fillRef idx="0">
            <a:schemeClr val="accent1"/>
          </a:fillRef>
          <a:effectRef idx="1">
            <a:schemeClr val="accent1"/>
          </a:effectRef>
          <a:fontRef idx="minor">
            <a:schemeClr val="tx1"/>
          </a:fontRef>
        </p:style>
      </p:cxnSp>
      <p:sp>
        <p:nvSpPr>
          <p:cNvPr id="63" name="Rounded Rectangle 62"/>
          <p:cNvSpPr/>
          <p:nvPr/>
        </p:nvSpPr>
        <p:spPr>
          <a:xfrm>
            <a:off x="8183879" y="1719072"/>
            <a:ext cx="3566160" cy="3090672"/>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64" name="Rounded Rectangle 63"/>
          <p:cNvSpPr/>
          <p:nvPr/>
        </p:nvSpPr>
        <p:spPr>
          <a:xfrm>
            <a:off x="8375904" y="1847088"/>
            <a:ext cx="1463040" cy="256032"/>
          </a:xfrm>
          <a:prstGeom prst="roundRect">
            <a:avLst>
              <a:gd name="adj" fmla="val 50000"/>
            </a:avLst>
          </a:prstGeom>
          <a:solidFill>
            <a:srgbClr val="0F284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65" name="TextBox 64"/>
          <p:cNvSpPr txBox="1"/>
          <p:nvPr/>
        </p:nvSpPr>
        <p:spPr>
          <a:xfrm>
            <a:off x="8375904" y="1847088"/>
            <a:ext cx="1463040" cy="256032"/>
          </a:xfrm>
          <a:prstGeom prst="rect">
            <a:avLst/>
          </a:prstGeom>
          <a:noFill/>
        </p:spPr>
        <p:txBody>
          <a:bodyPr wrap="square" lIns="0" tIns="0" rIns="0" bIns="0" anchor="ctr">
            <a:spAutoFit/>
          </a:bodyPr>
          <a:lstStyle/>
          <a:p>
            <a:pPr algn="ctr"/>
            <a:r>
              <a:rPr lang="en-US" sz="750" b="0" i="0" spc="150" noProof="1">
                <a:solidFill>
                  <a:srgbClr val="6FB0FF"/>
                </a:solidFill>
                <a:latin typeface="Nunito Sans ExtraBold"/>
              </a:rPr>
              <a:t>TOUT-EN-UN</a:t>
            </a:r>
          </a:p>
        </p:txBody>
      </p:sp>
      <p:sp>
        <p:nvSpPr>
          <p:cNvPr id="66" name="TextBox 65"/>
          <p:cNvSpPr txBox="1"/>
          <p:nvPr/>
        </p:nvSpPr>
        <p:spPr>
          <a:xfrm>
            <a:off x="8375904" y="2212848"/>
            <a:ext cx="3182112" cy="274320"/>
          </a:xfrm>
          <a:prstGeom prst="rect">
            <a:avLst/>
          </a:prstGeom>
          <a:noFill/>
        </p:spPr>
        <p:txBody>
          <a:bodyPr wrap="square" lIns="0" tIns="0" rIns="0" bIns="0" anchor="ctr">
            <a:spAutoFit/>
          </a:bodyPr>
          <a:lstStyle/>
          <a:p>
            <a:pPr algn="l"/>
            <a:r>
              <a:rPr lang="en-US" sz="1600" b="0" i="0" noProof="1">
                <a:solidFill>
                  <a:srgbClr val="FFFFFF"/>
                </a:solidFill>
                <a:latin typeface="Nunito Sans ExtraBold"/>
              </a:rPr>
              <a:t>ELEMENTI S &amp; M</a:t>
            </a:r>
          </a:p>
        </p:txBody>
      </p:sp>
      <p:sp>
        <p:nvSpPr>
          <p:cNvPr id="67" name="TextBox 66"/>
          <p:cNvSpPr txBox="1"/>
          <p:nvPr/>
        </p:nvSpPr>
        <p:spPr>
          <a:xfrm>
            <a:off x="8375904" y="2538240"/>
            <a:ext cx="3182112" cy="153888"/>
          </a:xfrm>
          <a:prstGeom prst="rect">
            <a:avLst/>
          </a:prstGeom>
          <a:noFill/>
        </p:spPr>
        <p:txBody>
          <a:bodyPr wrap="square" lIns="0" tIns="0" rIns="0" bIns="0" anchor="ctr">
            <a:spAutoFit/>
          </a:bodyPr>
          <a:lstStyle/>
          <a:p>
            <a:pPr algn="l"/>
            <a:r>
              <a:rPr lang="en-US" sz="1000" b="0" i="0" spc="150" noProof="1">
                <a:solidFill>
                  <a:srgbClr val="F2B134"/>
                </a:solidFill>
                <a:latin typeface="Nunito Sans ExtraBold"/>
              </a:rPr>
              <a:t>INTEGRATEUR &amp; </a:t>
            </a:r>
            <a:r>
              <a:rPr lang="en-US" sz="1000" spc="150" noProof="1">
                <a:solidFill>
                  <a:srgbClr val="F2B134"/>
                </a:solidFill>
                <a:latin typeface="Nunito Sans ExtraBold"/>
              </a:rPr>
              <a:t>CLIENT</a:t>
            </a:r>
            <a:r>
              <a:rPr lang="en-US" sz="1000" b="0" i="0" spc="150" noProof="1">
                <a:solidFill>
                  <a:srgbClr val="F2B134"/>
                </a:solidFill>
                <a:latin typeface="Nunito Sans ExtraBold"/>
              </a:rPr>
              <a:t> FINAL</a:t>
            </a:r>
          </a:p>
        </p:txBody>
      </p:sp>
      <p:sp>
        <p:nvSpPr>
          <p:cNvPr id="68" name="TextBox 67"/>
          <p:cNvSpPr txBox="1"/>
          <p:nvPr/>
        </p:nvSpPr>
        <p:spPr>
          <a:xfrm>
            <a:off x="8375903" y="4113737"/>
            <a:ext cx="3182112" cy="503984"/>
          </a:xfrm>
          <a:prstGeom prst="rect">
            <a:avLst/>
          </a:prstGeom>
          <a:noFill/>
        </p:spPr>
        <p:txBody>
          <a:bodyPr wrap="square" lIns="0" tIns="0" rIns="0" bIns="0" anchor="t">
            <a:spAutoFit/>
          </a:bodyPr>
          <a:lstStyle/>
          <a:p>
            <a:pPr>
              <a:lnSpc>
                <a:spcPct val="110000"/>
              </a:lnSpc>
            </a:pPr>
            <a:r>
              <a:rPr lang="en-US" sz="1000" noProof="1">
                <a:solidFill>
                  <a:srgbClr val="A8BEDC"/>
                </a:solidFill>
              </a:rPr>
              <a:t>Dans cette architecture, Elementi assure seul la création et la publication : aucun lien vers le cloud n’est nécessaire.</a:t>
            </a:r>
          </a:p>
        </p:txBody>
      </p:sp>
      <p:sp>
        <p:nvSpPr>
          <p:cNvPr id="69" name="Rectangle 68"/>
          <p:cNvSpPr/>
          <p:nvPr/>
        </p:nvSpPr>
        <p:spPr>
          <a:xfrm>
            <a:off x="8375904" y="3621024"/>
            <a:ext cx="3182112" cy="20116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71" name="Rectangle 70"/>
          <p:cNvSpPr/>
          <p:nvPr/>
        </p:nvSpPr>
        <p:spPr>
          <a:xfrm>
            <a:off x="8375904" y="3858768"/>
            <a:ext cx="3182112" cy="20116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73" name="Picture 72" descr="image.png"/>
          <p:cNvPicPr>
            <a:picLocks noChangeAspect="1"/>
          </p:cNvPicPr>
          <p:nvPr/>
        </p:nvPicPr>
        <p:blipFill>
          <a:blip r:embed="rId5"/>
          <a:stretch>
            <a:fillRect/>
          </a:stretch>
        </p:blipFill>
        <p:spPr>
          <a:xfrm>
            <a:off x="8932957" y="2903870"/>
            <a:ext cx="2135464" cy="1067732"/>
          </a:xfrm>
          <a:prstGeom prst="rect">
            <a:avLst/>
          </a:prstGeom>
        </p:spPr>
      </p:pic>
      <p:sp>
        <p:nvSpPr>
          <p:cNvPr id="74" name="TextBox 73"/>
          <p:cNvSpPr txBox="1"/>
          <p:nvPr/>
        </p:nvSpPr>
        <p:spPr>
          <a:xfrm>
            <a:off x="8156449" y="4916292"/>
            <a:ext cx="3566160" cy="219456"/>
          </a:xfrm>
          <a:prstGeom prst="rect">
            <a:avLst/>
          </a:prstGeom>
          <a:noFill/>
        </p:spPr>
        <p:txBody>
          <a:bodyPr wrap="square" lIns="0" tIns="0" rIns="0" bIns="0" anchor="ctr">
            <a:spAutoFit/>
          </a:bodyPr>
          <a:lstStyle/>
          <a:p>
            <a:pPr algn="ctr"/>
            <a:r>
              <a:rPr lang="en-US" sz="850" b="0" i="0" spc="200" noProof="1">
                <a:solidFill>
                  <a:srgbClr val="6FB0FF"/>
                </a:solidFill>
                <a:latin typeface="Nunito Sans ExtraBold"/>
              </a:rPr>
              <a:t>POSTE DE TRAVAIL DE L’UTILISATEUR</a:t>
            </a:r>
          </a:p>
        </p:txBody>
      </p:sp>
      <p:sp>
        <p:nvSpPr>
          <p:cNvPr id="75" name="Rounded Rectangle 74"/>
          <p:cNvSpPr/>
          <p:nvPr/>
        </p:nvSpPr>
        <p:spPr>
          <a:xfrm>
            <a:off x="4169954" y="5773976"/>
            <a:ext cx="3749039" cy="786384"/>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76" name="TextBox 75"/>
          <p:cNvSpPr txBox="1"/>
          <p:nvPr/>
        </p:nvSpPr>
        <p:spPr>
          <a:xfrm>
            <a:off x="4376734" y="6083131"/>
            <a:ext cx="3456432" cy="165430"/>
          </a:xfrm>
          <a:prstGeom prst="rect">
            <a:avLst/>
          </a:prstGeom>
          <a:noFill/>
        </p:spPr>
        <p:txBody>
          <a:bodyPr wrap="square" lIns="0" tIns="0" rIns="0" bIns="0" anchor="t">
            <a:spAutoFit/>
          </a:bodyPr>
          <a:lstStyle/>
          <a:p>
            <a:pPr algn="ctr">
              <a:lnSpc>
                <a:spcPct val="110000"/>
              </a:lnSpc>
            </a:pPr>
            <a:r>
              <a:rPr lang="en-US" sz="1000" b="0" i="0" noProof="1">
                <a:solidFill>
                  <a:srgbClr val="A8BEDC"/>
                </a:solidFill>
                <a:latin typeface="Nunito Sans"/>
              </a:rPr>
              <a:t>Pulling direct des données depuis le player. </a:t>
            </a:r>
          </a:p>
        </p:txBody>
      </p:sp>
      <p:sp>
        <p:nvSpPr>
          <p:cNvPr id="77" name="Rounded Rectangle 76"/>
          <p:cNvSpPr/>
          <p:nvPr/>
        </p:nvSpPr>
        <p:spPr>
          <a:xfrm>
            <a:off x="8183879" y="5284169"/>
            <a:ext cx="3566159" cy="786384"/>
          </a:xfrm>
          <a:prstGeom prst="roundRect">
            <a:avLst>
              <a:gd name="adj" fmla="val 7000"/>
            </a:avLst>
          </a:prstGeom>
          <a:solidFill>
            <a:srgbClr val="17325A"/>
          </a:solidFill>
          <a:ln w="9525">
            <a:solidFill>
              <a:srgbClr val="FF5C8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78" name="TextBox 77"/>
          <p:cNvSpPr txBox="1"/>
          <p:nvPr/>
        </p:nvSpPr>
        <p:spPr>
          <a:xfrm>
            <a:off x="8330183" y="5375609"/>
            <a:ext cx="3273552" cy="673261"/>
          </a:xfrm>
          <a:prstGeom prst="rect">
            <a:avLst/>
          </a:prstGeom>
          <a:noFill/>
        </p:spPr>
        <p:txBody>
          <a:bodyPr wrap="square" lIns="0" tIns="0" rIns="0" bIns="0" anchor="t">
            <a:spAutoFit/>
          </a:bodyPr>
          <a:lstStyle/>
          <a:p>
            <a:pPr algn="ctr">
              <a:lnSpc>
                <a:spcPct val="110000"/>
              </a:lnSpc>
            </a:pPr>
            <a:r>
              <a:rPr lang="en-US" sz="1000" b="0" i="0" noProof="1">
                <a:solidFill>
                  <a:srgbClr val="A8BEDC"/>
                </a:solidFill>
                <a:latin typeface="Nunito Sans"/>
              </a:rPr>
              <a:t>Infrastructure auto-gérée. Mode PUSH depuis les postes utilisateurs, mode PULL depuis un NAS interne ou externe. Stockage, transcodage et publication restent chez le client.</a:t>
            </a:r>
          </a:p>
        </p:txBody>
      </p:sp>
      <p:pic>
        <p:nvPicPr>
          <p:cNvPr id="79" name="Picture 78" descr="chevronright_amber.png">
            <a:extLst>
              <a:ext uri="{FF2B5EF4-FFF2-40B4-BE49-F238E27FC236}">
                <a16:creationId xmlns:a16="http://schemas.microsoft.com/office/drawing/2014/main" id="{271559B7-D480-2829-F185-1D9A1EC5BA16}"/>
              </a:ext>
            </a:extLst>
          </p:cNvPr>
          <p:cNvPicPr>
            <a:picLocks noChangeAspect="1"/>
          </p:cNvPicPr>
          <p:nvPr/>
        </p:nvPicPr>
        <p:blipFill>
          <a:blip r:embed="rId6"/>
          <a:stretch>
            <a:fillRect/>
          </a:stretch>
        </p:blipFill>
        <p:spPr>
          <a:xfrm>
            <a:off x="5219124" y="5266944"/>
            <a:ext cx="256032" cy="256032"/>
          </a:xfrm>
          <a:prstGeom prst="rect">
            <a:avLst/>
          </a:prstGeom>
        </p:spPr>
      </p:pic>
      <p:cxnSp>
        <p:nvCxnSpPr>
          <p:cNvPr id="80" name="Connector 43">
            <a:extLst>
              <a:ext uri="{FF2B5EF4-FFF2-40B4-BE49-F238E27FC236}">
                <a16:creationId xmlns:a16="http://schemas.microsoft.com/office/drawing/2014/main" id="{229F117A-BAF5-ADC1-F0E3-FC1068B2F056}"/>
              </a:ext>
            </a:extLst>
          </p:cNvPr>
          <p:cNvCxnSpPr/>
          <p:nvPr/>
        </p:nvCxnSpPr>
        <p:spPr>
          <a:xfrm>
            <a:off x="6107232" y="3312244"/>
            <a:ext cx="0" cy="201168"/>
          </a:xfrm>
          <a:prstGeom prst="line">
            <a:avLst/>
          </a:prstGeom>
          <a:ln w="12700">
            <a:solidFill>
              <a:srgbClr val="6FB0FF"/>
            </a:solidFill>
            <a:prstDash val="sysDot"/>
          </a:ln>
        </p:spPr>
        <p:style>
          <a:lnRef idx="2">
            <a:schemeClr val="accent1"/>
          </a:lnRef>
          <a:fillRef idx="0">
            <a:schemeClr val="accent1"/>
          </a:fillRef>
          <a:effectRef idx="1">
            <a:schemeClr val="accent1"/>
          </a:effectRef>
          <a:fontRef idx="minor">
            <a:schemeClr val="tx1"/>
          </a:fontRef>
        </p:style>
      </p:cxnSp>
      <p:sp>
        <p:nvSpPr>
          <p:cNvPr id="83" name="TextBox 82">
            <a:extLst>
              <a:ext uri="{FF2B5EF4-FFF2-40B4-BE49-F238E27FC236}">
                <a16:creationId xmlns:a16="http://schemas.microsoft.com/office/drawing/2014/main" id="{F942525D-AF5D-50C4-DBB5-5E9F26A24466}"/>
              </a:ext>
            </a:extLst>
          </p:cNvPr>
          <p:cNvSpPr txBox="1"/>
          <p:nvPr/>
        </p:nvSpPr>
        <p:spPr>
          <a:xfrm>
            <a:off x="5101392" y="4080340"/>
            <a:ext cx="2011680" cy="201168"/>
          </a:xfrm>
          <a:prstGeom prst="rect">
            <a:avLst/>
          </a:prstGeom>
          <a:noFill/>
        </p:spPr>
        <p:txBody>
          <a:bodyPr wrap="square" lIns="0" tIns="0" rIns="0" bIns="0" anchor="ctr">
            <a:spAutoFit/>
          </a:bodyPr>
          <a:lstStyle/>
          <a:p>
            <a:pPr algn="ctr"/>
            <a:r>
              <a:rPr lang="en-US" sz="850" b="0" i="0" spc="200" noProof="1">
                <a:solidFill>
                  <a:srgbClr val="6FB0FF"/>
                </a:solidFill>
                <a:latin typeface="Nunito Sans ExtraBold"/>
              </a:rPr>
              <a:t>PLAYER SPINETIX</a:t>
            </a:r>
          </a:p>
        </p:txBody>
      </p:sp>
      <p:cxnSp>
        <p:nvCxnSpPr>
          <p:cNvPr id="84" name="Connector 47">
            <a:extLst>
              <a:ext uri="{FF2B5EF4-FFF2-40B4-BE49-F238E27FC236}">
                <a16:creationId xmlns:a16="http://schemas.microsoft.com/office/drawing/2014/main" id="{4403C47F-B469-88A3-6ED1-C218627E83A1}"/>
              </a:ext>
            </a:extLst>
          </p:cNvPr>
          <p:cNvCxnSpPr/>
          <p:nvPr/>
        </p:nvCxnSpPr>
        <p:spPr>
          <a:xfrm>
            <a:off x="6107232" y="4318084"/>
            <a:ext cx="0" cy="201168"/>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ACC59E53-6BD4-810A-EEAA-C755AE028B07}"/>
              </a:ext>
            </a:extLst>
          </p:cNvPr>
          <p:cNvSpPr txBox="1"/>
          <p:nvPr/>
        </p:nvSpPr>
        <p:spPr>
          <a:xfrm>
            <a:off x="5101392" y="4537540"/>
            <a:ext cx="2011680" cy="219456"/>
          </a:xfrm>
          <a:prstGeom prst="rect">
            <a:avLst/>
          </a:prstGeom>
          <a:noFill/>
        </p:spPr>
        <p:txBody>
          <a:bodyPr wrap="square" lIns="0" tIns="0" rIns="0" bIns="0" anchor="ctr">
            <a:spAutoFit/>
          </a:bodyPr>
          <a:lstStyle/>
          <a:p>
            <a:pPr algn="ctr"/>
            <a:r>
              <a:rPr lang="en-US" sz="950" b="0" i="0" spc="200" noProof="1">
                <a:solidFill>
                  <a:srgbClr val="FFFFFF"/>
                </a:solidFill>
                <a:latin typeface="Nunito Sans ExtraBold"/>
              </a:rPr>
              <a:t>RESEAU CLIENT</a:t>
            </a:r>
          </a:p>
        </p:txBody>
      </p:sp>
      <p:sp>
        <p:nvSpPr>
          <p:cNvPr id="86" name="Rectangle 85">
            <a:extLst>
              <a:ext uri="{FF2B5EF4-FFF2-40B4-BE49-F238E27FC236}">
                <a16:creationId xmlns:a16="http://schemas.microsoft.com/office/drawing/2014/main" id="{F3AF7A7F-5064-C72E-8E09-8F9226EF8468}"/>
              </a:ext>
            </a:extLst>
          </p:cNvPr>
          <p:cNvSpPr/>
          <p:nvPr/>
        </p:nvSpPr>
        <p:spPr>
          <a:xfrm>
            <a:off x="6038651" y="4811860"/>
            <a:ext cx="137160" cy="137160"/>
          </a:xfrm>
          <a:prstGeom prst="rect">
            <a:avLst/>
          </a:prstGeom>
          <a:no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cxnSp>
        <p:nvCxnSpPr>
          <p:cNvPr id="87" name="Connector 50">
            <a:extLst>
              <a:ext uri="{FF2B5EF4-FFF2-40B4-BE49-F238E27FC236}">
                <a16:creationId xmlns:a16="http://schemas.microsoft.com/office/drawing/2014/main" id="{5E769219-CF25-B77F-1F1D-7E92433172BB}"/>
              </a:ext>
            </a:extLst>
          </p:cNvPr>
          <p:cNvCxnSpPr/>
          <p:nvPr/>
        </p:nvCxnSpPr>
        <p:spPr>
          <a:xfrm>
            <a:off x="6107232" y="4949020"/>
            <a:ext cx="0" cy="137160"/>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88" name="Connector 51">
            <a:extLst>
              <a:ext uri="{FF2B5EF4-FFF2-40B4-BE49-F238E27FC236}">
                <a16:creationId xmlns:a16="http://schemas.microsoft.com/office/drawing/2014/main" id="{E2350EBD-5E9D-EB75-83C2-D36F82AFFB17}"/>
              </a:ext>
            </a:extLst>
          </p:cNvPr>
          <p:cNvCxnSpPr/>
          <p:nvPr/>
        </p:nvCxnSpPr>
        <p:spPr>
          <a:xfrm>
            <a:off x="5695751" y="5086180"/>
            <a:ext cx="822961" cy="0"/>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cxnSp>
        <p:nvCxnSpPr>
          <p:cNvPr id="89" name="Connector 52">
            <a:extLst>
              <a:ext uri="{FF2B5EF4-FFF2-40B4-BE49-F238E27FC236}">
                <a16:creationId xmlns:a16="http://schemas.microsoft.com/office/drawing/2014/main" id="{B540B917-01FE-D37D-D47E-42D1689DA621}"/>
              </a:ext>
            </a:extLst>
          </p:cNvPr>
          <p:cNvCxnSpPr/>
          <p:nvPr/>
        </p:nvCxnSpPr>
        <p:spPr>
          <a:xfrm>
            <a:off x="5695751" y="5086180"/>
            <a:ext cx="0" cy="201168"/>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sp>
        <p:nvSpPr>
          <p:cNvPr id="90" name="Rectangle 89">
            <a:extLst>
              <a:ext uri="{FF2B5EF4-FFF2-40B4-BE49-F238E27FC236}">
                <a16:creationId xmlns:a16="http://schemas.microsoft.com/office/drawing/2014/main" id="{38D61F67-6002-A8AC-E995-D7FE101BFED3}"/>
              </a:ext>
            </a:extLst>
          </p:cNvPr>
          <p:cNvSpPr/>
          <p:nvPr/>
        </p:nvSpPr>
        <p:spPr>
          <a:xfrm>
            <a:off x="5627171" y="5287348"/>
            <a:ext cx="137160" cy="137160"/>
          </a:xfrm>
          <a:prstGeom prst="rect">
            <a:avLst/>
          </a:prstGeom>
          <a:no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cxnSp>
        <p:nvCxnSpPr>
          <p:cNvPr id="91" name="Connector 54">
            <a:extLst>
              <a:ext uri="{FF2B5EF4-FFF2-40B4-BE49-F238E27FC236}">
                <a16:creationId xmlns:a16="http://schemas.microsoft.com/office/drawing/2014/main" id="{C8DC4DDD-162F-7554-3C37-32E17221AC01}"/>
              </a:ext>
            </a:extLst>
          </p:cNvPr>
          <p:cNvCxnSpPr/>
          <p:nvPr/>
        </p:nvCxnSpPr>
        <p:spPr>
          <a:xfrm>
            <a:off x="6107232" y="5086180"/>
            <a:ext cx="0" cy="201168"/>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B5D62B8F-ABC8-4C14-73BF-CE87DC94A514}"/>
              </a:ext>
            </a:extLst>
          </p:cNvPr>
          <p:cNvSpPr/>
          <p:nvPr/>
        </p:nvSpPr>
        <p:spPr>
          <a:xfrm>
            <a:off x="6038651" y="5287348"/>
            <a:ext cx="137160" cy="137160"/>
          </a:xfrm>
          <a:prstGeom prst="rect">
            <a:avLst/>
          </a:prstGeom>
          <a:no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cxnSp>
        <p:nvCxnSpPr>
          <p:cNvPr id="93" name="Connector 56">
            <a:extLst>
              <a:ext uri="{FF2B5EF4-FFF2-40B4-BE49-F238E27FC236}">
                <a16:creationId xmlns:a16="http://schemas.microsoft.com/office/drawing/2014/main" id="{9FE708E1-8C05-2B65-4B59-50B04E0D34C5}"/>
              </a:ext>
            </a:extLst>
          </p:cNvPr>
          <p:cNvCxnSpPr/>
          <p:nvPr/>
        </p:nvCxnSpPr>
        <p:spPr>
          <a:xfrm>
            <a:off x="6518712" y="5086180"/>
            <a:ext cx="0" cy="201168"/>
          </a:xfrm>
          <a:prstGeom prst="line">
            <a:avLst/>
          </a:prstGeom>
          <a:ln w="12700">
            <a:solidFill>
              <a:srgbClr val="6FB0FF"/>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4899B496-DB8B-D5B9-FDD3-761A0EE69381}"/>
              </a:ext>
            </a:extLst>
          </p:cNvPr>
          <p:cNvSpPr/>
          <p:nvPr/>
        </p:nvSpPr>
        <p:spPr>
          <a:xfrm>
            <a:off x="6450132" y="5287348"/>
            <a:ext cx="137160" cy="137160"/>
          </a:xfrm>
          <a:prstGeom prst="rect">
            <a:avLst/>
          </a:prstGeom>
          <a:noFill/>
          <a:ln w="12700">
            <a:solidFill>
              <a:srgbClr val="6FB0F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95" name="Picture 94">
            <a:extLst>
              <a:ext uri="{FF2B5EF4-FFF2-40B4-BE49-F238E27FC236}">
                <a16:creationId xmlns:a16="http://schemas.microsoft.com/office/drawing/2014/main" id="{844C6B2F-6976-4C70-BFD6-853649842B0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589033" y="1582505"/>
            <a:ext cx="3043991" cy="1789109"/>
          </a:xfrm>
          <a:prstGeom prst="rect">
            <a:avLst/>
          </a:prstGeom>
        </p:spPr>
      </p:pic>
      <p:pic>
        <p:nvPicPr>
          <p:cNvPr id="96" name="Picture 95" descr="Digital signage screen, Canton of Lucerne: KPIs, departures, a bike scene with a news ticker, a job offer">
            <a:extLst>
              <a:ext uri="{FF2B5EF4-FFF2-40B4-BE49-F238E27FC236}">
                <a16:creationId xmlns:a16="http://schemas.microsoft.com/office/drawing/2014/main" id="{96143632-C1E1-ABE2-B5F1-25F54C3C7B32}"/>
              </a:ext>
            </a:extLst>
          </p:cNvPr>
          <p:cNvPicPr>
            <a:picLocks noChangeAspect="1"/>
          </p:cNvPicPr>
          <p:nvPr/>
        </p:nvPicPr>
        <p:blipFill>
          <a:blip r:embed="rId8"/>
          <a:stretch>
            <a:fillRect/>
          </a:stretch>
        </p:blipFill>
        <p:spPr>
          <a:xfrm>
            <a:off x="4643569" y="1645920"/>
            <a:ext cx="2938775" cy="1651465"/>
          </a:xfrm>
          <a:prstGeom prst="rect">
            <a:avLst/>
          </a:prstGeom>
        </p:spPr>
      </p:pic>
      <p:pic>
        <p:nvPicPr>
          <p:cNvPr id="105" name="Picture 104" descr="server_ltblue.png">
            <a:extLst>
              <a:ext uri="{FF2B5EF4-FFF2-40B4-BE49-F238E27FC236}">
                <a16:creationId xmlns:a16="http://schemas.microsoft.com/office/drawing/2014/main" id="{ADB04CFE-98FD-37DA-49BB-E944DAF4054D}"/>
              </a:ext>
            </a:extLst>
          </p:cNvPr>
          <p:cNvPicPr>
            <a:picLocks noChangeAspect="1"/>
          </p:cNvPicPr>
          <p:nvPr/>
        </p:nvPicPr>
        <p:blipFill>
          <a:blip r:embed="rId9"/>
          <a:stretch>
            <a:fillRect/>
          </a:stretch>
        </p:blipFill>
        <p:spPr>
          <a:xfrm>
            <a:off x="562356" y="1938528"/>
            <a:ext cx="274320" cy="274320"/>
          </a:xfrm>
          <a:prstGeom prst="rect">
            <a:avLst/>
          </a:prstGeom>
        </p:spPr>
      </p:pic>
      <p:pic>
        <p:nvPicPr>
          <p:cNvPr id="107" name="Picture 106" descr="cloud_ltblue.png">
            <a:extLst>
              <a:ext uri="{FF2B5EF4-FFF2-40B4-BE49-F238E27FC236}">
                <a16:creationId xmlns:a16="http://schemas.microsoft.com/office/drawing/2014/main" id="{E2E33825-C8F4-7493-27E8-FF515AE80FB8}"/>
              </a:ext>
            </a:extLst>
          </p:cNvPr>
          <p:cNvPicPr>
            <a:picLocks noChangeAspect="1"/>
          </p:cNvPicPr>
          <p:nvPr/>
        </p:nvPicPr>
        <p:blipFill>
          <a:blip r:embed="rId10"/>
          <a:stretch>
            <a:fillRect/>
          </a:stretch>
        </p:blipFill>
        <p:spPr>
          <a:xfrm>
            <a:off x="562356" y="2724911"/>
            <a:ext cx="274320" cy="274320"/>
          </a:xfrm>
          <a:prstGeom prst="rect">
            <a:avLst/>
          </a:prstGeom>
        </p:spPr>
      </p:pic>
      <p:pic>
        <p:nvPicPr>
          <p:cNvPr id="109" name="Picture 108" descr="world_ltblue.png">
            <a:extLst>
              <a:ext uri="{FF2B5EF4-FFF2-40B4-BE49-F238E27FC236}">
                <a16:creationId xmlns:a16="http://schemas.microsoft.com/office/drawing/2014/main" id="{1E757F62-5BE7-0A71-C63B-8C84CE94B497}"/>
              </a:ext>
            </a:extLst>
          </p:cNvPr>
          <p:cNvPicPr>
            <a:picLocks noChangeAspect="1"/>
          </p:cNvPicPr>
          <p:nvPr/>
        </p:nvPicPr>
        <p:blipFill>
          <a:blip r:embed="rId11"/>
          <a:stretch>
            <a:fillRect/>
          </a:stretch>
        </p:blipFill>
        <p:spPr>
          <a:xfrm>
            <a:off x="562356" y="3511296"/>
            <a:ext cx="274320" cy="274320"/>
          </a:xfrm>
          <a:prstGeom prst="rect">
            <a:avLst/>
          </a:prstGeom>
        </p:spPr>
      </p:pic>
      <p:pic>
        <p:nvPicPr>
          <p:cNvPr id="111" name="Picture 110" descr="devicecctv_ltblue.png">
            <a:extLst>
              <a:ext uri="{FF2B5EF4-FFF2-40B4-BE49-F238E27FC236}">
                <a16:creationId xmlns:a16="http://schemas.microsoft.com/office/drawing/2014/main" id="{633A3546-1BBE-C8A9-E7D5-FD33A3037845}"/>
              </a:ext>
            </a:extLst>
          </p:cNvPr>
          <p:cNvPicPr>
            <a:picLocks noChangeAspect="1"/>
          </p:cNvPicPr>
          <p:nvPr/>
        </p:nvPicPr>
        <p:blipFill>
          <a:blip r:embed="rId12"/>
          <a:stretch>
            <a:fillRect/>
          </a:stretch>
        </p:blipFill>
        <p:spPr>
          <a:xfrm>
            <a:off x="562356" y="4297680"/>
            <a:ext cx="274320" cy="274320"/>
          </a:xfrm>
          <a:prstGeom prst="rect">
            <a:avLst/>
          </a:prstGeom>
        </p:spPr>
      </p:pic>
      <p:pic>
        <p:nvPicPr>
          <p:cNvPr id="113" name="Picture 112" descr="satellite_ltblue.png">
            <a:extLst>
              <a:ext uri="{FF2B5EF4-FFF2-40B4-BE49-F238E27FC236}">
                <a16:creationId xmlns:a16="http://schemas.microsoft.com/office/drawing/2014/main" id="{F646F73B-A029-D24D-744F-BD5C92863A09}"/>
              </a:ext>
            </a:extLst>
          </p:cNvPr>
          <p:cNvPicPr>
            <a:picLocks noChangeAspect="1"/>
          </p:cNvPicPr>
          <p:nvPr/>
        </p:nvPicPr>
        <p:blipFill>
          <a:blip r:embed="rId13"/>
          <a:stretch>
            <a:fillRect/>
          </a:stretch>
        </p:blipFill>
        <p:spPr>
          <a:xfrm>
            <a:off x="562356" y="5084064"/>
            <a:ext cx="274320" cy="274320"/>
          </a:xfrm>
          <a:prstGeom prst="rect">
            <a:avLst/>
          </a:prstGeom>
        </p:spPr>
      </p:pic>
      <p:sp>
        <p:nvSpPr>
          <p:cNvPr id="42" name="Rounded Rectangle 44">
            <a:extLst>
              <a:ext uri="{FF2B5EF4-FFF2-40B4-BE49-F238E27FC236}">
                <a16:creationId xmlns:a16="http://schemas.microsoft.com/office/drawing/2014/main" id="{C1CB93E4-0FD9-359F-3B56-9551817E2DCE}"/>
              </a:ext>
            </a:extLst>
          </p:cNvPr>
          <p:cNvSpPr/>
          <p:nvPr/>
        </p:nvSpPr>
        <p:spPr>
          <a:xfrm>
            <a:off x="4723699" y="3513412"/>
            <a:ext cx="2782316" cy="512064"/>
          </a:xfrm>
          <a:prstGeom prst="roundRect">
            <a:avLst>
              <a:gd name="adj" fmla="val 22000"/>
            </a:avLst>
          </a:prstGeom>
          <a:solidFill>
            <a:srgbClr val="1B3A66"/>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pic>
        <p:nvPicPr>
          <p:cNvPr id="43" name="Picture 42" descr="player_box.png">
            <a:extLst>
              <a:ext uri="{FF2B5EF4-FFF2-40B4-BE49-F238E27FC236}">
                <a16:creationId xmlns:a16="http://schemas.microsoft.com/office/drawing/2014/main" id="{4B95C0F6-8ADD-5C9A-1048-793F59A02AC0}"/>
              </a:ext>
            </a:extLst>
          </p:cNvPr>
          <p:cNvPicPr>
            <a:picLocks noChangeAspect="1"/>
          </p:cNvPicPr>
          <p:nvPr/>
        </p:nvPicPr>
        <p:blipFill>
          <a:blip r:embed="rId14"/>
          <a:stretch>
            <a:fillRect/>
          </a:stretch>
        </p:blipFill>
        <p:spPr>
          <a:xfrm>
            <a:off x="4876074" y="3661289"/>
            <a:ext cx="1916839" cy="266745"/>
          </a:xfrm>
          <a:prstGeom prst="rect">
            <a:avLst/>
          </a:prstGeom>
        </p:spPr>
      </p:pic>
      <p:grpSp>
        <p:nvGrpSpPr>
          <p:cNvPr id="44" name="Group 43">
            <a:extLst>
              <a:ext uri="{FF2B5EF4-FFF2-40B4-BE49-F238E27FC236}">
                <a16:creationId xmlns:a16="http://schemas.microsoft.com/office/drawing/2014/main" id="{52010B21-E999-A2BA-B376-438E1F91525E}"/>
              </a:ext>
            </a:extLst>
          </p:cNvPr>
          <p:cNvGrpSpPr/>
          <p:nvPr/>
        </p:nvGrpSpPr>
        <p:grpSpPr>
          <a:xfrm>
            <a:off x="6647760" y="3560007"/>
            <a:ext cx="947539" cy="467843"/>
            <a:chOff x="6556283" y="3600932"/>
            <a:chExt cx="1463040" cy="722369"/>
          </a:xfrm>
        </p:grpSpPr>
        <p:sp>
          <p:nvSpPr>
            <p:cNvPr id="45" name="TextBox 44">
              <a:extLst>
                <a:ext uri="{FF2B5EF4-FFF2-40B4-BE49-F238E27FC236}">
                  <a16:creationId xmlns:a16="http://schemas.microsoft.com/office/drawing/2014/main" id="{3C2FD094-6A38-CC02-EC94-86B8794A16E2}"/>
                </a:ext>
              </a:extLst>
            </p:cNvPr>
            <p:cNvSpPr txBox="1"/>
            <p:nvPr/>
          </p:nvSpPr>
          <p:spPr>
            <a:xfrm>
              <a:off x="6556283" y="3600932"/>
              <a:ext cx="1463040" cy="142566"/>
            </a:xfrm>
            <a:prstGeom prst="rect">
              <a:avLst/>
            </a:prstGeom>
            <a:noFill/>
          </p:spPr>
          <p:txBody>
            <a:bodyPr wrap="square" lIns="0" tIns="0" rIns="0" bIns="0" anchor="ctr">
              <a:spAutoFit/>
            </a:bodyPr>
            <a:lstStyle/>
            <a:p>
              <a:pPr algn="ctr"/>
              <a:r>
                <a:rPr kumimoji="0" lang="en-US" sz="600" b="0" i="0" u="none" strike="noStrike" kern="1200" cap="none" spc="0" normalizeH="0" baseline="0" noProof="1">
                  <a:ln>
                    <a:noFill/>
                  </a:ln>
                  <a:solidFill>
                    <a:srgbClr val="F2B134"/>
                  </a:solidFill>
                  <a:effectLst/>
                  <a:uLnTx/>
                  <a:uFillTx/>
                  <a:latin typeface="Nunito Sans ExtraBold"/>
                  <a:ea typeface="+mn-ea"/>
                  <a:cs typeface="+mn-cs"/>
                </a:rPr>
                <a:t>POWERED BY</a:t>
              </a:r>
              <a:endParaRPr lang="en-US" sz="400" b="1" i="0" noProof="1">
                <a:solidFill>
                  <a:srgbClr val="FFFFFF"/>
                </a:solidFill>
              </a:endParaRPr>
            </a:p>
          </p:txBody>
        </p:sp>
        <p:pic>
          <p:nvPicPr>
            <p:cNvPr id="46" name="Picture 45">
              <a:extLst>
                <a:ext uri="{FF2B5EF4-FFF2-40B4-BE49-F238E27FC236}">
                  <a16:creationId xmlns:a16="http://schemas.microsoft.com/office/drawing/2014/main" id="{8ED459BF-7B3E-777E-2B26-24584BAC827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902524" y="3630684"/>
              <a:ext cx="758639" cy="692617"/>
            </a:xfrm>
            <a:prstGeom prst="rect">
              <a:avLst/>
            </a:prstGeom>
          </p:spPr>
        </p:pic>
      </p:grpSp>
      <p:pic>
        <p:nvPicPr>
          <p:cNvPr id="9" name="Picture 8" descr="chevronright_ltblue.png">
            <a:extLst>
              <a:ext uri="{FF2B5EF4-FFF2-40B4-BE49-F238E27FC236}">
                <a16:creationId xmlns:a16="http://schemas.microsoft.com/office/drawing/2014/main" id="{31434496-4103-5E67-69B7-3816AD6C487F}"/>
              </a:ext>
            </a:extLst>
          </p:cNvPr>
          <p:cNvPicPr>
            <a:picLocks noChangeAspect="1"/>
          </p:cNvPicPr>
          <p:nvPr/>
        </p:nvPicPr>
        <p:blipFill>
          <a:blip r:embed="rId16"/>
          <a:stretch>
            <a:fillRect/>
          </a:stretch>
        </p:blipFill>
        <p:spPr>
          <a:xfrm rot="10800000">
            <a:off x="6822617" y="5266259"/>
            <a:ext cx="256032" cy="256032"/>
          </a:xfrm>
          <a:prstGeom prst="rect">
            <a:avLst/>
          </a:prstGeom>
        </p:spPr>
      </p:pic>
      <p:pic>
        <p:nvPicPr>
          <p:cNvPr id="62" name="Picture 61" descr="chevronright_ltblue.png"/>
          <p:cNvPicPr>
            <a:picLocks noChangeAspect="1"/>
          </p:cNvPicPr>
          <p:nvPr/>
        </p:nvPicPr>
        <p:blipFill>
          <a:blip r:embed="rId16"/>
          <a:stretch>
            <a:fillRect/>
          </a:stretch>
        </p:blipFill>
        <p:spPr>
          <a:xfrm>
            <a:off x="8017386" y="2997568"/>
            <a:ext cx="256032" cy="2560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8"/>
                                        </p:tgtEl>
                                        <p:attrNameLst>
                                          <p:attrName>style.visibility</p:attrName>
                                        </p:attrNameLst>
                                      </p:cBhvr>
                                      <p:to>
                                        <p:strVal val="visible"/>
                                      </p:to>
                                    </p:set>
                                  </p:childTnLst>
                                </p:cTn>
                              </p:par>
                              <p:par>
                                <p:cTn id="91" presetID="1" presetClass="entr" presetSubtype="0" fill="hold" grpId="0" nodeType="withEffect" nodePh="1">
                                  <p:stCondLst>
                                    <p:cond delay="0"/>
                                  </p:stCondLst>
                                  <p:endCondLst>
                                    <p:cond evt="begin" delay="0">
                                      <p:tn val="91"/>
                                    </p:cond>
                                  </p:endCondLst>
                                  <p:childTnLst>
                                    <p:set>
                                      <p:cBhvr>
                                        <p:cTn id="92" dur="1" fill="hold">
                                          <p:stCondLst>
                                            <p:cond delay="0"/>
                                          </p:stCondLst>
                                        </p:cTn>
                                        <p:tgtEl>
                                          <p:spTgt spid="69"/>
                                        </p:tgtEl>
                                        <p:attrNameLst>
                                          <p:attrName>style.visibility</p:attrName>
                                        </p:attrNameLst>
                                      </p:cBhvr>
                                      <p:to>
                                        <p:strVal val="visible"/>
                                      </p:to>
                                    </p:set>
                                  </p:childTnLst>
                                </p:cTn>
                              </p:par>
                              <p:par>
                                <p:cTn id="93" presetID="1" presetClass="entr" presetSubtype="0" fill="hold" grpId="0" nodeType="withEffect" nodePh="1">
                                  <p:stCondLst>
                                    <p:cond delay="0"/>
                                  </p:stCondLst>
                                  <p:endCondLst>
                                    <p:cond evt="begin" delay="0">
                                      <p:tn val="93"/>
                                    </p:cond>
                                  </p:endCondLst>
                                  <p:childTnLst>
                                    <p:set>
                                      <p:cBhvr>
                                        <p:cTn id="94" dur="1" fill="hold">
                                          <p:stCondLst>
                                            <p:cond delay="0"/>
                                          </p:stCondLst>
                                        </p:cTn>
                                        <p:tgtEl>
                                          <p:spTgt spid="7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7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P spid="12" grpId="0"/>
      <p:bldP spid="14" grpId="0" animBg="1"/>
      <p:bldP spid="16" grpId="0"/>
      <p:bldP spid="17" grpId="0"/>
      <p:bldP spid="18" grpId="0"/>
      <p:bldP spid="20" grpId="0" animBg="1"/>
      <p:bldP spid="22" grpId="0"/>
      <p:bldP spid="23" grpId="0"/>
      <p:bldP spid="24" grpId="0"/>
      <p:bldP spid="26" grpId="0" animBg="1"/>
      <p:bldP spid="28" grpId="0"/>
      <p:bldP spid="29" grpId="0"/>
      <p:bldP spid="30" grpId="0"/>
      <p:bldP spid="32" grpId="0" animBg="1"/>
      <p:bldP spid="34" grpId="0"/>
      <p:bldP spid="35" grpId="0"/>
      <p:bldP spid="36" grpId="0"/>
      <p:bldP spid="63" grpId="0" animBg="1"/>
      <p:bldP spid="64" grpId="0" animBg="1"/>
      <p:bldP spid="65" grpId="0"/>
      <p:bldP spid="66" grpId="0"/>
      <p:bldP spid="67" grpId="0"/>
      <p:bldP spid="68" grpId="0"/>
      <p:bldP spid="69" grpId="0"/>
      <p:bldP spid="71" grpId="0"/>
      <p:bldP spid="74" grpId="0"/>
      <p:bldP spid="77" grpId="0" animBg="1"/>
      <p:bldP spid="7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DF846-4E81-8DFE-6CE2-2289A3EF6B59}"/>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C9620A01-DD5D-6DF8-CF9E-3AB7F8360122}"/>
              </a:ext>
            </a:extLst>
          </p:cNvPr>
          <p:cNvPicPr>
            <a:picLocks noChangeAspect="1"/>
          </p:cNvPicPr>
          <p:nvPr/>
        </p:nvPicPr>
        <p:blipFill>
          <a:blip r:embed="rId3"/>
          <a:stretch>
            <a:fillRect/>
          </a:stretch>
        </p:blipFill>
        <p:spPr>
          <a:xfrm>
            <a:off x="0" y="0"/>
            <a:ext cx="12191969" cy="6858000"/>
          </a:xfrm>
          <a:prstGeom prst="rect">
            <a:avLst/>
          </a:prstGeom>
        </p:spPr>
      </p:pic>
      <p:pic>
        <p:nvPicPr>
          <p:cNvPr id="3" name="Picture 2" descr="image.png">
            <a:extLst>
              <a:ext uri="{FF2B5EF4-FFF2-40B4-BE49-F238E27FC236}">
                <a16:creationId xmlns:a16="http://schemas.microsoft.com/office/drawing/2014/main" id="{A7AC0F76-07A3-44C6-2B06-6CC8ECDA61C9}"/>
              </a:ext>
            </a:extLst>
          </p:cNvPr>
          <p:cNvPicPr>
            <a:picLocks noChangeAspect="1"/>
          </p:cNvPicPr>
          <p:nvPr/>
        </p:nvPicPr>
        <p:blipFill>
          <a:blip r:embed="rId4"/>
          <a:stretch>
            <a:fillRect/>
          </a:stretch>
        </p:blipFill>
        <p:spPr>
          <a:xfrm>
            <a:off x="10671048" y="0"/>
            <a:ext cx="1517904" cy="603504"/>
          </a:xfrm>
          <a:prstGeom prst="rect">
            <a:avLst/>
          </a:prstGeom>
        </p:spPr>
      </p:pic>
      <p:sp>
        <p:nvSpPr>
          <p:cNvPr id="16" name="TextBox 15">
            <a:extLst>
              <a:ext uri="{FF2B5EF4-FFF2-40B4-BE49-F238E27FC236}">
                <a16:creationId xmlns:a16="http://schemas.microsoft.com/office/drawing/2014/main" id="{17794DF4-7052-DF62-F1D4-C97470989E02}"/>
              </a:ext>
            </a:extLst>
          </p:cNvPr>
          <p:cNvSpPr txBox="1"/>
          <p:nvPr/>
        </p:nvSpPr>
        <p:spPr>
          <a:xfrm>
            <a:off x="1914678" y="2767280"/>
            <a:ext cx="8362612" cy="1323439"/>
          </a:xfrm>
          <a:prstGeom prst="rect">
            <a:avLst/>
          </a:prstGeom>
          <a:noFill/>
        </p:spPr>
        <p:txBody>
          <a:bodyPr wrap="square" lIns="91440" tIns="45720" rIns="91440" bIns="45720" rtlCol="0" anchor="t">
            <a:spAutoFit/>
          </a:bodyPr>
          <a:lstStyle/>
          <a:p>
            <a:pPr algn="ctr"/>
            <a:r>
              <a:rPr lang="en-US" sz="4000" noProof="1">
                <a:solidFill>
                  <a:schemeClr val="bg1"/>
                </a:solidFill>
                <a:latin typeface="+mj-lt"/>
              </a:rPr>
              <a:t>COMPATIBILITES</a:t>
            </a:r>
            <a:endParaRPr lang="en-US" noProof="1">
              <a:solidFill>
                <a:schemeClr val="bg1"/>
              </a:solidFill>
            </a:endParaRPr>
          </a:p>
          <a:p>
            <a:pPr algn="ctr"/>
            <a:r>
              <a:rPr lang="en-US" sz="4000" noProof="1">
                <a:solidFill>
                  <a:srgbClr val="40CAE5"/>
                </a:solidFill>
                <a:latin typeface="Nunito Sans Black"/>
              </a:rPr>
              <a:t>TECHNOLOGIQUES</a:t>
            </a:r>
          </a:p>
        </p:txBody>
      </p:sp>
    </p:spTree>
    <p:extLst>
      <p:ext uri="{BB962C8B-B14F-4D97-AF65-F5344CB8AC3E}">
        <p14:creationId xmlns:p14="http://schemas.microsoft.com/office/powerpoint/2010/main" val="3566766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DA083-F24F-88C6-9962-E2C17D36AD27}"/>
            </a:ext>
          </a:extLst>
        </p:cNvPr>
        <p:cNvGrpSpPr/>
        <p:nvPr/>
      </p:nvGrpSpPr>
      <p:grpSpPr>
        <a:xfrm>
          <a:off x="0" y="0"/>
          <a:ext cx="0" cy="0"/>
          <a:chOff x="0" y="0"/>
          <a:chExt cx="0" cy="0"/>
        </a:xfrm>
      </p:grpSpPr>
      <p:pic>
        <p:nvPicPr>
          <p:cNvPr id="9" name="Picture 8" descr="bg.png">
            <a:extLst>
              <a:ext uri="{FF2B5EF4-FFF2-40B4-BE49-F238E27FC236}">
                <a16:creationId xmlns:a16="http://schemas.microsoft.com/office/drawing/2014/main" id="{2E6CDB4B-20A5-DA33-5F84-7D375B9AE09D}"/>
              </a:ext>
            </a:extLst>
          </p:cNvPr>
          <p:cNvPicPr>
            <a:picLocks noChangeAspect="1"/>
          </p:cNvPicPr>
          <p:nvPr/>
        </p:nvPicPr>
        <p:blipFill>
          <a:blip r:embed="rId3"/>
          <a:stretch>
            <a:fillRect/>
          </a:stretch>
        </p:blipFill>
        <p:spPr>
          <a:xfrm>
            <a:off x="0" y="0"/>
            <a:ext cx="12191695" cy="6858000"/>
          </a:xfrm>
          <a:prstGeom prst="rect">
            <a:avLst/>
          </a:prstGeom>
        </p:spPr>
      </p:pic>
      <p:sp>
        <p:nvSpPr>
          <p:cNvPr id="3" name="TextBox 2">
            <a:extLst>
              <a:ext uri="{FF2B5EF4-FFF2-40B4-BE49-F238E27FC236}">
                <a16:creationId xmlns:a16="http://schemas.microsoft.com/office/drawing/2014/main" id="{E6DB6DC6-822F-5B33-E579-2E7CE9733937}"/>
              </a:ext>
            </a:extLst>
          </p:cNvPr>
          <p:cNvSpPr txBox="1"/>
          <p:nvPr/>
        </p:nvSpPr>
        <p:spPr>
          <a:xfrm>
            <a:off x="612648" y="493776"/>
            <a:ext cx="8860536" cy="429768"/>
          </a:xfrm>
          <a:prstGeom prst="rect">
            <a:avLst/>
          </a:prstGeom>
          <a:noFill/>
        </p:spPr>
        <p:txBody>
          <a:bodyPr wrap="square" lIns="0" tIns="0" rIns="0" bIns="0" anchor="t">
            <a:spAutoFit/>
          </a:bodyPr>
          <a:lstStyle/>
          <a:p>
            <a:pPr algn="l"/>
            <a:r>
              <a:rPr lang="en-US" sz="2800" noProof="1">
                <a:solidFill>
                  <a:srgbClr val="FFFFFF"/>
                </a:solidFill>
                <a:latin typeface="Nunito Sans Black"/>
              </a:rPr>
              <a:t>SpinetiX &amp; l’IA</a:t>
            </a:r>
          </a:p>
        </p:txBody>
      </p:sp>
      <p:sp>
        <p:nvSpPr>
          <p:cNvPr id="4" name="Rectangle 3">
            <a:extLst>
              <a:ext uri="{FF2B5EF4-FFF2-40B4-BE49-F238E27FC236}">
                <a16:creationId xmlns:a16="http://schemas.microsoft.com/office/drawing/2014/main" id="{DD5736A7-1047-1CE9-3722-6E0DCA2B11BF}"/>
              </a:ext>
            </a:extLst>
          </p:cNvPr>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5" name="TextBox 4">
            <a:extLst>
              <a:ext uri="{FF2B5EF4-FFF2-40B4-BE49-F238E27FC236}">
                <a16:creationId xmlns:a16="http://schemas.microsoft.com/office/drawing/2014/main" id="{A2BF30CF-E72D-A1A7-274F-FCB8B3DA21EA}"/>
              </a:ext>
            </a:extLst>
          </p:cNvPr>
          <p:cNvSpPr txBox="1"/>
          <p:nvPr/>
        </p:nvSpPr>
        <p:spPr>
          <a:xfrm>
            <a:off x="1527048" y="1041523"/>
            <a:ext cx="7808975" cy="184666"/>
          </a:xfrm>
          <a:prstGeom prst="rect">
            <a:avLst/>
          </a:prstGeom>
          <a:noFill/>
        </p:spPr>
        <p:txBody>
          <a:bodyPr wrap="square" lIns="0" tIns="0" rIns="0" bIns="0" anchor="t">
            <a:spAutoFit/>
          </a:bodyPr>
          <a:lstStyle/>
          <a:p>
            <a:pPr algn="l"/>
            <a:r>
              <a:rPr lang="en-US" sz="1200" noProof="1">
                <a:solidFill>
                  <a:srgbClr val="C9D7E6"/>
                </a:solidFill>
                <a:latin typeface="Nunito Sans"/>
              </a:rPr>
              <a:t>Les autres mettent de l’IA dans leurs produits.</a:t>
            </a:r>
          </a:p>
        </p:txBody>
      </p:sp>
      <p:pic>
        <p:nvPicPr>
          <p:cNvPr id="7" name="Picture 6" descr="logo_corner.png">
            <a:extLst>
              <a:ext uri="{FF2B5EF4-FFF2-40B4-BE49-F238E27FC236}">
                <a16:creationId xmlns:a16="http://schemas.microsoft.com/office/drawing/2014/main" id="{75DEC4FC-E367-AC4D-2EF8-D11AA4969546}"/>
              </a:ext>
            </a:extLst>
          </p:cNvPr>
          <p:cNvPicPr>
            <a:picLocks noChangeAspect="1"/>
          </p:cNvPicPr>
          <p:nvPr/>
        </p:nvPicPr>
        <p:blipFill>
          <a:blip r:embed="rId4"/>
          <a:stretch>
            <a:fillRect/>
          </a:stretch>
        </p:blipFill>
        <p:spPr>
          <a:xfrm>
            <a:off x="10671048" y="0"/>
            <a:ext cx="1517904" cy="603504"/>
          </a:xfrm>
          <a:prstGeom prst="rect">
            <a:avLst/>
          </a:prstGeom>
        </p:spPr>
      </p:pic>
      <p:sp>
        <p:nvSpPr>
          <p:cNvPr id="16" name="Rounded Rectangle 31">
            <a:extLst>
              <a:ext uri="{FF2B5EF4-FFF2-40B4-BE49-F238E27FC236}">
                <a16:creationId xmlns:a16="http://schemas.microsoft.com/office/drawing/2014/main" id="{C6CC080C-CA93-5F6D-546B-DC5C872B8099}"/>
              </a:ext>
            </a:extLst>
          </p:cNvPr>
          <p:cNvSpPr/>
          <p:nvPr/>
        </p:nvSpPr>
        <p:spPr>
          <a:xfrm>
            <a:off x="612648" y="5870448"/>
            <a:ext cx="10972800" cy="658368"/>
          </a:xfrm>
          <a:prstGeom prst="roundRect">
            <a:avLst>
              <a:gd name="adj" fmla="val 20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noProof="1"/>
          </a:p>
        </p:txBody>
      </p:sp>
      <p:sp>
        <p:nvSpPr>
          <p:cNvPr id="10" name="TextBox 9">
            <a:extLst>
              <a:ext uri="{FF2B5EF4-FFF2-40B4-BE49-F238E27FC236}">
                <a16:creationId xmlns:a16="http://schemas.microsoft.com/office/drawing/2014/main" id="{AB8B387D-08F2-B2CD-9B47-B9F39194F5E8}"/>
              </a:ext>
            </a:extLst>
          </p:cNvPr>
          <p:cNvSpPr txBox="1"/>
          <p:nvPr/>
        </p:nvSpPr>
        <p:spPr>
          <a:xfrm>
            <a:off x="603504" y="6060186"/>
            <a:ext cx="10972800" cy="278892"/>
          </a:xfrm>
          <a:prstGeom prst="rect">
            <a:avLst/>
          </a:prstGeom>
          <a:noFill/>
        </p:spPr>
        <p:txBody>
          <a:bodyPr wrap="square" lIns="0" tIns="0" rIns="0" bIns="0" anchor="ctr">
            <a:spAutoFit/>
          </a:bodyPr>
          <a:lstStyle/>
          <a:p>
            <a:pPr algn="ctr"/>
            <a:r>
              <a:rPr lang="en-US" sz="1800" noProof="1">
                <a:solidFill>
                  <a:srgbClr val="FFFFFF"/>
                </a:solidFill>
                <a:latin typeface="Nunito Sans ExtraBold"/>
              </a:rPr>
              <a:t>Connaissance ouverte</a:t>
            </a:r>
            <a:r>
              <a:rPr lang="en-US" sz="1800" noProof="1">
                <a:solidFill>
                  <a:srgbClr val="FFB525"/>
                </a:solidFill>
                <a:latin typeface="Nunito Sans ExtraBold"/>
              </a:rPr>
              <a:t> + </a:t>
            </a:r>
            <a:r>
              <a:rPr lang="en-US" sz="1800" noProof="1">
                <a:solidFill>
                  <a:srgbClr val="FFFFFF"/>
                </a:solidFill>
                <a:latin typeface="Nunito Sans ExtraBold"/>
              </a:rPr>
              <a:t>Technologie ouverte</a:t>
            </a:r>
            <a:r>
              <a:rPr lang="en-US" sz="1800" noProof="1">
                <a:solidFill>
                  <a:srgbClr val="FFB525"/>
                </a:solidFill>
                <a:latin typeface="Nunito Sans ExtraBold"/>
              </a:rPr>
              <a:t> + </a:t>
            </a:r>
            <a:r>
              <a:rPr lang="en-US" sz="1800" noProof="1">
                <a:solidFill>
                  <a:srgbClr val="FFFFFF"/>
                </a:solidFill>
                <a:latin typeface="Nunito Sans ExtraBold"/>
              </a:rPr>
              <a:t>IA</a:t>
            </a:r>
            <a:r>
              <a:rPr lang="en-US" sz="1800" noProof="1">
                <a:solidFill>
                  <a:srgbClr val="FFB525"/>
                </a:solidFill>
                <a:latin typeface="Nunito Sans ExtraBold"/>
              </a:rPr>
              <a:t> = </a:t>
            </a:r>
            <a:r>
              <a:rPr lang="en-US" sz="1800" noProof="1">
                <a:solidFill>
                  <a:srgbClr val="6FB0FF"/>
                </a:solidFill>
                <a:latin typeface="Nunito Sans ExtraBold"/>
              </a:rPr>
              <a:t>Innovation plus rapide</a:t>
            </a:r>
          </a:p>
        </p:txBody>
      </p:sp>
      <p:sp>
        <p:nvSpPr>
          <p:cNvPr id="17" name="TextBox 5"/>
          <p:cNvSpPr txBox="1"/>
          <p:nvPr/>
        </p:nvSpPr>
        <p:spPr>
          <a:xfrm>
            <a:off x="1527048" y="1307592"/>
            <a:ext cx="7808975" cy="164592"/>
          </a:xfrm>
          <a:prstGeom prst="rect">
            <a:avLst/>
          </a:prstGeom>
          <a:noFill/>
        </p:spPr>
        <p:txBody>
          <a:bodyPr wrap="square" lIns="0" tIns="0" rIns="0" bIns="0" anchor="t">
            <a:spAutoFit/>
          </a:bodyPr>
          <a:lstStyle/>
          <a:p>
            <a:pPr algn="l"/>
            <a:r>
              <a:rPr lang="en-US" sz="1050" noProof="1">
                <a:solidFill>
                  <a:srgbClr val="6FB0FF"/>
                </a:solidFill>
                <a:latin typeface="Nunito Sans SemiBold"/>
              </a:rPr>
              <a:t>NOUS METTONS NOS PRODUITS DANS L’IA</a:t>
            </a:r>
          </a:p>
        </p:txBody>
      </p:sp>
      <p:cxnSp>
        <p:nvCxnSpPr>
          <p:cNvPr id="18" name="Step separator"/>
          <p:cNvCxnSpPr/>
          <p:nvPr/>
        </p:nvCxnSpPr>
        <p:spPr>
          <a:xfrm>
            <a:off x="4169664" y="2048256"/>
            <a:ext cx="0" cy="3291840"/>
          </a:xfrm>
          <a:prstGeom prst="line">
            <a:avLst/>
          </a:prstGeom>
          <a:ln w="12700">
            <a:solidFill>
              <a:srgbClr val="2C4E7A"/>
            </a:solidFill>
          </a:ln>
        </p:spPr>
        <p:style>
          <a:lnRef idx="2">
            <a:schemeClr val="accent1"/>
          </a:lnRef>
          <a:fillRef idx="0">
            <a:schemeClr val="accent1"/>
          </a:fillRef>
          <a:effectRef idx="1">
            <a:schemeClr val="accent1"/>
          </a:effectRef>
          <a:fontRef idx="minor">
            <a:schemeClr val="tx1"/>
          </a:fontRef>
        </p:style>
      </p:cxnSp>
      <p:cxnSp>
        <p:nvCxnSpPr>
          <p:cNvPr id="19" name="Step separator"/>
          <p:cNvCxnSpPr/>
          <p:nvPr/>
        </p:nvCxnSpPr>
        <p:spPr>
          <a:xfrm>
            <a:off x="8028432" y="2048256"/>
            <a:ext cx="0" cy="3291840"/>
          </a:xfrm>
          <a:prstGeom prst="line">
            <a:avLst/>
          </a:prstGeom>
          <a:ln w="12700">
            <a:solidFill>
              <a:srgbClr val="2C4E7A"/>
            </a:solidFill>
          </a:ln>
        </p:spPr>
        <p:style>
          <a:lnRef idx="2">
            <a:schemeClr val="accent1"/>
          </a:lnRef>
          <a:fillRef idx="0">
            <a:schemeClr val="accent1"/>
          </a:fillRef>
          <a:effectRef idx="1">
            <a:schemeClr val="accent1"/>
          </a:effectRef>
          <a:fontRef idx="minor">
            <a:schemeClr val="tx1"/>
          </a:fontRef>
        </p:style>
      </p:cxnSp>
      <p:pic>
        <p:nvPicPr>
          <p:cNvPr id="20" name="Step 1 illustration" descr="Icône : un livre ouvert, des pages et une image qui en sortent"/>
          <p:cNvPicPr>
            <a:picLocks noChangeAspect="1"/>
          </p:cNvPicPr>
          <p:nvPr/>
        </p:nvPicPr>
        <p:blipFill>
          <a:blip r:embed="rId5"/>
          <a:stretch>
            <a:fillRect/>
          </a:stretch>
        </p:blipFill>
        <p:spPr>
          <a:xfrm>
            <a:off x="704088" y="1847088"/>
            <a:ext cx="3072384" cy="2265883"/>
          </a:xfrm>
          <a:prstGeom prst="rect">
            <a:avLst/>
          </a:prstGeom>
        </p:spPr>
      </p:pic>
      <p:sp>
        <p:nvSpPr>
          <p:cNvPr id="21" name="Step 1 badge"/>
          <p:cNvSpPr/>
          <p:nvPr/>
        </p:nvSpPr>
        <p:spPr>
          <a:xfrm>
            <a:off x="614020" y="4284472"/>
            <a:ext cx="347472" cy="347472"/>
          </a:xfrm>
          <a:prstGeom prst="ellipse">
            <a:avLst/>
          </a:prstGeom>
          <a:solidFill>
            <a:srgbClr val="FFB525"/>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noProof="1">
                <a:solidFill>
                  <a:srgbClr val="0D2648"/>
                </a:solidFill>
                <a:latin typeface="Nunito Sans ExtraBold"/>
              </a:rPr>
              <a:t>1</a:t>
            </a:r>
          </a:p>
        </p:txBody>
      </p:sp>
      <p:sp>
        <p:nvSpPr>
          <p:cNvPr id="22" name="Step 1 name"/>
          <p:cNvSpPr txBox="1"/>
          <p:nvPr/>
        </p:nvSpPr>
        <p:spPr>
          <a:xfrm>
            <a:off x="1089508" y="4334256"/>
            <a:ext cx="2868471" cy="247903"/>
          </a:xfrm>
          <a:prstGeom prst="rect">
            <a:avLst/>
          </a:prstGeom>
          <a:noFill/>
          <a:effectLst/>
        </p:spPr>
        <p:txBody>
          <a:bodyPr wrap="none" lIns="0" tIns="0" rIns="0" bIns="0" anchor="t">
            <a:spAutoFit/>
          </a:bodyPr>
          <a:lstStyle/>
          <a:p>
            <a:pPr algn="l"/>
            <a:r>
              <a:rPr lang="en-US" sz="1600" noProof="1">
                <a:solidFill>
                  <a:srgbClr val="FFFFFF"/>
                </a:solidFill>
                <a:latin typeface="Nunito Sans ExtraBold"/>
              </a:rPr>
              <a:t>CONNAISSANCE OUVERTE</a:t>
            </a:r>
          </a:p>
        </p:txBody>
      </p:sp>
      <p:sp>
        <p:nvSpPr>
          <p:cNvPr id="23" name="Step 1 text"/>
          <p:cNvSpPr txBox="1"/>
          <p:nvPr/>
        </p:nvSpPr>
        <p:spPr>
          <a:xfrm>
            <a:off x="388620" y="4773168"/>
            <a:ext cx="3703320" cy="477926"/>
          </a:xfrm>
          <a:prstGeom prst="rect">
            <a:avLst/>
          </a:prstGeom>
          <a:noFill/>
        </p:spPr>
        <p:txBody>
          <a:bodyPr wrap="square" lIns="0" tIns="0" rIns="0" bIns="0" anchor="t">
            <a:spAutoFit/>
          </a:bodyPr>
          <a:lstStyle/>
          <a:p>
            <a:pPr algn="ctr">
              <a:lnSpc>
                <a:spcPct val="112000"/>
              </a:lnSpc>
            </a:pPr>
            <a:r>
              <a:rPr lang="fr-FR" sz="1400" noProof="1">
                <a:solidFill>
                  <a:srgbClr val="A8BEDC"/>
                </a:solidFill>
                <a:latin typeface="Nunito Sans"/>
              </a:rPr>
              <a:t>L’IA peut apprendre de nous, car </a:t>
            </a:r>
            <a:br>
              <a:rPr lang="fr-FR" sz="1400" noProof="1">
                <a:solidFill>
                  <a:srgbClr val="A8BEDC"/>
                </a:solidFill>
                <a:latin typeface="Nunito Sans"/>
              </a:rPr>
            </a:br>
            <a:r>
              <a:rPr lang="fr-FR" sz="1400" noProof="1">
                <a:solidFill>
                  <a:srgbClr val="A8BEDC"/>
                </a:solidFill>
                <a:latin typeface="Nunito Sans"/>
              </a:rPr>
              <a:t>notre savoir est public depuis 20 ans.</a:t>
            </a:r>
            <a:endParaRPr lang="en-US" sz="1400" noProof="1">
              <a:solidFill>
                <a:srgbClr val="A8BEDC"/>
              </a:solidFill>
              <a:latin typeface="Nunito Sans"/>
            </a:endParaRPr>
          </a:p>
        </p:txBody>
      </p:sp>
      <p:pic>
        <p:nvPicPr>
          <p:cNvPr id="24" name="Step 2 illustration" descr="Icône : un éditeur de code relié à un terminal et à des réglages, avec un engrenage"/>
          <p:cNvPicPr>
            <a:picLocks noChangeAspect="1"/>
          </p:cNvPicPr>
          <p:nvPr/>
        </p:nvPicPr>
        <p:blipFill>
          <a:blip r:embed="rId6"/>
          <a:stretch>
            <a:fillRect/>
          </a:stretch>
        </p:blipFill>
        <p:spPr>
          <a:xfrm>
            <a:off x="4562856" y="1847088"/>
            <a:ext cx="3072384" cy="2265883"/>
          </a:xfrm>
          <a:prstGeom prst="rect">
            <a:avLst/>
          </a:prstGeom>
        </p:spPr>
      </p:pic>
      <p:sp>
        <p:nvSpPr>
          <p:cNvPr id="25" name="Step 2 badge"/>
          <p:cNvSpPr/>
          <p:nvPr/>
        </p:nvSpPr>
        <p:spPr>
          <a:xfrm>
            <a:off x="4563320" y="4284472"/>
            <a:ext cx="347472" cy="347472"/>
          </a:xfrm>
          <a:prstGeom prst="ellipse">
            <a:avLst/>
          </a:prstGeom>
          <a:solidFill>
            <a:srgbClr val="FFB525"/>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noProof="1">
                <a:solidFill>
                  <a:srgbClr val="0D2648"/>
                </a:solidFill>
                <a:latin typeface="Nunito Sans ExtraBold"/>
              </a:rPr>
              <a:t>2</a:t>
            </a:r>
          </a:p>
        </p:txBody>
      </p:sp>
      <p:sp>
        <p:nvSpPr>
          <p:cNvPr id="26" name="Step 2 name"/>
          <p:cNvSpPr txBox="1"/>
          <p:nvPr/>
        </p:nvSpPr>
        <p:spPr>
          <a:xfrm>
            <a:off x="5038808" y="4334256"/>
            <a:ext cx="2687406" cy="247903"/>
          </a:xfrm>
          <a:prstGeom prst="rect">
            <a:avLst/>
          </a:prstGeom>
          <a:noFill/>
          <a:effectLst/>
        </p:spPr>
        <p:txBody>
          <a:bodyPr wrap="none" lIns="0" tIns="0" rIns="0" bIns="0" anchor="t">
            <a:spAutoFit/>
          </a:bodyPr>
          <a:lstStyle/>
          <a:p>
            <a:pPr algn="l"/>
            <a:r>
              <a:rPr lang="en-US" sz="1600" noProof="1">
                <a:solidFill>
                  <a:srgbClr val="FFFFFF"/>
                </a:solidFill>
                <a:latin typeface="Nunito Sans ExtraBold"/>
              </a:rPr>
              <a:t>TECHNOLOGIE OUVERTE</a:t>
            </a:r>
          </a:p>
        </p:txBody>
      </p:sp>
      <p:sp>
        <p:nvSpPr>
          <p:cNvPr id="27" name="Step 2 text"/>
          <p:cNvSpPr txBox="1"/>
          <p:nvPr/>
        </p:nvSpPr>
        <p:spPr>
          <a:xfrm>
            <a:off x="4247388" y="4773168"/>
            <a:ext cx="3703320" cy="477926"/>
          </a:xfrm>
          <a:prstGeom prst="rect">
            <a:avLst/>
          </a:prstGeom>
          <a:noFill/>
        </p:spPr>
        <p:txBody>
          <a:bodyPr wrap="square" lIns="0" tIns="0" rIns="0" bIns="0" anchor="t">
            <a:spAutoFit/>
          </a:bodyPr>
          <a:lstStyle/>
          <a:p>
            <a:pPr algn="ctr">
              <a:lnSpc>
                <a:spcPct val="112000"/>
              </a:lnSpc>
            </a:pPr>
            <a:r>
              <a:rPr lang="en-US" sz="1400" noProof="1">
                <a:solidFill>
                  <a:srgbClr val="A8BEDC"/>
                </a:solidFill>
                <a:latin typeface="Nunito Sans"/>
              </a:rPr>
              <a:t>L’IA peut comprendre</a:t>
            </a:r>
            <a:br>
              <a:rPr lang="en-US" sz="1400" noProof="1">
                <a:solidFill>
                  <a:srgbClr val="A8BEDC"/>
                </a:solidFill>
                <a:latin typeface="Nunito Sans"/>
              </a:rPr>
            </a:br>
            <a:r>
              <a:rPr lang="en-US" sz="1400" noProof="1">
                <a:solidFill>
                  <a:srgbClr val="A8BEDC"/>
                </a:solidFill>
                <a:latin typeface="Nunito Sans"/>
              </a:rPr>
              <a:t>et enrichir nos solutions.</a:t>
            </a:r>
          </a:p>
        </p:txBody>
      </p:sp>
      <p:pic>
        <p:nvPicPr>
          <p:cNvPr id="28" name="Step 3 illustration" descr="Icône : un éditeur de page, avec une barre d’outils, des blocs et un curseur sur une image"/>
          <p:cNvPicPr>
            <a:picLocks noChangeAspect="1"/>
          </p:cNvPicPr>
          <p:nvPr/>
        </p:nvPicPr>
        <p:blipFill>
          <a:blip r:embed="rId7"/>
          <a:stretch>
            <a:fillRect/>
          </a:stretch>
        </p:blipFill>
        <p:spPr>
          <a:xfrm>
            <a:off x="8421624" y="1847088"/>
            <a:ext cx="3072384" cy="2265883"/>
          </a:xfrm>
          <a:prstGeom prst="rect">
            <a:avLst/>
          </a:prstGeom>
        </p:spPr>
      </p:pic>
      <p:sp>
        <p:nvSpPr>
          <p:cNvPr id="29" name="Step 3 badge"/>
          <p:cNvSpPr/>
          <p:nvPr/>
        </p:nvSpPr>
        <p:spPr>
          <a:xfrm>
            <a:off x="8737190" y="4284472"/>
            <a:ext cx="347472" cy="347472"/>
          </a:xfrm>
          <a:prstGeom prst="ellipse">
            <a:avLst/>
          </a:prstGeom>
          <a:solidFill>
            <a:srgbClr val="FFB525"/>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100" noProof="1">
                <a:solidFill>
                  <a:srgbClr val="0D2648"/>
                </a:solidFill>
                <a:latin typeface="Nunito Sans ExtraBold"/>
              </a:rPr>
              <a:t>3</a:t>
            </a:r>
          </a:p>
        </p:txBody>
      </p:sp>
      <p:sp>
        <p:nvSpPr>
          <p:cNvPr id="30" name="Step 3 name"/>
          <p:cNvSpPr txBox="1"/>
          <p:nvPr/>
        </p:nvSpPr>
        <p:spPr>
          <a:xfrm>
            <a:off x="9212678" y="4334256"/>
            <a:ext cx="2057203" cy="247903"/>
          </a:xfrm>
          <a:prstGeom prst="rect">
            <a:avLst/>
          </a:prstGeom>
          <a:noFill/>
          <a:effectLst/>
        </p:spPr>
        <p:txBody>
          <a:bodyPr wrap="none" lIns="0" tIns="0" rIns="0" bIns="0" anchor="t">
            <a:spAutoFit/>
          </a:bodyPr>
          <a:lstStyle/>
          <a:p>
            <a:pPr algn="l"/>
            <a:r>
              <a:rPr lang="en-US" sz="1600" noProof="1">
                <a:solidFill>
                  <a:srgbClr val="FFFFFF"/>
                </a:solidFill>
                <a:latin typeface="Nunito Sans ExtraBold"/>
              </a:rPr>
              <a:t>LIBERTE DE CREER</a:t>
            </a:r>
          </a:p>
        </p:txBody>
      </p:sp>
      <p:sp>
        <p:nvSpPr>
          <p:cNvPr id="31" name="Step 3 text"/>
          <p:cNvSpPr txBox="1"/>
          <p:nvPr/>
        </p:nvSpPr>
        <p:spPr>
          <a:xfrm>
            <a:off x="8106156" y="4773168"/>
            <a:ext cx="3703320" cy="477926"/>
          </a:xfrm>
          <a:prstGeom prst="rect">
            <a:avLst/>
          </a:prstGeom>
          <a:noFill/>
        </p:spPr>
        <p:txBody>
          <a:bodyPr wrap="square" lIns="0" tIns="0" rIns="0" bIns="0" anchor="t">
            <a:spAutoFit/>
          </a:bodyPr>
          <a:lstStyle/>
          <a:p>
            <a:pPr algn="ctr">
              <a:lnSpc>
                <a:spcPct val="112000"/>
              </a:lnSpc>
            </a:pPr>
            <a:r>
              <a:rPr lang="en-US" sz="1400" noProof="1">
                <a:solidFill>
                  <a:srgbClr val="A8BEDC"/>
                </a:solidFill>
                <a:latin typeface="Nunito Sans"/>
              </a:rPr>
              <a:t>L’IA vous aide à créer et à adapter plus vite,</a:t>
            </a:r>
            <a:br>
              <a:rPr lang="en-US" sz="1400" noProof="1">
                <a:solidFill>
                  <a:srgbClr val="A8BEDC"/>
                </a:solidFill>
                <a:latin typeface="Nunito Sans"/>
              </a:rPr>
            </a:br>
            <a:r>
              <a:rPr lang="en-US" sz="1400" noProof="1">
                <a:solidFill>
                  <a:srgbClr val="A8BEDC"/>
                </a:solidFill>
                <a:latin typeface="Nunito Sans"/>
              </a:rPr>
              <a:t>sans dépendre d’un prestataire.</a:t>
            </a:r>
          </a:p>
        </p:txBody>
      </p:sp>
      <p:pic>
        <p:nvPicPr>
          <p:cNvPr id="8" name="Liberté de créer - IA" descr="art_final.png">
            <a:extLst>
              <a:ext uri="{FF2B5EF4-FFF2-40B4-BE49-F238E27FC236}">
                <a16:creationId xmlns:a16="http://schemas.microsoft.com/office/drawing/2014/main" id="{6F52960A-4A94-EAB0-1862-AB522F31C2C3}"/>
              </a:ext>
            </a:extLst>
          </p:cNvPr>
          <p:cNvPicPr>
            <a:picLocks noChangeAspect="1"/>
          </p:cNvPicPr>
          <p:nvPr/>
        </p:nvPicPr>
        <p:blipFill>
          <a:blip r:embed="rId8"/>
          <a:stretch>
            <a:fillRect/>
          </a:stretch>
        </p:blipFill>
        <p:spPr>
          <a:xfrm>
            <a:off x="9353275" y="2509031"/>
            <a:ext cx="793772" cy="523202"/>
          </a:xfrm>
          <a:prstGeom prst="rect">
            <a:avLst/>
          </a:prstGeom>
          <a:effectLst/>
        </p:spPr>
      </p:pic>
      <p:sp>
        <p:nvSpPr>
          <p:cNvPr id="11" name="Title sparkle">
            <a:extLst>
              <a:ext uri="{FF2B5EF4-FFF2-40B4-BE49-F238E27FC236}">
                <a16:creationId xmlns:a16="http://schemas.microsoft.com/office/drawing/2014/main" id="{7F84D729-3266-D523-5B9F-23A2AE5493D7}"/>
              </a:ext>
            </a:extLst>
          </p:cNvPr>
          <p:cNvSpPr/>
          <p:nvPr/>
        </p:nvSpPr>
        <p:spPr>
          <a:xfrm>
            <a:off x="3223208" y="475488"/>
            <a:ext cx="237744" cy="237744"/>
          </a:xfrm>
          <a:custGeom>
            <a:avLst/>
            <a:gdLst/>
            <a:ahLst/>
            <a:cxnLst/>
            <a:rect l="0" t="0" r="r" b="b"/>
            <a:pathLst>
              <a:path w="1000" h="1000">
                <a:moveTo>
                  <a:pt x="500" y="0"/>
                </a:moveTo>
                <a:quadBezTo>
                  <a:pt x="600" y="400"/>
                  <a:pt x="1000" y="500"/>
                </a:quadBezTo>
                <a:quadBezTo>
                  <a:pt x="600" y="600"/>
                  <a:pt x="500" y="1000"/>
                </a:quadBezTo>
                <a:quadBezTo>
                  <a:pt x="400" y="600"/>
                  <a:pt x="0" y="500"/>
                </a:quadBezTo>
                <a:quadBezTo>
                  <a:pt x="400" y="400"/>
                  <a:pt x="500" y="0"/>
                </a:quadBezTo>
                <a:close/>
              </a:path>
            </a:pathLst>
          </a:custGeom>
          <a:solidFill>
            <a:srgbClr val="FFB525"/>
          </a:solidFill>
          <a:ln>
            <a:noFill/>
          </a:ln>
        </p:spPr>
        <p:txBody>
          <a:bodyPr/>
          <a:lstStyle/>
          <a:p>
            <a:endParaRPr lang="en-IE"/>
          </a:p>
        </p:txBody>
      </p:sp>
      <p:sp>
        <p:nvSpPr>
          <p:cNvPr id="13" name="Title sparkle small">
            <a:extLst>
              <a:ext uri="{FF2B5EF4-FFF2-40B4-BE49-F238E27FC236}">
                <a16:creationId xmlns:a16="http://schemas.microsoft.com/office/drawing/2014/main" id="{2A406F48-020F-89EE-44D4-3269E9FD41C3}"/>
              </a:ext>
            </a:extLst>
          </p:cNvPr>
          <p:cNvSpPr/>
          <p:nvPr/>
        </p:nvSpPr>
        <p:spPr>
          <a:xfrm>
            <a:off x="3460952" y="402336"/>
            <a:ext cx="118872" cy="118872"/>
          </a:xfrm>
          <a:custGeom>
            <a:avLst/>
            <a:gdLst/>
            <a:ahLst/>
            <a:cxnLst/>
            <a:rect l="0" t="0" r="r" b="b"/>
            <a:pathLst>
              <a:path w="1000" h="1000">
                <a:moveTo>
                  <a:pt x="500" y="0"/>
                </a:moveTo>
                <a:quadBezTo>
                  <a:pt x="600" y="400"/>
                  <a:pt x="1000" y="500"/>
                </a:quadBezTo>
                <a:quadBezTo>
                  <a:pt x="600" y="600"/>
                  <a:pt x="500" y="1000"/>
                </a:quadBezTo>
                <a:quadBezTo>
                  <a:pt x="400" y="600"/>
                  <a:pt x="0" y="500"/>
                </a:quadBezTo>
                <a:quadBezTo>
                  <a:pt x="400" y="400"/>
                  <a:pt x="500" y="0"/>
                </a:quadBezTo>
                <a:close/>
              </a:path>
            </a:pathLst>
          </a:custGeom>
          <a:solidFill>
            <a:srgbClr val="6FB0FF"/>
          </a:solidFill>
          <a:ln>
            <a:noFill/>
          </a:ln>
        </p:spPr>
        <p:txBody>
          <a:bodyPr/>
          <a:lstStyle/>
          <a:p>
            <a:endParaRPr lang="en-IE"/>
          </a:p>
        </p:txBody>
      </p:sp>
    </p:spTree>
    <p:extLst>
      <p:ext uri="{BB962C8B-B14F-4D97-AF65-F5344CB8AC3E}">
        <p14:creationId xmlns:p14="http://schemas.microsoft.com/office/powerpoint/2010/main" val="713452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A0C86-2118-69F8-840E-2A4A779831D6}"/>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C674C907-9380-56AB-6195-7CBB9B692ABE}"/>
              </a:ext>
            </a:extLst>
          </p:cNvPr>
          <p:cNvPicPr>
            <a:picLocks noChangeAspect="1"/>
          </p:cNvPicPr>
          <p:nvPr/>
        </p:nvPicPr>
        <p:blipFill>
          <a:blip r:embed="rId3"/>
          <a:stretch>
            <a:fillRect/>
          </a:stretch>
        </p:blipFill>
        <p:spPr>
          <a:xfrm>
            <a:off x="0" y="0"/>
            <a:ext cx="12191695" cy="6858000"/>
          </a:xfrm>
          <a:prstGeom prst="rect">
            <a:avLst/>
          </a:prstGeom>
        </p:spPr>
      </p:pic>
      <p:pic>
        <p:nvPicPr>
          <p:cNvPr id="3" name="Picture 2" descr="image.png">
            <a:extLst>
              <a:ext uri="{FF2B5EF4-FFF2-40B4-BE49-F238E27FC236}">
                <a16:creationId xmlns:a16="http://schemas.microsoft.com/office/drawing/2014/main" id="{4AE5E6F4-A39B-84D8-69DE-C551D35DBE78}"/>
              </a:ext>
            </a:extLst>
          </p:cNvPr>
          <p:cNvPicPr>
            <a:picLocks noChangeAspect="1"/>
          </p:cNvPicPr>
          <p:nvPr/>
        </p:nvPicPr>
        <p:blipFill>
          <a:blip r:embed="rId4"/>
          <a:stretch>
            <a:fillRect/>
          </a:stretch>
        </p:blipFill>
        <p:spPr>
          <a:xfrm>
            <a:off x="10671048" y="0"/>
            <a:ext cx="1517904" cy="603504"/>
          </a:xfrm>
          <a:prstGeom prst="rect">
            <a:avLst/>
          </a:prstGeom>
        </p:spPr>
      </p:pic>
      <p:sp>
        <p:nvSpPr>
          <p:cNvPr id="4" name="TextBox 3">
            <a:extLst>
              <a:ext uri="{FF2B5EF4-FFF2-40B4-BE49-F238E27FC236}">
                <a16:creationId xmlns:a16="http://schemas.microsoft.com/office/drawing/2014/main" id="{9586D24D-4177-884D-8E80-DAD46B8CEC2F}"/>
              </a:ext>
            </a:extLst>
          </p:cNvPr>
          <p:cNvSpPr txBox="1"/>
          <p:nvPr/>
        </p:nvSpPr>
        <p:spPr>
          <a:xfrm>
            <a:off x="612647" y="493776"/>
            <a:ext cx="9623306" cy="430887"/>
          </a:xfrm>
          <a:prstGeom prst="rect">
            <a:avLst/>
          </a:prstGeom>
          <a:noFill/>
        </p:spPr>
        <p:txBody>
          <a:bodyPr wrap="square" lIns="0" tIns="0" rIns="0" bIns="0" anchor="t">
            <a:spAutoFit/>
          </a:bodyPr>
          <a:lstStyle/>
          <a:p>
            <a:pPr algn="l"/>
            <a:r>
              <a:rPr lang="en-US" sz="2800" noProof="1">
                <a:solidFill>
                  <a:srgbClr val="FFFFFF"/>
                </a:solidFill>
                <a:latin typeface="Nunito Sans Black"/>
              </a:rPr>
              <a:t>De multiples cas d’usage combinés dans une solution</a:t>
            </a:r>
          </a:p>
        </p:txBody>
      </p:sp>
      <p:sp>
        <p:nvSpPr>
          <p:cNvPr id="5" name="Rectangle 4">
            <a:extLst>
              <a:ext uri="{FF2B5EF4-FFF2-40B4-BE49-F238E27FC236}">
                <a16:creationId xmlns:a16="http://schemas.microsoft.com/office/drawing/2014/main" id="{91AB4581-052D-E256-2FC5-9DAC23256E36}"/>
              </a:ext>
            </a:extLst>
          </p:cNvPr>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8" name="Rounded Rectangle 7">
            <a:extLst>
              <a:ext uri="{FF2B5EF4-FFF2-40B4-BE49-F238E27FC236}">
                <a16:creationId xmlns:a16="http://schemas.microsoft.com/office/drawing/2014/main" id="{5B3FE66B-9D4B-06D6-C438-6AE039D92F66}"/>
              </a:ext>
            </a:extLst>
          </p:cNvPr>
          <p:cNvSpPr/>
          <p:nvPr/>
        </p:nvSpPr>
        <p:spPr>
          <a:xfrm>
            <a:off x="612648" y="1919081"/>
            <a:ext cx="2617470" cy="3972445"/>
          </a:xfrm>
          <a:prstGeom prst="roundRect">
            <a:avLst>
              <a:gd name="adj" fmla="val 45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9" name="Picture 8" descr="BOBST hallway screen, Mex">
            <a:extLst>
              <a:ext uri="{FF2B5EF4-FFF2-40B4-BE49-F238E27FC236}">
                <a16:creationId xmlns:a16="http://schemas.microsoft.com/office/drawing/2014/main" id="{F17A7E1A-D55B-A2F6-A0CA-165519B8EE94}"/>
              </a:ext>
            </a:extLst>
          </p:cNvPr>
          <p:cNvPicPr>
            <a:picLocks noChangeAspect="1"/>
          </p:cNvPicPr>
          <p:nvPr/>
        </p:nvPicPr>
        <p:blipFill>
          <a:blip r:embed="rId5"/>
          <a:srcRect/>
          <a:stretch>
            <a:fillRect/>
          </a:stretch>
        </p:blipFill>
        <p:spPr>
          <a:xfrm>
            <a:off x="612648" y="1919082"/>
            <a:ext cx="2617470" cy="2148300"/>
          </a:xfrm>
          <a:prstGeom prst="round2SameRect">
            <a:avLst>
              <a:gd name="adj1" fmla="val 4521"/>
              <a:gd name="adj2" fmla="val 0"/>
            </a:avLst>
          </a:prstGeom>
        </p:spPr>
      </p:pic>
      <p:sp>
        <p:nvSpPr>
          <p:cNvPr id="10" name="Rectangle 9">
            <a:extLst>
              <a:ext uri="{FF2B5EF4-FFF2-40B4-BE49-F238E27FC236}">
                <a16:creationId xmlns:a16="http://schemas.microsoft.com/office/drawing/2014/main" id="{C6BB5272-52FB-734E-F294-8786ED06567C}"/>
              </a:ext>
            </a:extLst>
          </p:cNvPr>
          <p:cNvSpPr/>
          <p:nvPr/>
        </p:nvSpPr>
        <p:spPr>
          <a:xfrm>
            <a:off x="612648" y="4067382"/>
            <a:ext cx="2617470"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11" name="TextBox 10">
            <a:extLst>
              <a:ext uri="{FF2B5EF4-FFF2-40B4-BE49-F238E27FC236}">
                <a16:creationId xmlns:a16="http://schemas.microsoft.com/office/drawing/2014/main" id="{EC25DBE8-2730-B376-67B8-A35DE2A13BAC}"/>
              </a:ext>
            </a:extLst>
          </p:cNvPr>
          <p:cNvSpPr txBox="1"/>
          <p:nvPr/>
        </p:nvSpPr>
        <p:spPr>
          <a:xfrm>
            <a:off x="813816" y="4259593"/>
            <a:ext cx="548640" cy="246221"/>
          </a:xfrm>
          <a:prstGeom prst="rect">
            <a:avLst/>
          </a:prstGeom>
          <a:noFill/>
        </p:spPr>
        <p:txBody>
          <a:bodyPr wrap="square" lIns="0" tIns="0" rIns="0" bIns="0" anchor="t">
            <a:spAutoFit/>
          </a:bodyPr>
          <a:lstStyle/>
          <a:p>
            <a:pPr algn="l"/>
            <a:r>
              <a:rPr lang="en-US" sz="1600" spc="60" noProof="1">
                <a:solidFill>
                  <a:srgbClr val="6FB0FF"/>
                </a:solidFill>
                <a:latin typeface="Nunito Sans ExtraBold"/>
              </a:rPr>
              <a:t>01</a:t>
            </a:r>
          </a:p>
        </p:txBody>
      </p:sp>
      <p:sp>
        <p:nvSpPr>
          <p:cNvPr id="12" name="TextBox 11">
            <a:extLst>
              <a:ext uri="{FF2B5EF4-FFF2-40B4-BE49-F238E27FC236}">
                <a16:creationId xmlns:a16="http://schemas.microsoft.com/office/drawing/2014/main" id="{2DE04C3B-1234-C46E-FBF2-D720ABE4DFD1}"/>
              </a:ext>
            </a:extLst>
          </p:cNvPr>
          <p:cNvSpPr txBox="1"/>
          <p:nvPr/>
        </p:nvSpPr>
        <p:spPr>
          <a:xfrm>
            <a:off x="813816" y="4610052"/>
            <a:ext cx="2215134" cy="246221"/>
          </a:xfrm>
          <a:prstGeom prst="rect">
            <a:avLst/>
          </a:prstGeom>
          <a:noFill/>
        </p:spPr>
        <p:txBody>
          <a:bodyPr wrap="square" lIns="0" tIns="0" rIns="0" bIns="0" anchor="t">
            <a:spAutoFit/>
          </a:bodyPr>
          <a:lstStyle/>
          <a:p>
            <a:pPr algn="l"/>
            <a:r>
              <a:rPr lang="en-US" sz="1600" noProof="1">
                <a:solidFill>
                  <a:srgbClr val="FFFFFF"/>
                </a:solidFill>
                <a:latin typeface="Nunito Sans Black"/>
              </a:rPr>
              <a:t>WORKSPACE</a:t>
            </a:r>
          </a:p>
        </p:txBody>
      </p:sp>
      <p:sp>
        <p:nvSpPr>
          <p:cNvPr id="22" name="Rounded Rectangle 21">
            <a:extLst>
              <a:ext uri="{FF2B5EF4-FFF2-40B4-BE49-F238E27FC236}">
                <a16:creationId xmlns:a16="http://schemas.microsoft.com/office/drawing/2014/main" id="{858547DE-A0F0-2F23-6952-8B454F54CC2F}"/>
              </a:ext>
            </a:extLst>
          </p:cNvPr>
          <p:cNvSpPr/>
          <p:nvPr/>
        </p:nvSpPr>
        <p:spPr>
          <a:xfrm>
            <a:off x="3394710" y="1919081"/>
            <a:ext cx="2617470" cy="3972445"/>
          </a:xfrm>
          <a:prstGeom prst="roundRect">
            <a:avLst>
              <a:gd name="adj" fmla="val 45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23" name="Picture 22" descr="Car assembly line performance screen">
            <a:extLst>
              <a:ext uri="{FF2B5EF4-FFF2-40B4-BE49-F238E27FC236}">
                <a16:creationId xmlns:a16="http://schemas.microsoft.com/office/drawing/2014/main" id="{8786FE14-B856-AEC7-33A4-6A0EAC94F24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3394710" y="1919082"/>
            <a:ext cx="2617470" cy="2148300"/>
          </a:xfrm>
          <a:prstGeom prst="round2SameRect">
            <a:avLst>
              <a:gd name="adj1" fmla="val 6097"/>
              <a:gd name="adj2" fmla="val 0"/>
            </a:avLst>
          </a:prstGeom>
        </p:spPr>
      </p:pic>
      <p:sp>
        <p:nvSpPr>
          <p:cNvPr id="24" name="Rectangle 23">
            <a:extLst>
              <a:ext uri="{FF2B5EF4-FFF2-40B4-BE49-F238E27FC236}">
                <a16:creationId xmlns:a16="http://schemas.microsoft.com/office/drawing/2014/main" id="{6671CD4F-189D-EA36-01F9-505DBCFF2DAF}"/>
              </a:ext>
            </a:extLst>
          </p:cNvPr>
          <p:cNvSpPr/>
          <p:nvPr/>
        </p:nvSpPr>
        <p:spPr>
          <a:xfrm>
            <a:off x="3394710" y="4067382"/>
            <a:ext cx="2617470" cy="45720"/>
          </a:xfrm>
          <a:prstGeom prst="rect">
            <a:avLst/>
          </a:prstGeom>
          <a:solidFill>
            <a:srgbClr val="45D1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25" name="TextBox 24">
            <a:extLst>
              <a:ext uri="{FF2B5EF4-FFF2-40B4-BE49-F238E27FC236}">
                <a16:creationId xmlns:a16="http://schemas.microsoft.com/office/drawing/2014/main" id="{743E0968-17B6-D14A-02A0-9275B4FB83F8}"/>
              </a:ext>
            </a:extLst>
          </p:cNvPr>
          <p:cNvSpPr txBox="1"/>
          <p:nvPr/>
        </p:nvSpPr>
        <p:spPr>
          <a:xfrm>
            <a:off x="3595878" y="4259593"/>
            <a:ext cx="548640" cy="246221"/>
          </a:xfrm>
          <a:prstGeom prst="rect">
            <a:avLst/>
          </a:prstGeom>
          <a:noFill/>
        </p:spPr>
        <p:txBody>
          <a:bodyPr wrap="square" lIns="0" tIns="0" rIns="0" bIns="0" anchor="t">
            <a:spAutoFit/>
          </a:bodyPr>
          <a:lstStyle/>
          <a:p>
            <a:pPr algn="l"/>
            <a:r>
              <a:rPr lang="en-US" sz="1600" spc="60" noProof="1">
                <a:solidFill>
                  <a:srgbClr val="45D1B4"/>
                </a:solidFill>
                <a:latin typeface="Nunito Sans ExtraBold"/>
              </a:rPr>
              <a:t>02</a:t>
            </a:r>
          </a:p>
        </p:txBody>
      </p:sp>
      <p:sp>
        <p:nvSpPr>
          <p:cNvPr id="26" name="TextBox 25">
            <a:extLst>
              <a:ext uri="{FF2B5EF4-FFF2-40B4-BE49-F238E27FC236}">
                <a16:creationId xmlns:a16="http://schemas.microsoft.com/office/drawing/2014/main" id="{D9AC11F4-9CED-C880-75FA-EC215405C44F}"/>
              </a:ext>
            </a:extLst>
          </p:cNvPr>
          <p:cNvSpPr txBox="1"/>
          <p:nvPr/>
        </p:nvSpPr>
        <p:spPr>
          <a:xfrm>
            <a:off x="3595878" y="4610052"/>
            <a:ext cx="2215134" cy="492443"/>
          </a:xfrm>
          <a:prstGeom prst="rect">
            <a:avLst/>
          </a:prstGeom>
          <a:noFill/>
        </p:spPr>
        <p:txBody>
          <a:bodyPr wrap="square" lIns="0" tIns="0" rIns="0" bIns="0" anchor="t">
            <a:spAutoFit/>
          </a:bodyPr>
          <a:lstStyle/>
          <a:p>
            <a:pPr algn="l"/>
            <a:r>
              <a:rPr lang="en-US" sz="1600" noProof="1">
                <a:solidFill>
                  <a:srgbClr val="FFFFFF"/>
                </a:solidFill>
                <a:latin typeface="Nunito Sans Black"/>
              </a:rPr>
              <a:t>COMMUNICATION INTER-EQUIPEMENTS</a:t>
            </a:r>
          </a:p>
        </p:txBody>
      </p:sp>
      <p:sp>
        <p:nvSpPr>
          <p:cNvPr id="36" name="Rounded Rectangle 35">
            <a:extLst>
              <a:ext uri="{FF2B5EF4-FFF2-40B4-BE49-F238E27FC236}">
                <a16:creationId xmlns:a16="http://schemas.microsoft.com/office/drawing/2014/main" id="{93BBBFE1-F929-1483-760D-320C2E29ECBE}"/>
              </a:ext>
            </a:extLst>
          </p:cNvPr>
          <p:cNvSpPr/>
          <p:nvPr/>
        </p:nvSpPr>
        <p:spPr>
          <a:xfrm>
            <a:off x="6176772" y="1919081"/>
            <a:ext cx="2617470" cy="3972445"/>
          </a:xfrm>
          <a:prstGeom prst="roundRect">
            <a:avLst>
              <a:gd name="adj" fmla="val 45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37" name="Picture 36" descr="Free snacks content triggered by Q-SYS">
            <a:extLst>
              <a:ext uri="{FF2B5EF4-FFF2-40B4-BE49-F238E27FC236}">
                <a16:creationId xmlns:a16="http://schemas.microsoft.com/office/drawing/2014/main" id="{81A97AA3-B573-C423-E58F-08276B6205C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6176772" y="1919082"/>
            <a:ext cx="2617470" cy="2148300"/>
          </a:xfrm>
          <a:prstGeom prst="round2SameRect">
            <a:avLst>
              <a:gd name="adj1" fmla="val 5703"/>
              <a:gd name="adj2" fmla="val 0"/>
            </a:avLst>
          </a:prstGeom>
        </p:spPr>
      </p:pic>
      <p:sp>
        <p:nvSpPr>
          <p:cNvPr id="38" name="Rectangle 37">
            <a:extLst>
              <a:ext uri="{FF2B5EF4-FFF2-40B4-BE49-F238E27FC236}">
                <a16:creationId xmlns:a16="http://schemas.microsoft.com/office/drawing/2014/main" id="{70343179-0BB3-F59D-C0A7-1F80BD1904FA}"/>
              </a:ext>
            </a:extLst>
          </p:cNvPr>
          <p:cNvSpPr/>
          <p:nvPr/>
        </p:nvSpPr>
        <p:spPr>
          <a:xfrm>
            <a:off x="6176772" y="4067382"/>
            <a:ext cx="2617470" cy="45720"/>
          </a:xfrm>
          <a:prstGeom prst="rect">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39" name="TextBox 38">
            <a:extLst>
              <a:ext uri="{FF2B5EF4-FFF2-40B4-BE49-F238E27FC236}">
                <a16:creationId xmlns:a16="http://schemas.microsoft.com/office/drawing/2014/main" id="{302A2863-E5FA-F4B9-7486-A390710EB195}"/>
              </a:ext>
            </a:extLst>
          </p:cNvPr>
          <p:cNvSpPr txBox="1"/>
          <p:nvPr/>
        </p:nvSpPr>
        <p:spPr>
          <a:xfrm>
            <a:off x="6377940" y="4259593"/>
            <a:ext cx="548640" cy="246221"/>
          </a:xfrm>
          <a:prstGeom prst="rect">
            <a:avLst/>
          </a:prstGeom>
          <a:noFill/>
        </p:spPr>
        <p:txBody>
          <a:bodyPr wrap="square" lIns="0" tIns="0" rIns="0" bIns="0" anchor="t">
            <a:spAutoFit/>
          </a:bodyPr>
          <a:lstStyle/>
          <a:p>
            <a:pPr algn="l"/>
            <a:r>
              <a:rPr lang="en-US" sz="1600" spc="60" noProof="1">
                <a:solidFill>
                  <a:srgbClr val="F2B134"/>
                </a:solidFill>
                <a:latin typeface="Nunito Sans ExtraBold"/>
              </a:rPr>
              <a:t>03</a:t>
            </a:r>
          </a:p>
        </p:txBody>
      </p:sp>
      <p:sp>
        <p:nvSpPr>
          <p:cNvPr id="40" name="TextBox 39">
            <a:extLst>
              <a:ext uri="{FF2B5EF4-FFF2-40B4-BE49-F238E27FC236}">
                <a16:creationId xmlns:a16="http://schemas.microsoft.com/office/drawing/2014/main" id="{E890140D-3F13-2E8C-0AED-3E2FCD2335F1}"/>
              </a:ext>
            </a:extLst>
          </p:cNvPr>
          <p:cNvSpPr txBox="1"/>
          <p:nvPr/>
        </p:nvSpPr>
        <p:spPr>
          <a:xfrm>
            <a:off x="6377940" y="4610052"/>
            <a:ext cx="2215134" cy="492443"/>
          </a:xfrm>
          <a:prstGeom prst="rect">
            <a:avLst/>
          </a:prstGeom>
          <a:noFill/>
        </p:spPr>
        <p:txBody>
          <a:bodyPr wrap="square" lIns="0" tIns="0" rIns="0" bIns="0" anchor="t">
            <a:spAutoFit/>
          </a:bodyPr>
          <a:lstStyle/>
          <a:p>
            <a:pPr algn="l"/>
            <a:r>
              <a:rPr lang="en-US" sz="1600" noProof="1">
                <a:solidFill>
                  <a:srgbClr val="FFFFFF"/>
                </a:solidFill>
                <a:latin typeface="Nunito Sans Black"/>
              </a:rPr>
              <a:t>PILOTAGE &amp; AUTOMATISATION</a:t>
            </a:r>
          </a:p>
        </p:txBody>
      </p:sp>
      <p:sp>
        <p:nvSpPr>
          <p:cNvPr id="50" name="Rounded Rectangle 49">
            <a:extLst>
              <a:ext uri="{FF2B5EF4-FFF2-40B4-BE49-F238E27FC236}">
                <a16:creationId xmlns:a16="http://schemas.microsoft.com/office/drawing/2014/main" id="{DADEBB49-F7C2-8606-59EF-D941B877FA13}"/>
              </a:ext>
            </a:extLst>
          </p:cNvPr>
          <p:cNvSpPr/>
          <p:nvPr/>
        </p:nvSpPr>
        <p:spPr>
          <a:xfrm>
            <a:off x="8958834" y="1919081"/>
            <a:ext cx="2617470" cy="3972445"/>
          </a:xfrm>
          <a:prstGeom prst="roundRect">
            <a:avLst>
              <a:gd name="adj" fmla="val 45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51" name="Picture 50" descr="LED wall, Millennium cafeteria, Lausanne">
            <a:extLst>
              <a:ext uri="{FF2B5EF4-FFF2-40B4-BE49-F238E27FC236}">
                <a16:creationId xmlns:a16="http://schemas.microsoft.com/office/drawing/2014/main" id="{BCA6705D-D4BE-C854-9143-FA912CB4FF75}"/>
              </a:ext>
            </a:extLst>
          </p:cNvPr>
          <p:cNvPicPr>
            <a:picLocks noChangeAspect="1"/>
          </p:cNvPicPr>
          <p:nvPr/>
        </p:nvPicPr>
        <p:blipFill>
          <a:blip r:embed="rId8">
            <a:extLst>
              <a:ext uri="{28A0092B-C50C-407E-A947-70E740481C1C}">
                <a14:useLocalDpi xmlns:a14="http://schemas.microsoft.com/office/drawing/2010/main" val="0"/>
              </a:ext>
            </a:extLst>
          </a:blip>
          <a:srcRect l="15575" t="11414" r="14401" b="2342"/>
          <a:stretch>
            <a:fillRect/>
          </a:stretch>
        </p:blipFill>
        <p:spPr>
          <a:xfrm>
            <a:off x="8958834" y="1919082"/>
            <a:ext cx="2617470" cy="2148300"/>
          </a:xfrm>
          <a:prstGeom prst="round2SameRect">
            <a:avLst>
              <a:gd name="adj1" fmla="val 5309"/>
              <a:gd name="adj2" fmla="val 0"/>
            </a:avLst>
          </a:prstGeom>
        </p:spPr>
      </p:pic>
      <p:sp>
        <p:nvSpPr>
          <p:cNvPr id="52" name="Rectangle 51">
            <a:extLst>
              <a:ext uri="{FF2B5EF4-FFF2-40B4-BE49-F238E27FC236}">
                <a16:creationId xmlns:a16="http://schemas.microsoft.com/office/drawing/2014/main" id="{5CC0C0D2-E1D2-0CF1-889E-D9BAD19BA630}"/>
              </a:ext>
            </a:extLst>
          </p:cNvPr>
          <p:cNvSpPr/>
          <p:nvPr/>
        </p:nvSpPr>
        <p:spPr>
          <a:xfrm>
            <a:off x="8958834" y="4067382"/>
            <a:ext cx="2617470" cy="45720"/>
          </a:xfrm>
          <a:prstGeom prst="rect">
            <a:avLst/>
          </a:prstGeom>
          <a:solidFill>
            <a:srgbClr val="FF5C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53" name="TextBox 52">
            <a:extLst>
              <a:ext uri="{FF2B5EF4-FFF2-40B4-BE49-F238E27FC236}">
                <a16:creationId xmlns:a16="http://schemas.microsoft.com/office/drawing/2014/main" id="{C197ADD8-622B-142E-AB0D-6248773B9570}"/>
              </a:ext>
            </a:extLst>
          </p:cNvPr>
          <p:cNvSpPr txBox="1"/>
          <p:nvPr/>
        </p:nvSpPr>
        <p:spPr>
          <a:xfrm>
            <a:off x="9160002" y="4259593"/>
            <a:ext cx="548640" cy="246221"/>
          </a:xfrm>
          <a:prstGeom prst="rect">
            <a:avLst/>
          </a:prstGeom>
          <a:noFill/>
        </p:spPr>
        <p:txBody>
          <a:bodyPr wrap="square" lIns="0" tIns="0" rIns="0" bIns="0" anchor="t">
            <a:spAutoFit/>
          </a:bodyPr>
          <a:lstStyle/>
          <a:p>
            <a:pPr algn="l"/>
            <a:r>
              <a:rPr lang="en-US" sz="1600" spc="60" noProof="1">
                <a:solidFill>
                  <a:srgbClr val="FF5C8D"/>
                </a:solidFill>
                <a:latin typeface="Nunito Sans ExtraBold"/>
              </a:rPr>
              <a:t>04</a:t>
            </a:r>
          </a:p>
        </p:txBody>
      </p:sp>
      <p:sp>
        <p:nvSpPr>
          <p:cNvPr id="54" name="TextBox 53">
            <a:extLst>
              <a:ext uri="{FF2B5EF4-FFF2-40B4-BE49-F238E27FC236}">
                <a16:creationId xmlns:a16="http://schemas.microsoft.com/office/drawing/2014/main" id="{2627D979-B559-A4DF-33B7-900A70125FA4}"/>
              </a:ext>
            </a:extLst>
          </p:cNvPr>
          <p:cNvSpPr txBox="1"/>
          <p:nvPr/>
        </p:nvSpPr>
        <p:spPr>
          <a:xfrm>
            <a:off x="9160002" y="4610052"/>
            <a:ext cx="2215134" cy="738664"/>
          </a:xfrm>
          <a:prstGeom prst="rect">
            <a:avLst/>
          </a:prstGeom>
          <a:noFill/>
        </p:spPr>
        <p:txBody>
          <a:bodyPr wrap="square" lIns="0" tIns="0" rIns="0" bIns="0" anchor="t">
            <a:spAutoFit/>
          </a:bodyPr>
          <a:lstStyle/>
          <a:p>
            <a:pPr algn="l"/>
            <a:r>
              <a:rPr lang="en-US" sz="1600" noProof="1">
                <a:solidFill>
                  <a:srgbClr val="FFFFFF"/>
                </a:solidFill>
                <a:latin typeface="Nunito Sans Black"/>
              </a:rPr>
              <a:t>SCENARIOS AUDIOVISUELS AVANCES</a:t>
            </a:r>
          </a:p>
        </p:txBody>
      </p:sp>
    </p:spTree>
    <p:extLst>
      <p:ext uri="{BB962C8B-B14F-4D97-AF65-F5344CB8AC3E}">
        <p14:creationId xmlns:p14="http://schemas.microsoft.com/office/powerpoint/2010/main" val="3169842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A6D4C-A63A-6F4B-5A8E-CEC005A4FB81}"/>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B02AF770-EC58-D634-AC39-4B0BE0C99364}"/>
              </a:ext>
            </a:extLst>
          </p:cNvPr>
          <p:cNvPicPr>
            <a:picLocks noChangeAspect="1"/>
          </p:cNvPicPr>
          <p:nvPr/>
        </p:nvPicPr>
        <p:blipFill>
          <a:blip r:embed="rId3"/>
          <a:stretch>
            <a:fillRect/>
          </a:stretch>
        </p:blipFill>
        <p:spPr>
          <a:xfrm>
            <a:off x="0" y="0"/>
            <a:ext cx="12191695" cy="6858000"/>
          </a:xfrm>
          <a:prstGeom prst="rect">
            <a:avLst/>
          </a:prstGeom>
        </p:spPr>
      </p:pic>
      <p:pic>
        <p:nvPicPr>
          <p:cNvPr id="3" name="Picture 2" descr="image.png">
            <a:extLst>
              <a:ext uri="{FF2B5EF4-FFF2-40B4-BE49-F238E27FC236}">
                <a16:creationId xmlns:a16="http://schemas.microsoft.com/office/drawing/2014/main" id="{9049BF01-B0B3-BAC1-1CD9-F1F4D9AEB909}"/>
              </a:ext>
            </a:extLst>
          </p:cNvPr>
          <p:cNvPicPr>
            <a:picLocks noChangeAspect="1"/>
          </p:cNvPicPr>
          <p:nvPr/>
        </p:nvPicPr>
        <p:blipFill>
          <a:blip r:embed="rId4"/>
          <a:stretch>
            <a:fillRect/>
          </a:stretch>
        </p:blipFill>
        <p:spPr>
          <a:xfrm>
            <a:off x="10671048" y="0"/>
            <a:ext cx="1517904" cy="603504"/>
          </a:xfrm>
          <a:prstGeom prst="rect">
            <a:avLst/>
          </a:prstGeom>
        </p:spPr>
      </p:pic>
      <p:sp>
        <p:nvSpPr>
          <p:cNvPr id="4" name="TextBox 3">
            <a:extLst>
              <a:ext uri="{FF2B5EF4-FFF2-40B4-BE49-F238E27FC236}">
                <a16:creationId xmlns:a16="http://schemas.microsoft.com/office/drawing/2014/main" id="{A8D87B25-3DB4-EA75-B8C0-0689766731D3}"/>
              </a:ext>
            </a:extLst>
          </p:cNvPr>
          <p:cNvSpPr txBox="1"/>
          <p:nvPr/>
        </p:nvSpPr>
        <p:spPr>
          <a:xfrm>
            <a:off x="612648" y="493776"/>
            <a:ext cx="8229600" cy="429768"/>
          </a:xfrm>
          <a:prstGeom prst="rect">
            <a:avLst/>
          </a:prstGeom>
          <a:noFill/>
        </p:spPr>
        <p:txBody>
          <a:bodyPr wrap="square" lIns="0" tIns="0" rIns="0" bIns="0" anchor="t">
            <a:spAutoFit/>
          </a:bodyPr>
          <a:lstStyle/>
          <a:p>
            <a:pPr algn="l"/>
            <a:r>
              <a:rPr lang="en-US" sz="2800" noProof="1">
                <a:solidFill>
                  <a:srgbClr val="FFFFFF"/>
                </a:solidFill>
                <a:latin typeface="Nunito Sans Black"/>
              </a:rPr>
              <a:t>Workspace</a:t>
            </a:r>
          </a:p>
        </p:txBody>
      </p:sp>
      <p:sp>
        <p:nvSpPr>
          <p:cNvPr id="5" name="Rectangle 4">
            <a:extLst>
              <a:ext uri="{FF2B5EF4-FFF2-40B4-BE49-F238E27FC236}">
                <a16:creationId xmlns:a16="http://schemas.microsoft.com/office/drawing/2014/main" id="{8D234303-D245-F5B1-88BA-C22DC9661B73}"/>
              </a:ext>
            </a:extLst>
          </p:cNvPr>
          <p:cNvSpPr/>
          <p:nvPr/>
        </p:nvSpPr>
        <p:spPr>
          <a:xfrm>
            <a:off x="612648" y="1060704"/>
            <a:ext cx="704088" cy="45720"/>
          </a:xfrm>
          <a:prstGeom prst="rect">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6" name="TextBox 5">
            <a:extLst>
              <a:ext uri="{FF2B5EF4-FFF2-40B4-BE49-F238E27FC236}">
                <a16:creationId xmlns:a16="http://schemas.microsoft.com/office/drawing/2014/main" id="{56BCFE48-7546-9634-E68F-20DA324D266E}"/>
              </a:ext>
            </a:extLst>
          </p:cNvPr>
          <p:cNvSpPr txBox="1"/>
          <p:nvPr/>
        </p:nvSpPr>
        <p:spPr>
          <a:xfrm>
            <a:off x="1527048" y="941832"/>
            <a:ext cx="6720840" cy="184666"/>
          </a:xfrm>
          <a:prstGeom prst="rect">
            <a:avLst/>
          </a:prstGeom>
          <a:noFill/>
        </p:spPr>
        <p:txBody>
          <a:bodyPr wrap="square" lIns="0" tIns="0" rIns="0" bIns="0" anchor="t">
            <a:spAutoFit/>
          </a:bodyPr>
          <a:lstStyle/>
          <a:p>
            <a:pPr algn="l"/>
            <a:r>
              <a:rPr lang="en-US" sz="1200" noProof="1">
                <a:solidFill>
                  <a:srgbClr val="C9D7E6"/>
                </a:solidFill>
                <a:latin typeface="Nunito Sans"/>
              </a:rPr>
              <a:t>Espaces connectées : l’intranet, les salles et les indicateurs de l’entreprise, à l’écran.</a:t>
            </a:r>
          </a:p>
        </p:txBody>
      </p:sp>
      <p:pic>
        <p:nvPicPr>
          <p:cNvPr id="16" name="Picture 15" descr="BOBST hallway screen, Mex">
            <a:extLst>
              <a:ext uri="{FF2B5EF4-FFF2-40B4-BE49-F238E27FC236}">
                <a16:creationId xmlns:a16="http://schemas.microsoft.com/office/drawing/2014/main" id="{A7E18B3B-E57F-112D-0447-E73DA06336D0}"/>
              </a:ext>
            </a:extLst>
          </p:cNvPr>
          <p:cNvPicPr>
            <a:picLocks noChangeAspect="1"/>
          </p:cNvPicPr>
          <p:nvPr/>
        </p:nvPicPr>
        <p:blipFill>
          <a:blip r:embed="rId5"/>
          <a:srcRect/>
          <a:stretch>
            <a:fillRect/>
          </a:stretch>
        </p:blipFill>
        <p:spPr>
          <a:xfrm>
            <a:off x="612648" y="1755648"/>
            <a:ext cx="4846320" cy="3977639"/>
          </a:xfrm>
          <a:prstGeom prst="roundRect">
            <a:avLst>
              <a:gd name="adj" fmla="val 2759"/>
            </a:avLst>
          </a:prstGeom>
        </p:spPr>
      </p:pic>
      <p:sp>
        <p:nvSpPr>
          <p:cNvPr id="17" name="Oval 16">
            <a:extLst>
              <a:ext uri="{FF2B5EF4-FFF2-40B4-BE49-F238E27FC236}">
                <a16:creationId xmlns:a16="http://schemas.microsoft.com/office/drawing/2014/main" id="{D8F7A83A-F1B4-0101-C993-A464699F2F16}"/>
              </a:ext>
            </a:extLst>
          </p:cNvPr>
          <p:cNvSpPr/>
          <p:nvPr/>
        </p:nvSpPr>
        <p:spPr>
          <a:xfrm>
            <a:off x="845819" y="5338952"/>
            <a:ext cx="82296" cy="82296"/>
          </a:xfrm>
          <a:prstGeom prst="ellipse">
            <a:avLst/>
          </a:prstGeom>
          <a:solidFill>
            <a:srgbClr val="6FB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18" name="TextBox 17">
            <a:extLst>
              <a:ext uri="{FF2B5EF4-FFF2-40B4-BE49-F238E27FC236}">
                <a16:creationId xmlns:a16="http://schemas.microsoft.com/office/drawing/2014/main" id="{F9620C04-5464-A285-B017-B3EBB216F874}"/>
              </a:ext>
            </a:extLst>
          </p:cNvPr>
          <p:cNvSpPr txBox="1"/>
          <p:nvPr/>
        </p:nvSpPr>
        <p:spPr>
          <a:xfrm>
            <a:off x="1014984" y="5312664"/>
            <a:ext cx="2743200" cy="153888"/>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r>
              <a:rPr lang="en-US" sz="1000" noProof="1">
                <a:solidFill>
                  <a:srgbClr val="FFFFFF"/>
                </a:solidFill>
                <a:latin typeface="Nunito Sans SemiBold"/>
              </a:rPr>
              <a:t>Espaces de bureaux BOBST, Lausanne</a:t>
            </a:r>
          </a:p>
        </p:txBody>
      </p:sp>
      <p:sp>
        <p:nvSpPr>
          <p:cNvPr id="19" name="Rounded Rectangle 18">
            <a:extLst>
              <a:ext uri="{FF2B5EF4-FFF2-40B4-BE49-F238E27FC236}">
                <a16:creationId xmlns:a16="http://schemas.microsoft.com/office/drawing/2014/main" id="{705C5203-3F14-D3E3-7366-40EB28010C9A}"/>
              </a:ext>
            </a:extLst>
          </p:cNvPr>
          <p:cNvSpPr/>
          <p:nvPr/>
        </p:nvSpPr>
        <p:spPr>
          <a:xfrm>
            <a:off x="3815333" y="4122042"/>
            <a:ext cx="2011680" cy="1307590"/>
          </a:xfrm>
          <a:prstGeom prst="roundRect">
            <a:avLst>
              <a:gd name="adj" fmla="val 7000"/>
            </a:avLst>
          </a:prstGeom>
          <a:solidFill>
            <a:srgbClr val="0D2648"/>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20" name="Picture 19">
            <a:extLst>
              <a:ext uri="{FF2B5EF4-FFF2-40B4-BE49-F238E27FC236}">
                <a16:creationId xmlns:a16="http://schemas.microsoft.com/office/drawing/2014/main" id="{0735AE2F-C9EA-E9C9-EA70-4CD35F54E77B}"/>
              </a:ext>
            </a:extLst>
          </p:cNvPr>
          <p:cNvPicPr>
            <a:picLocks noChangeAspect="1"/>
          </p:cNvPicPr>
          <p:nvPr/>
        </p:nvPicPr>
        <p:blipFill>
          <a:blip r:embed="rId6">
            <a:extLst>
              <a:ext uri="{28A0092B-C50C-407E-A947-70E740481C1C}">
                <a14:useLocalDpi xmlns:a14="http://schemas.microsoft.com/office/drawing/2010/main" val="0"/>
              </a:ext>
            </a:extLst>
          </a:blip>
          <a:srcRect l="585" r="585"/>
          <a:stretch/>
        </p:blipFill>
        <p:spPr>
          <a:xfrm>
            <a:off x="3870197" y="4176906"/>
            <a:ext cx="1901952" cy="1188720"/>
          </a:xfrm>
          <a:prstGeom prst="round2SameRect">
            <a:avLst>
              <a:gd name="adj1" fmla="val 6923"/>
              <a:gd name="adj2" fmla="val 4354"/>
            </a:avLst>
          </a:prstGeom>
        </p:spPr>
      </p:pic>
      <p:pic>
        <p:nvPicPr>
          <p:cNvPr id="23" name="Picture 22" descr="door_blue.png">
            <a:extLst>
              <a:ext uri="{FF2B5EF4-FFF2-40B4-BE49-F238E27FC236}">
                <a16:creationId xmlns:a16="http://schemas.microsoft.com/office/drawing/2014/main" id="{2207D5B7-7996-2487-0B57-EFBD74D6C32D}"/>
              </a:ext>
            </a:extLst>
          </p:cNvPr>
          <p:cNvPicPr>
            <a:picLocks noChangeAspect="1"/>
          </p:cNvPicPr>
          <p:nvPr/>
        </p:nvPicPr>
        <p:blipFill>
          <a:blip r:embed="rId7"/>
          <a:stretch>
            <a:fillRect/>
          </a:stretch>
        </p:blipFill>
        <p:spPr>
          <a:xfrm>
            <a:off x="6017894" y="1847087"/>
            <a:ext cx="576073" cy="576073"/>
          </a:xfrm>
          <a:prstGeom prst="rect">
            <a:avLst/>
          </a:prstGeom>
        </p:spPr>
      </p:pic>
      <p:sp>
        <p:nvSpPr>
          <p:cNvPr id="24" name="TextBox 23">
            <a:extLst>
              <a:ext uri="{FF2B5EF4-FFF2-40B4-BE49-F238E27FC236}">
                <a16:creationId xmlns:a16="http://schemas.microsoft.com/office/drawing/2014/main" id="{98A1FB4D-DC59-93CD-C218-4FFA42982061}"/>
              </a:ext>
            </a:extLst>
          </p:cNvPr>
          <p:cNvSpPr txBox="1"/>
          <p:nvPr/>
        </p:nvSpPr>
        <p:spPr>
          <a:xfrm>
            <a:off x="6784848" y="1828800"/>
            <a:ext cx="4791456" cy="246221"/>
          </a:xfrm>
          <a:prstGeom prst="rect">
            <a:avLst/>
          </a:prstGeom>
          <a:noFill/>
        </p:spPr>
        <p:txBody>
          <a:bodyPr wrap="square" lIns="0" tIns="0" rIns="0" bIns="0" anchor="t">
            <a:spAutoFit/>
          </a:bodyPr>
          <a:lstStyle/>
          <a:p>
            <a:pPr algn="l"/>
            <a:r>
              <a:rPr lang="en-US" sz="1600" noProof="1">
                <a:solidFill>
                  <a:srgbClr val="FFFFFF"/>
                </a:solidFill>
                <a:latin typeface="Nunito Sans ExtraBold"/>
              </a:rPr>
              <a:t>Occupation salles et parkings</a:t>
            </a:r>
          </a:p>
        </p:txBody>
      </p:sp>
      <p:sp>
        <p:nvSpPr>
          <p:cNvPr id="25" name="TextBox 24">
            <a:extLst>
              <a:ext uri="{FF2B5EF4-FFF2-40B4-BE49-F238E27FC236}">
                <a16:creationId xmlns:a16="http://schemas.microsoft.com/office/drawing/2014/main" id="{EB2B974B-7A6B-C339-EA58-C547A9AFF383}"/>
              </a:ext>
            </a:extLst>
          </p:cNvPr>
          <p:cNvSpPr txBox="1"/>
          <p:nvPr/>
        </p:nvSpPr>
        <p:spPr>
          <a:xfrm>
            <a:off x="6784848" y="2167128"/>
            <a:ext cx="4791456" cy="440505"/>
          </a:xfrm>
          <a:prstGeom prst="rect">
            <a:avLst/>
          </a:prstGeom>
          <a:noFill/>
        </p:spPr>
        <p:txBody>
          <a:bodyPr wrap="square" lIns="0" tIns="0" rIns="0" bIns="0" anchor="t">
            <a:spAutoFit/>
          </a:bodyPr>
          <a:lstStyle/>
          <a:p>
            <a:pPr algn="l">
              <a:lnSpc>
                <a:spcPct val="122000"/>
              </a:lnSpc>
            </a:pPr>
            <a:r>
              <a:rPr lang="en-US" sz="1200" noProof="1">
                <a:solidFill>
                  <a:srgbClr val="A8BEDC"/>
                </a:solidFill>
                <a:latin typeface="Nunito Sans"/>
              </a:rPr>
              <a:t>Taux d’occupation des salles et des places de parc, en direct, depuis les systèmes déjà en place.</a:t>
            </a:r>
          </a:p>
        </p:txBody>
      </p:sp>
      <p:cxnSp>
        <p:nvCxnSpPr>
          <p:cNvPr id="26" name="Connector 25">
            <a:extLst>
              <a:ext uri="{FF2B5EF4-FFF2-40B4-BE49-F238E27FC236}">
                <a16:creationId xmlns:a16="http://schemas.microsoft.com/office/drawing/2014/main" id="{AB7E1F55-7023-C204-5A34-9AE879CC6192}"/>
              </a:ext>
            </a:extLst>
          </p:cNvPr>
          <p:cNvCxnSpPr/>
          <p:nvPr/>
        </p:nvCxnSpPr>
        <p:spPr>
          <a:xfrm>
            <a:off x="6053328" y="2962656"/>
            <a:ext cx="5522976"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pic>
        <p:nvPicPr>
          <p:cNvPr id="27" name="Picture 26" descr="intranet_blue.png">
            <a:extLst>
              <a:ext uri="{FF2B5EF4-FFF2-40B4-BE49-F238E27FC236}">
                <a16:creationId xmlns:a16="http://schemas.microsoft.com/office/drawing/2014/main" id="{33DEDAB2-C0BE-D1C2-F58D-10A5EDB9318D}"/>
              </a:ext>
            </a:extLst>
          </p:cNvPr>
          <p:cNvPicPr>
            <a:picLocks noChangeAspect="1"/>
          </p:cNvPicPr>
          <p:nvPr/>
        </p:nvPicPr>
        <p:blipFill>
          <a:blip r:embed="rId8"/>
          <a:stretch>
            <a:fillRect/>
          </a:stretch>
        </p:blipFill>
        <p:spPr>
          <a:xfrm>
            <a:off x="6017894" y="3182111"/>
            <a:ext cx="576073" cy="576073"/>
          </a:xfrm>
          <a:prstGeom prst="rect">
            <a:avLst/>
          </a:prstGeom>
        </p:spPr>
      </p:pic>
      <p:sp>
        <p:nvSpPr>
          <p:cNvPr id="28" name="TextBox 27">
            <a:extLst>
              <a:ext uri="{FF2B5EF4-FFF2-40B4-BE49-F238E27FC236}">
                <a16:creationId xmlns:a16="http://schemas.microsoft.com/office/drawing/2014/main" id="{B1924760-DC91-948A-21AA-C85859F2ADAB}"/>
              </a:ext>
            </a:extLst>
          </p:cNvPr>
          <p:cNvSpPr txBox="1"/>
          <p:nvPr/>
        </p:nvSpPr>
        <p:spPr>
          <a:xfrm>
            <a:off x="6784848" y="3163824"/>
            <a:ext cx="4791456" cy="246221"/>
          </a:xfrm>
          <a:prstGeom prst="rect">
            <a:avLst/>
          </a:prstGeom>
          <a:noFill/>
        </p:spPr>
        <p:txBody>
          <a:bodyPr wrap="square" lIns="0" tIns="0" rIns="0" bIns="0" anchor="t">
            <a:spAutoFit/>
          </a:bodyPr>
          <a:lstStyle/>
          <a:p>
            <a:pPr algn="l"/>
            <a:r>
              <a:rPr lang="en-US" sz="1600" noProof="1">
                <a:solidFill>
                  <a:srgbClr val="FFFFFF"/>
                </a:solidFill>
                <a:latin typeface="Nunito Sans ExtraBold"/>
              </a:rPr>
              <a:t>Accueil et intranet</a:t>
            </a:r>
          </a:p>
        </p:txBody>
      </p:sp>
      <p:sp>
        <p:nvSpPr>
          <p:cNvPr id="29" name="TextBox 28">
            <a:extLst>
              <a:ext uri="{FF2B5EF4-FFF2-40B4-BE49-F238E27FC236}">
                <a16:creationId xmlns:a16="http://schemas.microsoft.com/office/drawing/2014/main" id="{96357692-13DE-BF3B-7240-1812B21F2E76}"/>
              </a:ext>
            </a:extLst>
          </p:cNvPr>
          <p:cNvSpPr txBox="1"/>
          <p:nvPr/>
        </p:nvSpPr>
        <p:spPr>
          <a:xfrm>
            <a:off x="6784848" y="3502152"/>
            <a:ext cx="4791456" cy="440505"/>
          </a:xfrm>
          <a:prstGeom prst="rect">
            <a:avLst/>
          </a:prstGeom>
          <a:noFill/>
        </p:spPr>
        <p:txBody>
          <a:bodyPr wrap="square" lIns="0" tIns="0" rIns="0" bIns="0" anchor="t">
            <a:spAutoFit/>
          </a:bodyPr>
          <a:lstStyle/>
          <a:p>
            <a:pPr algn="l">
              <a:lnSpc>
                <a:spcPct val="122000"/>
              </a:lnSpc>
            </a:pPr>
            <a:r>
              <a:rPr lang="en-US" sz="1200" noProof="1">
                <a:solidFill>
                  <a:srgbClr val="A8BEDC"/>
                </a:solidFill>
                <a:latin typeface="Nunito Sans"/>
              </a:rPr>
              <a:t>Compatibilité intranet : pages internes, annuaires et actualités SharePoint, repris tels quels à l’écran.</a:t>
            </a:r>
          </a:p>
        </p:txBody>
      </p:sp>
      <p:cxnSp>
        <p:nvCxnSpPr>
          <p:cNvPr id="30" name="Connector 29">
            <a:extLst>
              <a:ext uri="{FF2B5EF4-FFF2-40B4-BE49-F238E27FC236}">
                <a16:creationId xmlns:a16="http://schemas.microsoft.com/office/drawing/2014/main" id="{A12BB4C8-A9C5-EA82-8F43-19C137FB2AE1}"/>
              </a:ext>
            </a:extLst>
          </p:cNvPr>
          <p:cNvCxnSpPr/>
          <p:nvPr/>
        </p:nvCxnSpPr>
        <p:spPr>
          <a:xfrm>
            <a:off x="6053328" y="4297680"/>
            <a:ext cx="5522976"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pic>
        <p:nvPicPr>
          <p:cNvPr id="31" name="Picture 30" descr="dashboard_blue.png">
            <a:extLst>
              <a:ext uri="{FF2B5EF4-FFF2-40B4-BE49-F238E27FC236}">
                <a16:creationId xmlns:a16="http://schemas.microsoft.com/office/drawing/2014/main" id="{6A235392-06A6-DA4C-B27F-9F89E1AD456F}"/>
              </a:ext>
            </a:extLst>
          </p:cNvPr>
          <p:cNvPicPr>
            <a:picLocks noChangeAspect="1"/>
          </p:cNvPicPr>
          <p:nvPr/>
        </p:nvPicPr>
        <p:blipFill>
          <a:blip r:embed="rId9"/>
          <a:stretch>
            <a:fillRect/>
          </a:stretch>
        </p:blipFill>
        <p:spPr>
          <a:xfrm>
            <a:off x="6017894" y="4517135"/>
            <a:ext cx="576073" cy="576073"/>
          </a:xfrm>
          <a:prstGeom prst="rect">
            <a:avLst/>
          </a:prstGeom>
        </p:spPr>
      </p:pic>
      <p:sp>
        <p:nvSpPr>
          <p:cNvPr id="32" name="TextBox 31">
            <a:extLst>
              <a:ext uri="{FF2B5EF4-FFF2-40B4-BE49-F238E27FC236}">
                <a16:creationId xmlns:a16="http://schemas.microsoft.com/office/drawing/2014/main" id="{A93D5BAA-E42B-5C06-DBC9-397BC6669FC3}"/>
              </a:ext>
            </a:extLst>
          </p:cNvPr>
          <p:cNvSpPr txBox="1"/>
          <p:nvPr/>
        </p:nvSpPr>
        <p:spPr>
          <a:xfrm>
            <a:off x="6784848" y="4498848"/>
            <a:ext cx="4791456" cy="246221"/>
          </a:xfrm>
          <a:prstGeom prst="rect">
            <a:avLst/>
          </a:prstGeom>
          <a:noFill/>
        </p:spPr>
        <p:txBody>
          <a:bodyPr wrap="square" lIns="0" tIns="0" rIns="0" bIns="0" anchor="t">
            <a:spAutoFit/>
          </a:bodyPr>
          <a:lstStyle/>
          <a:p>
            <a:pPr algn="l"/>
            <a:r>
              <a:rPr lang="en-US" sz="1600" noProof="1">
                <a:solidFill>
                  <a:srgbClr val="FFFFFF"/>
                </a:solidFill>
                <a:latin typeface="Nunito Sans ExtraBold"/>
              </a:rPr>
              <a:t>Indicateurs de performance et tableaux de bord</a:t>
            </a:r>
          </a:p>
        </p:txBody>
      </p:sp>
      <p:sp>
        <p:nvSpPr>
          <p:cNvPr id="33" name="TextBox 32">
            <a:extLst>
              <a:ext uri="{FF2B5EF4-FFF2-40B4-BE49-F238E27FC236}">
                <a16:creationId xmlns:a16="http://schemas.microsoft.com/office/drawing/2014/main" id="{1D596195-98BD-3125-DCAA-F7E32D6514D2}"/>
              </a:ext>
            </a:extLst>
          </p:cNvPr>
          <p:cNvSpPr txBox="1"/>
          <p:nvPr/>
        </p:nvSpPr>
        <p:spPr>
          <a:xfrm>
            <a:off x="6784848" y="4837176"/>
            <a:ext cx="4791456" cy="440505"/>
          </a:xfrm>
          <a:prstGeom prst="rect">
            <a:avLst/>
          </a:prstGeom>
          <a:noFill/>
        </p:spPr>
        <p:txBody>
          <a:bodyPr wrap="square" lIns="0" tIns="0" rIns="0" bIns="0" anchor="t">
            <a:spAutoFit/>
          </a:bodyPr>
          <a:lstStyle/>
          <a:p>
            <a:pPr algn="l">
              <a:lnSpc>
                <a:spcPct val="122000"/>
              </a:lnSpc>
            </a:pPr>
            <a:r>
              <a:rPr lang="en-US" sz="1200" noProof="1">
                <a:solidFill>
                  <a:srgbClr val="A8BEDC"/>
                </a:solidFill>
                <a:latin typeface="Nunito Sans"/>
              </a:rPr>
              <a:t>Tableaux de bord Power BI et indicateurs métier publiés sur les écrans d’étage, sans export manuel.</a:t>
            </a:r>
          </a:p>
        </p:txBody>
      </p:sp>
      <p:cxnSp>
        <p:nvCxnSpPr>
          <p:cNvPr id="34" name="Connector 33">
            <a:extLst>
              <a:ext uri="{FF2B5EF4-FFF2-40B4-BE49-F238E27FC236}">
                <a16:creationId xmlns:a16="http://schemas.microsoft.com/office/drawing/2014/main" id="{80C80C7C-97E0-10D9-5DD5-DEC48F9D23E9}"/>
              </a:ext>
            </a:extLst>
          </p:cNvPr>
          <p:cNvCxnSpPr/>
          <p:nvPr/>
        </p:nvCxnSpPr>
        <p:spPr>
          <a:xfrm>
            <a:off x="612648" y="5998464"/>
            <a:ext cx="10963656"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44D972D-0C5A-77F8-0365-32AEAABA3993}"/>
              </a:ext>
            </a:extLst>
          </p:cNvPr>
          <p:cNvSpPr txBox="1"/>
          <p:nvPr/>
        </p:nvSpPr>
        <p:spPr>
          <a:xfrm>
            <a:off x="612648" y="6211062"/>
            <a:ext cx="1280160" cy="153888"/>
          </a:xfrm>
          <a:prstGeom prst="rect">
            <a:avLst/>
          </a:prstGeom>
          <a:noFill/>
        </p:spPr>
        <p:txBody>
          <a:bodyPr wrap="square" lIns="0" tIns="0" rIns="0" bIns="0" anchor="t">
            <a:spAutoFit/>
          </a:bodyPr>
          <a:lstStyle/>
          <a:p>
            <a:pPr algn="l"/>
            <a:r>
              <a:rPr lang="en-US" sz="1000" spc="80" noProof="1">
                <a:solidFill>
                  <a:srgbClr val="6FB0FF"/>
                </a:solidFill>
                <a:latin typeface="Nunito Sans ExtraBold"/>
              </a:rPr>
              <a:t>TECHNOLOGIES</a:t>
            </a:r>
            <a:endParaRPr lang="en-US" sz="800" spc="80" noProof="1">
              <a:solidFill>
                <a:srgbClr val="6FB0FF"/>
              </a:solidFill>
              <a:latin typeface="Nunito Sans ExtraBold"/>
            </a:endParaRPr>
          </a:p>
        </p:txBody>
      </p:sp>
      <p:sp>
        <p:nvSpPr>
          <p:cNvPr id="41" name="TextBox 40">
            <a:extLst>
              <a:ext uri="{FF2B5EF4-FFF2-40B4-BE49-F238E27FC236}">
                <a16:creationId xmlns:a16="http://schemas.microsoft.com/office/drawing/2014/main" id="{621DE992-FD77-4455-C4EF-002A31A43C4E}"/>
              </a:ext>
            </a:extLst>
          </p:cNvPr>
          <p:cNvSpPr txBox="1"/>
          <p:nvPr/>
        </p:nvSpPr>
        <p:spPr>
          <a:xfrm>
            <a:off x="1892807" y="6192773"/>
            <a:ext cx="6497659" cy="507831"/>
          </a:xfrm>
          <a:prstGeom prst="rect">
            <a:avLst/>
          </a:prstGeom>
          <a:noFill/>
        </p:spPr>
        <p:txBody>
          <a:bodyPr wrap="square" lIns="0" tIns="0" rIns="0" bIns="0" anchor="t">
            <a:spAutoFit/>
          </a:bodyPr>
          <a:lstStyle/>
          <a:p>
            <a:r>
              <a:rPr lang="en-US" sz="1100" noProof="1">
                <a:solidFill>
                  <a:srgbClr val="C9D7E6"/>
                </a:solidFill>
                <a:latin typeface="Nunito Sans SemiBold"/>
              </a:rPr>
              <a:t>Microsoft 365 ·  SharePoint · Excel Online · Google Sheets · Power BI · ROOMZ · Crestron · API · etc.</a:t>
            </a:r>
          </a:p>
          <a:p>
            <a:endParaRPr lang="en-US" sz="1100" noProof="1">
              <a:solidFill>
                <a:srgbClr val="C9D7E6"/>
              </a:solidFill>
              <a:latin typeface="Nunito Sans SemiBold"/>
            </a:endParaRPr>
          </a:p>
          <a:p>
            <a:pPr algn="l"/>
            <a:endParaRPr lang="en-US" sz="1100" noProof="1">
              <a:solidFill>
                <a:srgbClr val="C9D7E6"/>
              </a:solidFill>
              <a:latin typeface="Nunito Sans SemiBold"/>
            </a:endParaRPr>
          </a:p>
        </p:txBody>
      </p:sp>
    </p:spTree>
    <p:extLst>
      <p:ext uri="{BB962C8B-B14F-4D97-AF65-F5344CB8AC3E}">
        <p14:creationId xmlns:p14="http://schemas.microsoft.com/office/powerpoint/2010/main" val="2907273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6ECE2-B6E3-051B-51DD-C56F65C2FE0A}"/>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9312A7F8-F3FF-F92D-FCE7-55B9E631B361}"/>
              </a:ext>
            </a:extLst>
          </p:cNvPr>
          <p:cNvPicPr>
            <a:picLocks noChangeAspect="1"/>
          </p:cNvPicPr>
          <p:nvPr/>
        </p:nvPicPr>
        <p:blipFill>
          <a:blip r:embed="rId3"/>
          <a:stretch>
            <a:fillRect/>
          </a:stretch>
        </p:blipFill>
        <p:spPr>
          <a:xfrm>
            <a:off x="0" y="0"/>
            <a:ext cx="12191695" cy="6858000"/>
          </a:xfrm>
          <a:prstGeom prst="rect">
            <a:avLst/>
          </a:prstGeom>
        </p:spPr>
      </p:pic>
      <p:pic>
        <p:nvPicPr>
          <p:cNvPr id="3" name="Picture 2" descr="image.png">
            <a:extLst>
              <a:ext uri="{FF2B5EF4-FFF2-40B4-BE49-F238E27FC236}">
                <a16:creationId xmlns:a16="http://schemas.microsoft.com/office/drawing/2014/main" id="{5D407884-9F12-AD4A-8795-38DDDC4AC7D9}"/>
              </a:ext>
            </a:extLst>
          </p:cNvPr>
          <p:cNvPicPr>
            <a:picLocks noChangeAspect="1"/>
          </p:cNvPicPr>
          <p:nvPr/>
        </p:nvPicPr>
        <p:blipFill>
          <a:blip r:embed="rId4"/>
          <a:stretch>
            <a:fillRect/>
          </a:stretch>
        </p:blipFill>
        <p:spPr>
          <a:xfrm>
            <a:off x="10671048" y="0"/>
            <a:ext cx="1517904" cy="603504"/>
          </a:xfrm>
          <a:prstGeom prst="rect">
            <a:avLst/>
          </a:prstGeom>
        </p:spPr>
      </p:pic>
      <p:sp>
        <p:nvSpPr>
          <p:cNvPr id="4" name="TextBox 3">
            <a:extLst>
              <a:ext uri="{FF2B5EF4-FFF2-40B4-BE49-F238E27FC236}">
                <a16:creationId xmlns:a16="http://schemas.microsoft.com/office/drawing/2014/main" id="{1B69830B-0A1D-61B4-414B-C7159CF053A2}"/>
              </a:ext>
            </a:extLst>
          </p:cNvPr>
          <p:cNvSpPr txBox="1"/>
          <p:nvPr/>
        </p:nvSpPr>
        <p:spPr>
          <a:xfrm>
            <a:off x="612648" y="493776"/>
            <a:ext cx="8229600" cy="429768"/>
          </a:xfrm>
          <a:prstGeom prst="rect">
            <a:avLst/>
          </a:prstGeom>
          <a:noFill/>
        </p:spPr>
        <p:txBody>
          <a:bodyPr wrap="square" lIns="0" tIns="0" rIns="0" bIns="0" anchor="t">
            <a:spAutoFit/>
          </a:bodyPr>
          <a:lstStyle/>
          <a:p>
            <a:r>
              <a:rPr lang="en-US" sz="2800" noProof="1">
                <a:solidFill>
                  <a:srgbClr val="FFFFFF"/>
                </a:solidFill>
                <a:latin typeface="Nunito Sans Black"/>
              </a:rPr>
              <a:t>Communication inter-équipements </a:t>
            </a:r>
          </a:p>
        </p:txBody>
      </p:sp>
      <p:sp>
        <p:nvSpPr>
          <p:cNvPr id="5" name="Rectangle 4">
            <a:extLst>
              <a:ext uri="{FF2B5EF4-FFF2-40B4-BE49-F238E27FC236}">
                <a16:creationId xmlns:a16="http://schemas.microsoft.com/office/drawing/2014/main" id="{7A8D3A86-97CF-970D-30F9-76747549EC69}"/>
              </a:ext>
            </a:extLst>
          </p:cNvPr>
          <p:cNvSpPr/>
          <p:nvPr/>
        </p:nvSpPr>
        <p:spPr>
          <a:xfrm>
            <a:off x="612648" y="1060704"/>
            <a:ext cx="704088" cy="45720"/>
          </a:xfrm>
          <a:prstGeom prst="rect">
            <a:avLst/>
          </a:prstGeom>
          <a:solidFill>
            <a:srgbClr val="45D1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16" name="Picture 15" descr="Car assembly line performance screen">
            <a:extLst>
              <a:ext uri="{FF2B5EF4-FFF2-40B4-BE49-F238E27FC236}">
                <a16:creationId xmlns:a16="http://schemas.microsoft.com/office/drawing/2014/main" id="{2515ED20-B9D9-4D92-6D1C-2D7A4CB8CAD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12648" y="1755648"/>
            <a:ext cx="4846320" cy="3977639"/>
          </a:xfrm>
          <a:prstGeom prst="roundRect">
            <a:avLst>
              <a:gd name="adj" fmla="val 2759"/>
            </a:avLst>
          </a:prstGeom>
        </p:spPr>
      </p:pic>
      <p:sp>
        <p:nvSpPr>
          <p:cNvPr id="17" name="Oval 16">
            <a:extLst>
              <a:ext uri="{FF2B5EF4-FFF2-40B4-BE49-F238E27FC236}">
                <a16:creationId xmlns:a16="http://schemas.microsoft.com/office/drawing/2014/main" id="{DC3AAF00-80B2-7C41-7F9B-7D0EEA6ABA42}"/>
              </a:ext>
            </a:extLst>
          </p:cNvPr>
          <p:cNvSpPr/>
          <p:nvPr/>
        </p:nvSpPr>
        <p:spPr>
          <a:xfrm>
            <a:off x="845819" y="5338952"/>
            <a:ext cx="82296" cy="82296"/>
          </a:xfrm>
          <a:prstGeom prst="ellipse">
            <a:avLst/>
          </a:prstGeom>
          <a:solidFill>
            <a:srgbClr val="45D1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23" name="Picture 22" descr="connect_teal.png">
            <a:extLst>
              <a:ext uri="{FF2B5EF4-FFF2-40B4-BE49-F238E27FC236}">
                <a16:creationId xmlns:a16="http://schemas.microsoft.com/office/drawing/2014/main" id="{000CAAAE-C4AF-85F7-F00F-E6CDA9251AF9}"/>
              </a:ext>
            </a:extLst>
          </p:cNvPr>
          <p:cNvPicPr>
            <a:picLocks noChangeAspect="1"/>
          </p:cNvPicPr>
          <p:nvPr/>
        </p:nvPicPr>
        <p:blipFill>
          <a:blip r:embed="rId6"/>
          <a:stretch>
            <a:fillRect/>
          </a:stretch>
        </p:blipFill>
        <p:spPr>
          <a:xfrm>
            <a:off x="6053328" y="1792011"/>
            <a:ext cx="603504" cy="603504"/>
          </a:xfrm>
          <a:prstGeom prst="rect">
            <a:avLst/>
          </a:prstGeom>
        </p:spPr>
      </p:pic>
      <p:sp>
        <p:nvSpPr>
          <p:cNvPr id="24" name="TextBox 23">
            <a:extLst>
              <a:ext uri="{FF2B5EF4-FFF2-40B4-BE49-F238E27FC236}">
                <a16:creationId xmlns:a16="http://schemas.microsoft.com/office/drawing/2014/main" id="{BBD92D77-2412-3BE2-11D6-8F3CD013EFA4}"/>
              </a:ext>
            </a:extLst>
          </p:cNvPr>
          <p:cNvSpPr txBox="1"/>
          <p:nvPr/>
        </p:nvSpPr>
        <p:spPr>
          <a:xfrm>
            <a:off x="6711696" y="1801368"/>
            <a:ext cx="4864608" cy="246221"/>
          </a:xfrm>
          <a:prstGeom prst="rect">
            <a:avLst/>
          </a:prstGeom>
          <a:noFill/>
        </p:spPr>
        <p:txBody>
          <a:bodyPr wrap="square" lIns="0" tIns="0" rIns="0" bIns="0" anchor="t">
            <a:spAutoFit/>
          </a:bodyPr>
          <a:lstStyle/>
          <a:p>
            <a:pPr algn="l"/>
            <a:r>
              <a:rPr lang="en-US" sz="1600" noProof="1">
                <a:solidFill>
                  <a:srgbClr val="FFFFFF"/>
                </a:solidFill>
                <a:latin typeface="Nunito Sans ExtraBold"/>
              </a:rPr>
              <a:t>En local, sans cloud, sans latence perceptible.</a:t>
            </a:r>
          </a:p>
        </p:txBody>
      </p:sp>
      <p:sp>
        <p:nvSpPr>
          <p:cNvPr id="25" name="TextBox 24">
            <a:extLst>
              <a:ext uri="{FF2B5EF4-FFF2-40B4-BE49-F238E27FC236}">
                <a16:creationId xmlns:a16="http://schemas.microsoft.com/office/drawing/2014/main" id="{A8F9876C-08FE-2417-FCD8-A5110640B784}"/>
              </a:ext>
            </a:extLst>
          </p:cNvPr>
          <p:cNvSpPr txBox="1"/>
          <p:nvPr/>
        </p:nvSpPr>
        <p:spPr>
          <a:xfrm>
            <a:off x="6711696" y="2112264"/>
            <a:ext cx="4864608" cy="433965"/>
          </a:xfrm>
          <a:prstGeom prst="rect">
            <a:avLst/>
          </a:prstGeom>
          <a:noFill/>
        </p:spPr>
        <p:txBody>
          <a:bodyPr wrap="square" lIns="0" tIns="0" rIns="0" bIns="0" anchor="t">
            <a:spAutoFit/>
          </a:bodyPr>
          <a:lstStyle/>
          <a:p>
            <a:pPr algn="l">
              <a:lnSpc>
                <a:spcPct val="120000"/>
              </a:lnSpc>
            </a:pPr>
            <a:r>
              <a:rPr lang="en-US" sz="1200" noProof="1">
                <a:solidFill>
                  <a:srgbClr val="A8BEDC"/>
                </a:solidFill>
                <a:latin typeface="Nunito Sans"/>
              </a:rPr>
              <a:t>Le player lit et écrit directement sur les systèmes tiers. Cloud-to-cloud possible : Web Hook, Power Automate, plugins Q-SYS.</a:t>
            </a:r>
          </a:p>
        </p:txBody>
      </p:sp>
      <p:sp>
        <p:nvSpPr>
          <p:cNvPr id="26" name="Rounded Rectangle 25">
            <a:extLst>
              <a:ext uri="{FF2B5EF4-FFF2-40B4-BE49-F238E27FC236}">
                <a16:creationId xmlns:a16="http://schemas.microsoft.com/office/drawing/2014/main" id="{320E9A57-8651-4B53-2461-213B6D86C475}"/>
              </a:ext>
            </a:extLst>
          </p:cNvPr>
          <p:cNvSpPr/>
          <p:nvPr/>
        </p:nvSpPr>
        <p:spPr>
          <a:xfrm>
            <a:off x="6053328" y="2724912"/>
            <a:ext cx="1755648" cy="1426464"/>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27" name="Picture 26" descr="ticket_teal.png">
            <a:extLst>
              <a:ext uri="{FF2B5EF4-FFF2-40B4-BE49-F238E27FC236}">
                <a16:creationId xmlns:a16="http://schemas.microsoft.com/office/drawing/2014/main" id="{05B8FDFA-8CB5-1422-DC3E-E1FE7CDC7AAD}"/>
              </a:ext>
            </a:extLst>
          </p:cNvPr>
          <p:cNvPicPr>
            <a:picLocks noChangeAspect="1"/>
          </p:cNvPicPr>
          <p:nvPr/>
        </p:nvPicPr>
        <p:blipFill>
          <a:blip r:embed="rId7"/>
          <a:stretch>
            <a:fillRect/>
          </a:stretch>
        </p:blipFill>
        <p:spPr>
          <a:xfrm>
            <a:off x="6208776" y="2870121"/>
            <a:ext cx="475488" cy="475488"/>
          </a:xfrm>
          <a:prstGeom prst="rect">
            <a:avLst/>
          </a:prstGeom>
        </p:spPr>
      </p:pic>
      <p:sp>
        <p:nvSpPr>
          <p:cNvPr id="28" name="TextBox 27">
            <a:extLst>
              <a:ext uri="{FF2B5EF4-FFF2-40B4-BE49-F238E27FC236}">
                <a16:creationId xmlns:a16="http://schemas.microsoft.com/office/drawing/2014/main" id="{FB34EA7D-6CFF-54A1-B104-D31215F83596}"/>
              </a:ext>
            </a:extLst>
          </p:cNvPr>
          <p:cNvSpPr txBox="1"/>
          <p:nvPr/>
        </p:nvSpPr>
        <p:spPr>
          <a:xfrm>
            <a:off x="6236208" y="3417570"/>
            <a:ext cx="1463039" cy="192360"/>
          </a:xfrm>
          <a:prstGeom prst="rect">
            <a:avLst/>
          </a:prstGeom>
          <a:noFill/>
        </p:spPr>
        <p:txBody>
          <a:bodyPr wrap="square" lIns="0" tIns="0" rIns="0" bIns="0" anchor="t">
            <a:spAutoFit/>
          </a:bodyPr>
          <a:lstStyle/>
          <a:p>
            <a:pPr algn="l"/>
            <a:r>
              <a:rPr lang="en-US" sz="1250" noProof="1">
                <a:solidFill>
                  <a:srgbClr val="FFFFFF"/>
                </a:solidFill>
                <a:latin typeface="Nunito Sans ExtraBold"/>
              </a:rPr>
              <a:t>File d’attente</a:t>
            </a:r>
          </a:p>
        </p:txBody>
      </p:sp>
      <p:sp>
        <p:nvSpPr>
          <p:cNvPr id="29" name="TextBox 28">
            <a:extLst>
              <a:ext uri="{FF2B5EF4-FFF2-40B4-BE49-F238E27FC236}">
                <a16:creationId xmlns:a16="http://schemas.microsoft.com/office/drawing/2014/main" id="{35333BE9-61A8-B3A4-306D-31D7A97C0832}"/>
              </a:ext>
            </a:extLst>
          </p:cNvPr>
          <p:cNvSpPr txBox="1"/>
          <p:nvPr/>
        </p:nvSpPr>
        <p:spPr>
          <a:xfrm>
            <a:off x="6236208" y="3646170"/>
            <a:ext cx="1463039" cy="365613"/>
          </a:xfrm>
          <a:prstGeom prst="rect">
            <a:avLst/>
          </a:prstGeom>
          <a:noFill/>
        </p:spPr>
        <p:txBody>
          <a:bodyPr wrap="square" lIns="0" tIns="0" rIns="0" bIns="0" anchor="t">
            <a:spAutoFit/>
          </a:bodyPr>
          <a:lstStyle/>
          <a:p>
            <a:pPr algn="l">
              <a:lnSpc>
                <a:spcPct val="115000"/>
              </a:lnSpc>
            </a:pPr>
            <a:r>
              <a:rPr lang="en-US" sz="1050" noProof="1">
                <a:solidFill>
                  <a:srgbClr val="A8BEDC"/>
                </a:solidFill>
                <a:latin typeface="Nunito Sans"/>
              </a:rPr>
              <a:t>Tickets et temps d’attente</a:t>
            </a:r>
          </a:p>
        </p:txBody>
      </p:sp>
      <p:sp>
        <p:nvSpPr>
          <p:cNvPr id="30" name="Rounded Rectangle 29">
            <a:extLst>
              <a:ext uri="{FF2B5EF4-FFF2-40B4-BE49-F238E27FC236}">
                <a16:creationId xmlns:a16="http://schemas.microsoft.com/office/drawing/2014/main" id="{F01D8A7C-6870-951B-1C20-DFA5E2F22837}"/>
              </a:ext>
            </a:extLst>
          </p:cNvPr>
          <p:cNvSpPr/>
          <p:nvPr/>
        </p:nvSpPr>
        <p:spPr>
          <a:xfrm>
            <a:off x="7936992" y="2724912"/>
            <a:ext cx="1755648" cy="1426464"/>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31" name="Picture 30" descr="parking_teal.png">
            <a:extLst>
              <a:ext uri="{FF2B5EF4-FFF2-40B4-BE49-F238E27FC236}">
                <a16:creationId xmlns:a16="http://schemas.microsoft.com/office/drawing/2014/main" id="{19689F99-566A-775F-9837-A3082F07E6A2}"/>
              </a:ext>
            </a:extLst>
          </p:cNvPr>
          <p:cNvPicPr>
            <a:picLocks noChangeAspect="1"/>
          </p:cNvPicPr>
          <p:nvPr/>
        </p:nvPicPr>
        <p:blipFill>
          <a:blip r:embed="rId8"/>
          <a:stretch>
            <a:fillRect/>
          </a:stretch>
        </p:blipFill>
        <p:spPr>
          <a:xfrm>
            <a:off x="8119871" y="2887980"/>
            <a:ext cx="420624" cy="420624"/>
          </a:xfrm>
          <a:prstGeom prst="rect">
            <a:avLst/>
          </a:prstGeom>
        </p:spPr>
      </p:pic>
      <p:sp>
        <p:nvSpPr>
          <p:cNvPr id="32" name="TextBox 31">
            <a:extLst>
              <a:ext uri="{FF2B5EF4-FFF2-40B4-BE49-F238E27FC236}">
                <a16:creationId xmlns:a16="http://schemas.microsoft.com/office/drawing/2014/main" id="{B268C4FD-0DDB-FFE4-A7B2-FDD8836903DA}"/>
              </a:ext>
            </a:extLst>
          </p:cNvPr>
          <p:cNvSpPr txBox="1"/>
          <p:nvPr/>
        </p:nvSpPr>
        <p:spPr>
          <a:xfrm>
            <a:off x="8119871" y="3417570"/>
            <a:ext cx="1463039" cy="192360"/>
          </a:xfrm>
          <a:prstGeom prst="rect">
            <a:avLst/>
          </a:prstGeom>
          <a:noFill/>
        </p:spPr>
        <p:txBody>
          <a:bodyPr wrap="square" lIns="0" tIns="0" rIns="0" bIns="0" anchor="t">
            <a:spAutoFit/>
          </a:bodyPr>
          <a:lstStyle/>
          <a:p>
            <a:pPr algn="l"/>
            <a:r>
              <a:rPr lang="en-US" sz="1250" noProof="1">
                <a:solidFill>
                  <a:srgbClr val="FFFFFF"/>
                </a:solidFill>
                <a:latin typeface="Nunito Sans ExtraBold"/>
              </a:rPr>
              <a:t>Occupation</a:t>
            </a:r>
          </a:p>
        </p:txBody>
      </p:sp>
      <p:sp>
        <p:nvSpPr>
          <p:cNvPr id="33" name="TextBox 32">
            <a:extLst>
              <a:ext uri="{FF2B5EF4-FFF2-40B4-BE49-F238E27FC236}">
                <a16:creationId xmlns:a16="http://schemas.microsoft.com/office/drawing/2014/main" id="{4A10B81D-0431-7D09-2B7E-18437E1A06DB}"/>
              </a:ext>
            </a:extLst>
          </p:cNvPr>
          <p:cNvSpPr txBox="1"/>
          <p:nvPr/>
        </p:nvSpPr>
        <p:spPr>
          <a:xfrm>
            <a:off x="8119871" y="3646170"/>
            <a:ext cx="1463039" cy="365613"/>
          </a:xfrm>
          <a:prstGeom prst="rect">
            <a:avLst/>
          </a:prstGeom>
          <a:noFill/>
        </p:spPr>
        <p:txBody>
          <a:bodyPr wrap="square" lIns="0" tIns="0" rIns="0" bIns="0" anchor="t">
            <a:spAutoFit/>
          </a:bodyPr>
          <a:lstStyle/>
          <a:p>
            <a:pPr algn="l">
              <a:lnSpc>
                <a:spcPct val="115000"/>
              </a:lnSpc>
            </a:pPr>
            <a:r>
              <a:rPr lang="en-US" sz="1050" noProof="1">
                <a:solidFill>
                  <a:srgbClr val="A8BEDC"/>
                </a:solidFill>
                <a:latin typeface="Nunito Sans"/>
              </a:rPr>
              <a:t>Parking, fléchage automatisé</a:t>
            </a:r>
          </a:p>
        </p:txBody>
      </p:sp>
      <p:sp>
        <p:nvSpPr>
          <p:cNvPr id="34" name="Rounded Rectangle 33">
            <a:extLst>
              <a:ext uri="{FF2B5EF4-FFF2-40B4-BE49-F238E27FC236}">
                <a16:creationId xmlns:a16="http://schemas.microsoft.com/office/drawing/2014/main" id="{A4114F61-74F0-EFC2-30A0-6AE28E7F3AC7}"/>
              </a:ext>
            </a:extLst>
          </p:cNvPr>
          <p:cNvSpPr/>
          <p:nvPr/>
        </p:nvSpPr>
        <p:spPr>
          <a:xfrm>
            <a:off x="9820656" y="2724912"/>
            <a:ext cx="1755648" cy="1426464"/>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35" name="Picture 34" descr="thermo_teal.png">
            <a:extLst>
              <a:ext uri="{FF2B5EF4-FFF2-40B4-BE49-F238E27FC236}">
                <a16:creationId xmlns:a16="http://schemas.microsoft.com/office/drawing/2014/main" id="{0CC3B964-61DC-67BF-C86A-93CBC384CB76}"/>
              </a:ext>
            </a:extLst>
          </p:cNvPr>
          <p:cNvPicPr>
            <a:picLocks noChangeAspect="1"/>
          </p:cNvPicPr>
          <p:nvPr/>
        </p:nvPicPr>
        <p:blipFill>
          <a:blip r:embed="rId9"/>
          <a:stretch>
            <a:fillRect/>
          </a:stretch>
        </p:blipFill>
        <p:spPr>
          <a:xfrm>
            <a:off x="10003536" y="2907030"/>
            <a:ext cx="420624" cy="420624"/>
          </a:xfrm>
          <a:prstGeom prst="rect">
            <a:avLst/>
          </a:prstGeom>
        </p:spPr>
      </p:pic>
      <p:sp>
        <p:nvSpPr>
          <p:cNvPr id="36" name="TextBox 35">
            <a:extLst>
              <a:ext uri="{FF2B5EF4-FFF2-40B4-BE49-F238E27FC236}">
                <a16:creationId xmlns:a16="http://schemas.microsoft.com/office/drawing/2014/main" id="{C3D003F3-5D4E-3435-7826-4460C2BC609C}"/>
              </a:ext>
            </a:extLst>
          </p:cNvPr>
          <p:cNvSpPr txBox="1"/>
          <p:nvPr/>
        </p:nvSpPr>
        <p:spPr>
          <a:xfrm>
            <a:off x="10003536" y="3417570"/>
            <a:ext cx="1463039" cy="192360"/>
          </a:xfrm>
          <a:prstGeom prst="rect">
            <a:avLst/>
          </a:prstGeom>
          <a:noFill/>
        </p:spPr>
        <p:txBody>
          <a:bodyPr wrap="square" lIns="0" tIns="0" rIns="0" bIns="0" anchor="t">
            <a:spAutoFit/>
          </a:bodyPr>
          <a:lstStyle/>
          <a:p>
            <a:pPr algn="l"/>
            <a:r>
              <a:rPr lang="en-US" sz="1250" noProof="1">
                <a:solidFill>
                  <a:srgbClr val="FFFFFF"/>
                </a:solidFill>
                <a:latin typeface="Nunito Sans ExtraBold"/>
              </a:rPr>
              <a:t>Capteurs bâtiment</a:t>
            </a:r>
          </a:p>
        </p:txBody>
      </p:sp>
      <p:sp>
        <p:nvSpPr>
          <p:cNvPr id="37" name="TextBox 36">
            <a:extLst>
              <a:ext uri="{FF2B5EF4-FFF2-40B4-BE49-F238E27FC236}">
                <a16:creationId xmlns:a16="http://schemas.microsoft.com/office/drawing/2014/main" id="{9FD4D3C1-760F-91FD-01FD-9E49259E806F}"/>
              </a:ext>
            </a:extLst>
          </p:cNvPr>
          <p:cNvSpPr txBox="1"/>
          <p:nvPr/>
        </p:nvSpPr>
        <p:spPr>
          <a:xfrm>
            <a:off x="10003536" y="3646170"/>
            <a:ext cx="1463039" cy="365613"/>
          </a:xfrm>
          <a:prstGeom prst="rect">
            <a:avLst/>
          </a:prstGeom>
          <a:noFill/>
        </p:spPr>
        <p:txBody>
          <a:bodyPr wrap="square" lIns="0" tIns="0" rIns="0" bIns="0" anchor="t">
            <a:spAutoFit/>
          </a:bodyPr>
          <a:lstStyle/>
          <a:p>
            <a:pPr algn="l">
              <a:lnSpc>
                <a:spcPct val="115000"/>
              </a:lnSpc>
            </a:pPr>
            <a:r>
              <a:rPr lang="en-US" sz="1050" noProof="1">
                <a:solidFill>
                  <a:srgbClr val="A8BEDC"/>
                </a:solidFill>
                <a:latin typeface="Nunito Sans"/>
              </a:rPr>
              <a:t>Température, pH, solaire</a:t>
            </a:r>
          </a:p>
        </p:txBody>
      </p:sp>
      <p:sp>
        <p:nvSpPr>
          <p:cNvPr id="38" name="Rounded Rectangle 37">
            <a:extLst>
              <a:ext uri="{FF2B5EF4-FFF2-40B4-BE49-F238E27FC236}">
                <a16:creationId xmlns:a16="http://schemas.microsoft.com/office/drawing/2014/main" id="{0CA32336-3B33-CBAC-6129-96DA3B5C0ABE}"/>
              </a:ext>
            </a:extLst>
          </p:cNvPr>
          <p:cNvSpPr/>
          <p:nvPr/>
        </p:nvSpPr>
        <p:spPr>
          <a:xfrm>
            <a:off x="6053328" y="4279392"/>
            <a:ext cx="1755648" cy="1426464"/>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39" name="Picture 38" descr="shield_teal.png">
            <a:extLst>
              <a:ext uri="{FF2B5EF4-FFF2-40B4-BE49-F238E27FC236}">
                <a16:creationId xmlns:a16="http://schemas.microsoft.com/office/drawing/2014/main" id="{BFEA533D-E089-1E2A-742B-832CD0A1128F}"/>
              </a:ext>
            </a:extLst>
          </p:cNvPr>
          <p:cNvPicPr>
            <a:picLocks noChangeAspect="1"/>
          </p:cNvPicPr>
          <p:nvPr/>
        </p:nvPicPr>
        <p:blipFill>
          <a:blip r:embed="rId10"/>
          <a:stretch>
            <a:fillRect/>
          </a:stretch>
        </p:blipFill>
        <p:spPr>
          <a:xfrm>
            <a:off x="6236208" y="4451984"/>
            <a:ext cx="420624" cy="420624"/>
          </a:xfrm>
          <a:prstGeom prst="rect">
            <a:avLst/>
          </a:prstGeom>
        </p:spPr>
      </p:pic>
      <p:sp>
        <p:nvSpPr>
          <p:cNvPr id="40" name="TextBox 39">
            <a:extLst>
              <a:ext uri="{FF2B5EF4-FFF2-40B4-BE49-F238E27FC236}">
                <a16:creationId xmlns:a16="http://schemas.microsoft.com/office/drawing/2014/main" id="{43FBF4F4-0306-159B-6F6C-7D76AD930CB2}"/>
              </a:ext>
            </a:extLst>
          </p:cNvPr>
          <p:cNvSpPr txBox="1"/>
          <p:nvPr/>
        </p:nvSpPr>
        <p:spPr>
          <a:xfrm>
            <a:off x="6236208" y="4972050"/>
            <a:ext cx="1463039" cy="192360"/>
          </a:xfrm>
          <a:prstGeom prst="rect">
            <a:avLst/>
          </a:prstGeom>
          <a:noFill/>
        </p:spPr>
        <p:txBody>
          <a:bodyPr wrap="square" lIns="0" tIns="0" rIns="0" bIns="0" anchor="t">
            <a:spAutoFit/>
          </a:bodyPr>
          <a:lstStyle/>
          <a:p>
            <a:pPr algn="l"/>
            <a:r>
              <a:rPr lang="en-US" sz="1250" noProof="1">
                <a:solidFill>
                  <a:srgbClr val="FFFFFF"/>
                </a:solidFill>
                <a:latin typeface="Nunito Sans ExtraBold"/>
              </a:rPr>
              <a:t>Sécurité</a:t>
            </a:r>
          </a:p>
        </p:txBody>
      </p:sp>
      <p:sp>
        <p:nvSpPr>
          <p:cNvPr id="41" name="TextBox 40">
            <a:extLst>
              <a:ext uri="{FF2B5EF4-FFF2-40B4-BE49-F238E27FC236}">
                <a16:creationId xmlns:a16="http://schemas.microsoft.com/office/drawing/2014/main" id="{FCCCFB30-289F-8EE5-8356-84E77011CF08}"/>
              </a:ext>
            </a:extLst>
          </p:cNvPr>
          <p:cNvSpPr txBox="1"/>
          <p:nvPr/>
        </p:nvSpPr>
        <p:spPr>
          <a:xfrm>
            <a:off x="6236208" y="5200650"/>
            <a:ext cx="1463039" cy="365613"/>
          </a:xfrm>
          <a:prstGeom prst="rect">
            <a:avLst/>
          </a:prstGeom>
          <a:noFill/>
        </p:spPr>
        <p:txBody>
          <a:bodyPr wrap="square" lIns="0" tIns="0" rIns="0" bIns="0" anchor="t">
            <a:spAutoFit/>
          </a:bodyPr>
          <a:lstStyle/>
          <a:p>
            <a:pPr algn="l">
              <a:lnSpc>
                <a:spcPct val="115000"/>
              </a:lnSpc>
            </a:pPr>
            <a:r>
              <a:rPr lang="en-US" sz="1050" noProof="1">
                <a:solidFill>
                  <a:srgbClr val="A8BEDC"/>
                </a:solidFill>
                <a:latin typeface="Nunito Sans"/>
              </a:rPr>
              <a:t>Incendie, évacuation, IR, RFID</a:t>
            </a:r>
          </a:p>
        </p:txBody>
      </p:sp>
      <p:sp>
        <p:nvSpPr>
          <p:cNvPr id="42" name="Rounded Rectangle 41">
            <a:extLst>
              <a:ext uri="{FF2B5EF4-FFF2-40B4-BE49-F238E27FC236}">
                <a16:creationId xmlns:a16="http://schemas.microsoft.com/office/drawing/2014/main" id="{5A2E852C-B935-CD12-0321-82ECB4434052}"/>
              </a:ext>
            </a:extLst>
          </p:cNvPr>
          <p:cNvSpPr/>
          <p:nvPr/>
        </p:nvSpPr>
        <p:spPr>
          <a:xfrm>
            <a:off x="7936992" y="4279392"/>
            <a:ext cx="1755648" cy="1426464"/>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43" name="Picture 42" descr="faders_teal.png">
            <a:extLst>
              <a:ext uri="{FF2B5EF4-FFF2-40B4-BE49-F238E27FC236}">
                <a16:creationId xmlns:a16="http://schemas.microsoft.com/office/drawing/2014/main" id="{C67F3C04-E011-EEE5-781C-94C935DFA95F}"/>
              </a:ext>
            </a:extLst>
          </p:cNvPr>
          <p:cNvPicPr>
            <a:picLocks noChangeAspect="1"/>
          </p:cNvPicPr>
          <p:nvPr/>
        </p:nvPicPr>
        <p:blipFill>
          <a:blip r:embed="rId11"/>
          <a:stretch>
            <a:fillRect/>
          </a:stretch>
        </p:blipFill>
        <p:spPr>
          <a:xfrm>
            <a:off x="8119871" y="4451984"/>
            <a:ext cx="420624" cy="420624"/>
          </a:xfrm>
          <a:prstGeom prst="rect">
            <a:avLst/>
          </a:prstGeom>
        </p:spPr>
      </p:pic>
      <p:sp>
        <p:nvSpPr>
          <p:cNvPr id="44" name="TextBox 43">
            <a:extLst>
              <a:ext uri="{FF2B5EF4-FFF2-40B4-BE49-F238E27FC236}">
                <a16:creationId xmlns:a16="http://schemas.microsoft.com/office/drawing/2014/main" id="{BD01BAA7-0DB3-68B8-DCEE-9978C9B205C7}"/>
              </a:ext>
            </a:extLst>
          </p:cNvPr>
          <p:cNvSpPr txBox="1"/>
          <p:nvPr/>
        </p:nvSpPr>
        <p:spPr>
          <a:xfrm>
            <a:off x="8119871" y="4972050"/>
            <a:ext cx="1463039" cy="192360"/>
          </a:xfrm>
          <a:prstGeom prst="rect">
            <a:avLst/>
          </a:prstGeom>
          <a:noFill/>
        </p:spPr>
        <p:txBody>
          <a:bodyPr wrap="square" lIns="0" tIns="0" rIns="0" bIns="0" anchor="t">
            <a:spAutoFit/>
          </a:bodyPr>
          <a:lstStyle/>
          <a:p>
            <a:pPr algn="l"/>
            <a:r>
              <a:rPr lang="en-US" sz="1250" noProof="1">
                <a:solidFill>
                  <a:srgbClr val="FFFFFF"/>
                </a:solidFill>
                <a:latin typeface="Nunito Sans ExtraBold"/>
              </a:rPr>
              <a:t>Contrôle externe</a:t>
            </a:r>
          </a:p>
        </p:txBody>
      </p:sp>
      <p:sp>
        <p:nvSpPr>
          <p:cNvPr id="45" name="TextBox 44">
            <a:extLst>
              <a:ext uri="{FF2B5EF4-FFF2-40B4-BE49-F238E27FC236}">
                <a16:creationId xmlns:a16="http://schemas.microsoft.com/office/drawing/2014/main" id="{740C2D20-69F6-FAF7-3CA7-939764F5C21A}"/>
              </a:ext>
            </a:extLst>
          </p:cNvPr>
          <p:cNvSpPr txBox="1"/>
          <p:nvPr/>
        </p:nvSpPr>
        <p:spPr>
          <a:xfrm>
            <a:off x="8119871" y="5200650"/>
            <a:ext cx="1463039" cy="365613"/>
          </a:xfrm>
          <a:prstGeom prst="rect">
            <a:avLst/>
          </a:prstGeom>
          <a:noFill/>
        </p:spPr>
        <p:txBody>
          <a:bodyPr wrap="square" lIns="0" tIns="0" rIns="0" bIns="0" anchor="t">
            <a:spAutoFit/>
          </a:bodyPr>
          <a:lstStyle/>
          <a:p>
            <a:pPr algn="l">
              <a:lnSpc>
                <a:spcPct val="115000"/>
              </a:lnSpc>
            </a:pPr>
            <a:r>
              <a:rPr lang="en-US" sz="1050" noProof="1">
                <a:solidFill>
                  <a:srgbClr val="A8BEDC"/>
                </a:solidFill>
                <a:latin typeface="Nunito Sans"/>
              </a:rPr>
              <a:t>Nexmosphere, </a:t>
            </a:r>
            <a:br>
              <a:rPr lang="en-US" sz="1050" noProof="1">
                <a:solidFill>
                  <a:srgbClr val="A8BEDC"/>
                </a:solidFill>
                <a:latin typeface="Nunito Sans"/>
              </a:rPr>
            </a:br>
            <a:r>
              <a:rPr lang="en-US" sz="1050" noProof="1">
                <a:solidFill>
                  <a:srgbClr val="A8BEDC"/>
                </a:solidFill>
                <a:latin typeface="Nunito Sans"/>
              </a:rPr>
              <a:t>écrans tactiles</a:t>
            </a:r>
          </a:p>
        </p:txBody>
      </p:sp>
      <p:sp>
        <p:nvSpPr>
          <p:cNvPr id="46" name="Rounded Rectangle 45">
            <a:extLst>
              <a:ext uri="{FF2B5EF4-FFF2-40B4-BE49-F238E27FC236}">
                <a16:creationId xmlns:a16="http://schemas.microsoft.com/office/drawing/2014/main" id="{252F4B7F-2436-6930-714B-76CA7B58CCF4}"/>
              </a:ext>
            </a:extLst>
          </p:cNvPr>
          <p:cNvSpPr/>
          <p:nvPr/>
        </p:nvSpPr>
        <p:spPr>
          <a:xfrm>
            <a:off x="9820656" y="4279392"/>
            <a:ext cx="1755648" cy="1426464"/>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47" name="Picture 46" descr="scan_teal.png">
            <a:extLst>
              <a:ext uri="{FF2B5EF4-FFF2-40B4-BE49-F238E27FC236}">
                <a16:creationId xmlns:a16="http://schemas.microsoft.com/office/drawing/2014/main" id="{CBDBE837-52A8-0415-46D3-0BCB6E04A222}"/>
              </a:ext>
            </a:extLst>
          </p:cNvPr>
          <p:cNvPicPr>
            <a:picLocks noChangeAspect="1"/>
          </p:cNvPicPr>
          <p:nvPr/>
        </p:nvPicPr>
        <p:blipFill>
          <a:blip r:embed="rId12"/>
          <a:stretch>
            <a:fillRect/>
          </a:stretch>
        </p:blipFill>
        <p:spPr>
          <a:xfrm>
            <a:off x="10003536" y="4461509"/>
            <a:ext cx="420624" cy="420624"/>
          </a:xfrm>
          <a:prstGeom prst="rect">
            <a:avLst/>
          </a:prstGeom>
        </p:spPr>
      </p:pic>
      <p:sp>
        <p:nvSpPr>
          <p:cNvPr id="48" name="TextBox 47">
            <a:extLst>
              <a:ext uri="{FF2B5EF4-FFF2-40B4-BE49-F238E27FC236}">
                <a16:creationId xmlns:a16="http://schemas.microsoft.com/office/drawing/2014/main" id="{EAFBB884-537D-38BC-501C-247C536D2636}"/>
              </a:ext>
            </a:extLst>
          </p:cNvPr>
          <p:cNvSpPr txBox="1"/>
          <p:nvPr/>
        </p:nvSpPr>
        <p:spPr>
          <a:xfrm>
            <a:off x="10003536" y="4972050"/>
            <a:ext cx="1463039" cy="192360"/>
          </a:xfrm>
          <a:prstGeom prst="rect">
            <a:avLst/>
          </a:prstGeom>
          <a:noFill/>
        </p:spPr>
        <p:txBody>
          <a:bodyPr wrap="square" lIns="0" tIns="0" rIns="0" bIns="0" anchor="t">
            <a:spAutoFit/>
          </a:bodyPr>
          <a:lstStyle/>
          <a:p>
            <a:pPr algn="l"/>
            <a:r>
              <a:rPr lang="en-US" sz="1250" noProof="1">
                <a:solidFill>
                  <a:srgbClr val="FFFFFF"/>
                </a:solidFill>
                <a:latin typeface="Nunito Sans ExtraBold"/>
              </a:rPr>
              <a:t>Analytique</a:t>
            </a:r>
          </a:p>
        </p:txBody>
      </p:sp>
      <p:sp>
        <p:nvSpPr>
          <p:cNvPr id="49" name="TextBox 48">
            <a:extLst>
              <a:ext uri="{FF2B5EF4-FFF2-40B4-BE49-F238E27FC236}">
                <a16:creationId xmlns:a16="http://schemas.microsoft.com/office/drawing/2014/main" id="{5D8147AA-17A7-E5CD-B14D-F86FE42A305D}"/>
              </a:ext>
            </a:extLst>
          </p:cNvPr>
          <p:cNvSpPr txBox="1"/>
          <p:nvPr/>
        </p:nvSpPr>
        <p:spPr>
          <a:xfrm>
            <a:off x="10003536" y="5200650"/>
            <a:ext cx="1463039" cy="179793"/>
          </a:xfrm>
          <a:prstGeom prst="rect">
            <a:avLst/>
          </a:prstGeom>
          <a:noFill/>
        </p:spPr>
        <p:txBody>
          <a:bodyPr wrap="square" lIns="0" tIns="0" rIns="0" bIns="0" anchor="t">
            <a:spAutoFit/>
          </a:bodyPr>
          <a:lstStyle/>
          <a:p>
            <a:pPr algn="l">
              <a:lnSpc>
                <a:spcPct val="115000"/>
              </a:lnSpc>
            </a:pPr>
            <a:r>
              <a:rPr lang="en-US" sz="1050" noProof="1">
                <a:solidFill>
                  <a:srgbClr val="A8BEDC"/>
                </a:solidFill>
                <a:latin typeface="Nunito Sans"/>
              </a:rPr>
              <a:t>CCTV, plaques, IA</a:t>
            </a:r>
          </a:p>
        </p:txBody>
      </p:sp>
      <p:cxnSp>
        <p:nvCxnSpPr>
          <p:cNvPr id="50" name="Connector 49">
            <a:extLst>
              <a:ext uri="{FF2B5EF4-FFF2-40B4-BE49-F238E27FC236}">
                <a16:creationId xmlns:a16="http://schemas.microsoft.com/office/drawing/2014/main" id="{1B88BF10-25B0-A751-72A4-0C2BA5F4BED9}"/>
              </a:ext>
            </a:extLst>
          </p:cNvPr>
          <p:cNvCxnSpPr/>
          <p:nvPr/>
        </p:nvCxnSpPr>
        <p:spPr>
          <a:xfrm>
            <a:off x="612648" y="5998464"/>
            <a:ext cx="10963656"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515856E7-6273-075D-2B8D-539C86E2C830}"/>
              </a:ext>
            </a:extLst>
          </p:cNvPr>
          <p:cNvSpPr txBox="1"/>
          <p:nvPr/>
        </p:nvSpPr>
        <p:spPr>
          <a:xfrm>
            <a:off x="612648" y="6211062"/>
            <a:ext cx="1280160" cy="153888"/>
          </a:xfrm>
          <a:prstGeom prst="rect">
            <a:avLst/>
          </a:prstGeom>
          <a:noFill/>
        </p:spPr>
        <p:txBody>
          <a:bodyPr wrap="square" lIns="0" tIns="0" rIns="0" bIns="0" anchor="t">
            <a:spAutoFit/>
          </a:bodyPr>
          <a:lstStyle/>
          <a:p>
            <a:pPr algn="l"/>
            <a:r>
              <a:rPr lang="en-US" sz="1000" spc="80" noProof="1">
                <a:solidFill>
                  <a:srgbClr val="45D1B4"/>
                </a:solidFill>
                <a:latin typeface="Nunito Sans ExtraBold"/>
              </a:rPr>
              <a:t>TECHNOLOGIES</a:t>
            </a:r>
            <a:endParaRPr lang="en-US" sz="800" spc="80" noProof="1">
              <a:solidFill>
                <a:srgbClr val="45D1B4"/>
              </a:solidFill>
              <a:latin typeface="Nunito Sans ExtraBold"/>
            </a:endParaRPr>
          </a:p>
        </p:txBody>
      </p:sp>
      <p:sp>
        <p:nvSpPr>
          <p:cNvPr id="52" name="TextBox 51">
            <a:extLst>
              <a:ext uri="{FF2B5EF4-FFF2-40B4-BE49-F238E27FC236}">
                <a16:creationId xmlns:a16="http://schemas.microsoft.com/office/drawing/2014/main" id="{4511FFAF-6440-B3E3-96FC-5984000EC527}"/>
              </a:ext>
            </a:extLst>
          </p:cNvPr>
          <p:cNvSpPr txBox="1"/>
          <p:nvPr/>
        </p:nvSpPr>
        <p:spPr>
          <a:xfrm>
            <a:off x="1910715" y="6183629"/>
            <a:ext cx="7132320" cy="169277"/>
          </a:xfrm>
          <a:prstGeom prst="rect">
            <a:avLst/>
          </a:prstGeom>
          <a:noFill/>
        </p:spPr>
        <p:txBody>
          <a:bodyPr wrap="square" lIns="0" tIns="0" rIns="0" bIns="0" anchor="t">
            <a:spAutoFit/>
          </a:bodyPr>
          <a:lstStyle/>
          <a:p>
            <a:pPr algn="l"/>
            <a:r>
              <a:rPr lang="en-US" sz="1100" noProof="1">
                <a:solidFill>
                  <a:srgbClr val="C9D7E6"/>
                </a:solidFill>
                <a:latin typeface="Nunito Sans SemiBold"/>
              </a:rPr>
              <a:t>Qmatic · ESII · AXIS · Q-SYS · Nexmosphere </a:t>
            </a:r>
          </a:p>
        </p:txBody>
      </p:sp>
      <p:sp>
        <p:nvSpPr>
          <p:cNvPr id="53" name="TextBox 52">
            <a:extLst>
              <a:ext uri="{FF2B5EF4-FFF2-40B4-BE49-F238E27FC236}">
                <a16:creationId xmlns:a16="http://schemas.microsoft.com/office/drawing/2014/main" id="{F40311A8-4996-2EB3-298C-ECC81059BBE4}"/>
              </a:ext>
            </a:extLst>
          </p:cNvPr>
          <p:cNvSpPr txBox="1"/>
          <p:nvPr/>
        </p:nvSpPr>
        <p:spPr>
          <a:xfrm>
            <a:off x="8595360" y="6211062"/>
            <a:ext cx="2980944" cy="153888"/>
          </a:xfrm>
          <a:prstGeom prst="rect">
            <a:avLst/>
          </a:prstGeom>
          <a:noFill/>
        </p:spPr>
        <p:txBody>
          <a:bodyPr wrap="square" lIns="0" tIns="0" rIns="0" bIns="0" anchor="t">
            <a:spAutoFit/>
          </a:bodyPr>
          <a:lstStyle/>
          <a:p>
            <a:pPr algn="r"/>
            <a:r>
              <a:rPr lang="en-US" sz="1000" spc="60" noProof="1">
                <a:solidFill>
                  <a:srgbClr val="45D1B4"/>
                </a:solidFill>
                <a:latin typeface="Nunito Sans ExtraBold"/>
              </a:rPr>
              <a:t>PUSH OU PULL · MILLISECONDES</a:t>
            </a:r>
          </a:p>
        </p:txBody>
      </p:sp>
      <p:sp>
        <p:nvSpPr>
          <p:cNvPr id="9" name="Organigramme : Entrée manuelle 9">
            <a:extLst>
              <a:ext uri="{FF2B5EF4-FFF2-40B4-BE49-F238E27FC236}">
                <a16:creationId xmlns:a16="http://schemas.microsoft.com/office/drawing/2014/main" id="{D2DF34C3-3DAE-5AB6-5E6B-3A87C946C092}"/>
              </a:ext>
            </a:extLst>
          </p:cNvPr>
          <p:cNvSpPr/>
          <p:nvPr/>
        </p:nvSpPr>
        <p:spPr>
          <a:xfrm flipH="1">
            <a:off x="612645" y="4151375"/>
            <a:ext cx="4846318" cy="1588767"/>
          </a:xfrm>
          <a:prstGeom prst="flowChartManualInput">
            <a:avLst/>
          </a:prstGeom>
          <a:gradFill>
            <a:gsLst>
              <a:gs pos="100000">
                <a:schemeClr val="tx1">
                  <a:alpha val="50000"/>
                </a:schemeClr>
              </a:gs>
              <a:gs pos="8000">
                <a:schemeClr val="bg1">
                  <a:alpha val="3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TextBox 17">
            <a:extLst>
              <a:ext uri="{FF2B5EF4-FFF2-40B4-BE49-F238E27FC236}">
                <a16:creationId xmlns:a16="http://schemas.microsoft.com/office/drawing/2014/main" id="{B5FB4875-91EF-A144-656D-0EBFCB142A81}"/>
              </a:ext>
            </a:extLst>
          </p:cNvPr>
          <p:cNvSpPr txBox="1"/>
          <p:nvPr/>
        </p:nvSpPr>
        <p:spPr>
          <a:xfrm>
            <a:off x="1014984" y="5312664"/>
            <a:ext cx="2743200" cy="153888"/>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r>
              <a:rPr lang="en-US" sz="1000" noProof="1">
                <a:solidFill>
                  <a:srgbClr val="FFFFFF"/>
                </a:solidFill>
                <a:latin typeface="Nunito Sans SemiBold"/>
              </a:rPr>
              <a:t>Ligne d’assemblage automobile</a:t>
            </a:r>
          </a:p>
        </p:txBody>
      </p:sp>
      <p:sp>
        <p:nvSpPr>
          <p:cNvPr id="21" name="TextBox 20">
            <a:extLst>
              <a:ext uri="{FF2B5EF4-FFF2-40B4-BE49-F238E27FC236}">
                <a16:creationId xmlns:a16="http://schemas.microsoft.com/office/drawing/2014/main" id="{384116C3-282A-EB84-6BDF-A976260EC795}"/>
              </a:ext>
            </a:extLst>
          </p:cNvPr>
          <p:cNvSpPr txBox="1"/>
          <p:nvPr/>
        </p:nvSpPr>
        <p:spPr>
          <a:xfrm>
            <a:off x="3950207" y="5157216"/>
            <a:ext cx="1700784" cy="128016"/>
          </a:xfrm>
          <a:prstGeom prst="rect">
            <a:avLst/>
          </a:prstGeom>
          <a:noFill/>
        </p:spPr>
        <p:txBody>
          <a:bodyPr wrap="square" lIns="0" tIns="0" rIns="0" bIns="0" anchor="t">
            <a:spAutoFit/>
          </a:bodyPr>
          <a:lstStyle/>
          <a:p>
            <a:pPr algn="l"/>
            <a:r>
              <a:rPr lang="en-US" sz="800" spc="80" noProof="1">
                <a:solidFill>
                  <a:srgbClr val="45D1B4"/>
                </a:solidFill>
                <a:latin typeface="Nunito Sans ExtraBold"/>
              </a:rPr>
              <a:t>SCENARIO</a:t>
            </a:r>
          </a:p>
        </p:txBody>
      </p:sp>
      <p:sp>
        <p:nvSpPr>
          <p:cNvPr id="22" name="TextBox 21">
            <a:extLst>
              <a:ext uri="{FF2B5EF4-FFF2-40B4-BE49-F238E27FC236}">
                <a16:creationId xmlns:a16="http://schemas.microsoft.com/office/drawing/2014/main" id="{42DCC08D-B377-9C2E-7BC1-51B06F0D4665}"/>
              </a:ext>
            </a:extLst>
          </p:cNvPr>
          <p:cNvSpPr txBox="1"/>
          <p:nvPr/>
        </p:nvSpPr>
        <p:spPr>
          <a:xfrm>
            <a:off x="3950207" y="5294375"/>
            <a:ext cx="1700784" cy="307777"/>
          </a:xfrm>
          <a:prstGeom prst="rect">
            <a:avLst/>
          </a:prstGeom>
          <a:noFill/>
        </p:spPr>
        <p:txBody>
          <a:bodyPr wrap="square" lIns="0" tIns="0" rIns="0" bIns="0" anchor="t">
            <a:spAutoFit/>
          </a:bodyPr>
          <a:lstStyle/>
          <a:p>
            <a:r>
              <a:rPr lang="en-US" sz="1000" noProof="1">
                <a:solidFill>
                  <a:srgbClr val="FFFFFF"/>
                </a:solidFill>
                <a:latin typeface="Nunito Sans ExtraBold"/>
              </a:rPr>
              <a:t>Capteurs &amp; Analytique</a:t>
            </a:r>
          </a:p>
          <a:p>
            <a:pPr algn="l"/>
            <a:endParaRPr lang="en-US" sz="1000" noProof="1">
              <a:solidFill>
                <a:srgbClr val="FFFFFF"/>
              </a:solidFill>
              <a:latin typeface="Nunito Sans ExtraBold"/>
            </a:endParaRPr>
          </a:p>
        </p:txBody>
      </p:sp>
      <p:sp>
        <p:nvSpPr>
          <p:cNvPr id="10" name="TextBox 9">
            <a:extLst>
              <a:ext uri="{FF2B5EF4-FFF2-40B4-BE49-F238E27FC236}">
                <a16:creationId xmlns:a16="http://schemas.microsoft.com/office/drawing/2014/main" id="{C31BE3EC-B5F5-506F-AD0D-557857FF1DED}"/>
              </a:ext>
            </a:extLst>
          </p:cNvPr>
          <p:cNvSpPr txBox="1"/>
          <p:nvPr/>
        </p:nvSpPr>
        <p:spPr>
          <a:xfrm>
            <a:off x="1527048" y="941832"/>
            <a:ext cx="6720840" cy="184666"/>
          </a:xfrm>
          <a:prstGeom prst="rect">
            <a:avLst/>
          </a:prstGeom>
          <a:noFill/>
        </p:spPr>
        <p:txBody>
          <a:bodyPr wrap="square" lIns="0" tIns="0" rIns="0" bIns="0" anchor="t">
            <a:spAutoFit/>
          </a:bodyPr>
          <a:lstStyle/>
          <a:p>
            <a:pPr algn="l"/>
            <a:r>
              <a:rPr lang="en-US" sz="1200" noProof="1">
                <a:solidFill>
                  <a:srgbClr val="C9D7E6"/>
                </a:solidFill>
                <a:latin typeface="Nunito Sans"/>
              </a:rPr>
              <a:t>Données terrain : l’écran réagit aux systèmes tiers, sans intervention humaine.</a:t>
            </a:r>
          </a:p>
        </p:txBody>
      </p:sp>
      <p:sp>
        <p:nvSpPr>
          <p:cNvPr id="7" name="Rounded Rectangle 18">
            <a:extLst>
              <a:ext uri="{FF2B5EF4-FFF2-40B4-BE49-F238E27FC236}">
                <a16:creationId xmlns:a16="http://schemas.microsoft.com/office/drawing/2014/main" id="{ED1A4DE0-9521-E0A7-67F7-29EBCBB8791D}"/>
              </a:ext>
            </a:extLst>
          </p:cNvPr>
          <p:cNvSpPr/>
          <p:nvPr/>
        </p:nvSpPr>
        <p:spPr>
          <a:xfrm>
            <a:off x="3815333" y="4122042"/>
            <a:ext cx="2011680" cy="1307590"/>
          </a:xfrm>
          <a:prstGeom prst="roundRect">
            <a:avLst>
              <a:gd name="adj" fmla="val 7000"/>
            </a:avLst>
          </a:prstGeom>
          <a:solidFill>
            <a:srgbClr val="0D2648"/>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11" name="Picture 10">
            <a:extLst>
              <a:ext uri="{FF2B5EF4-FFF2-40B4-BE49-F238E27FC236}">
                <a16:creationId xmlns:a16="http://schemas.microsoft.com/office/drawing/2014/main" id="{8C2D9527-8EB6-FD4D-3E8A-A681E5DF6842}"/>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870197" y="4176906"/>
            <a:ext cx="1901952" cy="1188720"/>
          </a:xfrm>
          <a:prstGeom prst="round2SameRect">
            <a:avLst>
              <a:gd name="adj1" fmla="val 6923"/>
              <a:gd name="adj2" fmla="val 4354"/>
            </a:avLst>
          </a:prstGeom>
        </p:spPr>
      </p:pic>
    </p:spTree>
    <p:extLst>
      <p:ext uri="{BB962C8B-B14F-4D97-AF65-F5344CB8AC3E}">
        <p14:creationId xmlns:p14="http://schemas.microsoft.com/office/powerpoint/2010/main" val="415153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15CF5-27B1-F9D0-BE35-571C3F5C485A}"/>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1228E7AC-D3B6-F028-0B66-CDB9FF8EF661}"/>
              </a:ext>
            </a:extLst>
          </p:cNvPr>
          <p:cNvPicPr>
            <a:picLocks noChangeAspect="1"/>
          </p:cNvPicPr>
          <p:nvPr/>
        </p:nvPicPr>
        <p:blipFill>
          <a:blip r:embed="rId3"/>
          <a:stretch>
            <a:fillRect/>
          </a:stretch>
        </p:blipFill>
        <p:spPr>
          <a:xfrm>
            <a:off x="0" y="0"/>
            <a:ext cx="12191695" cy="6858000"/>
          </a:xfrm>
          <a:prstGeom prst="rect">
            <a:avLst/>
          </a:prstGeom>
        </p:spPr>
      </p:pic>
      <p:pic>
        <p:nvPicPr>
          <p:cNvPr id="3" name="Picture 2" descr="image.png">
            <a:extLst>
              <a:ext uri="{FF2B5EF4-FFF2-40B4-BE49-F238E27FC236}">
                <a16:creationId xmlns:a16="http://schemas.microsoft.com/office/drawing/2014/main" id="{569BFDBC-3C6A-3032-1A67-5E7F96167624}"/>
              </a:ext>
            </a:extLst>
          </p:cNvPr>
          <p:cNvPicPr>
            <a:picLocks noChangeAspect="1"/>
          </p:cNvPicPr>
          <p:nvPr/>
        </p:nvPicPr>
        <p:blipFill>
          <a:blip r:embed="rId4"/>
          <a:stretch>
            <a:fillRect/>
          </a:stretch>
        </p:blipFill>
        <p:spPr>
          <a:xfrm>
            <a:off x="10671048" y="0"/>
            <a:ext cx="1517904" cy="603504"/>
          </a:xfrm>
          <a:prstGeom prst="rect">
            <a:avLst/>
          </a:prstGeom>
        </p:spPr>
      </p:pic>
      <p:sp>
        <p:nvSpPr>
          <p:cNvPr id="4" name="TextBox 3">
            <a:extLst>
              <a:ext uri="{FF2B5EF4-FFF2-40B4-BE49-F238E27FC236}">
                <a16:creationId xmlns:a16="http://schemas.microsoft.com/office/drawing/2014/main" id="{43B79278-5C93-46CE-7A2A-5AD142538818}"/>
              </a:ext>
            </a:extLst>
          </p:cNvPr>
          <p:cNvSpPr txBox="1"/>
          <p:nvPr/>
        </p:nvSpPr>
        <p:spPr>
          <a:xfrm>
            <a:off x="612648" y="493776"/>
            <a:ext cx="8229600" cy="429768"/>
          </a:xfrm>
          <a:prstGeom prst="rect">
            <a:avLst/>
          </a:prstGeom>
          <a:noFill/>
        </p:spPr>
        <p:txBody>
          <a:bodyPr wrap="square" lIns="0" tIns="0" rIns="0" bIns="0" anchor="t">
            <a:spAutoFit/>
          </a:bodyPr>
          <a:lstStyle/>
          <a:p>
            <a:pPr algn="l"/>
            <a:r>
              <a:rPr lang="en-US" sz="2800" noProof="1">
                <a:solidFill>
                  <a:srgbClr val="FFFFFF"/>
                </a:solidFill>
                <a:latin typeface="Nunito Sans Black"/>
              </a:rPr>
              <a:t>Pilotage &amp; automatisation</a:t>
            </a:r>
          </a:p>
        </p:txBody>
      </p:sp>
      <p:sp>
        <p:nvSpPr>
          <p:cNvPr id="5" name="Rectangle 4">
            <a:extLst>
              <a:ext uri="{FF2B5EF4-FFF2-40B4-BE49-F238E27FC236}">
                <a16:creationId xmlns:a16="http://schemas.microsoft.com/office/drawing/2014/main" id="{8FE78839-D656-515D-4C71-DF9917BD33C1}"/>
              </a:ext>
            </a:extLst>
          </p:cNvPr>
          <p:cNvSpPr/>
          <p:nvPr/>
        </p:nvSpPr>
        <p:spPr>
          <a:xfrm>
            <a:off x="612648" y="1060704"/>
            <a:ext cx="704088" cy="45720"/>
          </a:xfrm>
          <a:prstGeom prst="rect">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6" name="TextBox 5">
            <a:extLst>
              <a:ext uri="{FF2B5EF4-FFF2-40B4-BE49-F238E27FC236}">
                <a16:creationId xmlns:a16="http://schemas.microsoft.com/office/drawing/2014/main" id="{EDCBA5C0-C5B5-41EC-CFB6-2F8DA1CBD793}"/>
              </a:ext>
            </a:extLst>
          </p:cNvPr>
          <p:cNvSpPr txBox="1"/>
          <p:nvPr/>
        </p:nvSpPr>
        <p:spPr>
          <a:xfrm>
            <a:off x="1527048" y="941832"/>
            <a:ext cx="7315200" cy="184666"/>
          </a:xfrm>
          <a:prstGeom prst="rect">
            <a:avLst/>
          </a:prstGeom>
          <a:noFill/>
        </p:spPr>
        <p:txBody>
          <a:bodyPr wrap="square" lIns="0" tIns="0" rIns="0" bIns="0" anchor="t">
            <a:spAutoFit/>
          </a:bodyPr>
          <a:lstStyle/>
          <a:p>
            <a:pPr algn="l"/>
            <a:r>
              <a:rPr lang="en-US" sz="1200" noProof="1">
                <a:solidFill>
                  <a:srgbClr val="C9D7E6"/>
                </a:solidFill>
                <a:latin typeface="Nunito Sans"/>
              </a:rPr>
              <a:t>Actions &amp; alertes : un événement déclenche un contenu. La règle est posée une fois, elle s’applique seule.</a:t>
            </a:r>
          </a:p>
        </p:txBody>
      </p:sp>
      <p:pic>
        <p:nvPicPr>
          <p:cNvPr id="16" name="Picture 15">
            <a:extLst>
              <a:ext uri="{FF2B5EF4-FFF2-40B4-BE49-F238E27FC236}">
                <a16:creationId xmlns:a16="http://schemas.microsoft.com/office/drawing/2014/main" id="{8AA22768-8889-B8A7-0175-135B1FA72C2E}"/>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29577" t="230" r="1699" b="-230"/>
          <a:stretch>
            <a:fillRect/>
          </a:stretch>
        </p:blipFill>
        <p:spPr>
          <a:xfrm>
            <a:off x="612648" y="1755648"/>
            <a:ext cx="4846320" cy="3977639"/>
          </a:xfrm>
          <a:prstGeom prst="roundRect">
            <a:avLst>
              <a:gd name="adj" fmla="val 2759"/>
            </a:avLst>
          </a:prstGeom>
        </p:spPr>
      </p:pic>
      <p:sp>
        <p:nvSpPr>
          <p:cNvPr id="17" name="Oval 16">
            <a:extLst>
              <a:ext uri="{FF2B5EF4-FFF2-40B4-BE49-F238E27FC236}">
                <a16:creationId xmlns:a16="http://schemas.microsoft.com/office/drawing/2014/main" id="{6052A083-AE6A-A405-E970-457C5485CA42}"/>
              </a:ext>
            </a:extLst>
          </p:cNvPr>
          <p:cNvSpPr/>
          <p:nvPr/>
        </p:nvSpPr>
        <p:spPr>
          <a:xfrm>
            <a:off x="845819" y="5338952"/>
            <a:ext cx="82296" cy="82296"/>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18" name="TextBox 17">
            <a:extLst>
              <a:ext uri="{FF2B5EF4-FFF2-40B4-BE49-F238E27FC236}">
                <a16:creationId xmlns:a16="http://schemas.microsoft.com/office/drawing/2014/main" id="{18BE32E8-8038-B224-CABE-5E3AADA76CD3}"/>
              </a:ext>
            </a:extLst>
          </p:cNvPr>
          <p:cNvSpPr txBox="1"/>
          <p:nvPr/>
        </p:nvSpPr>
        <p:spPr>
          <a:xfrm>
            <a:off x="1014984" y="5312664"/>
            <a:ext cx="2743200" cy="153888"/>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r>
              <a:rPr lang="en-US" sz="1000" noProof="1">
                <a:solidFill>
                  <a:srgbClr val="FFFFFF"/>
                </a:solidFill>
                <a:latin typeface="Nunito Sans SemiBold"/>
              </a:rPr>
              <a:t>Contenu déclenché par Q-SYS</a:t>
            </a:r>
          </a:p>
        </p:txBody>
      </p:sp>
      <p:pic>
        <p:nvPicPr>
          <p:cNvPr id="23" name="Picture 22" descr="alert_amber.png">
            <a:extLst>
              <a:ext uri="{FF2B5EF4-FFF2-40B4-BE49-F238E27FC236}">
                <a16:creationId xmlns:a16="http://schemas.microsoft.com/office/drawing/2014/main" id="{05BEBE64-4858-5917-129B-04BB8203136B}"/>
              </a:ext>
            </a:extLst>
          </p:cNvPr>
          <p:cNvPicPr>
            <a:picLocks noChangeAspect="1"/>
          </p:cNvPicPr>
          <p:nvPr/>
        </p:nvPicPr>
        <p:blipFill>
          <a:blip r:embed="rId7"/>
          <a:stretch>
            <a:fillRect/>
          </a:stretch>
        </p:blipFill>
        <p:spPr>
          <a:xfrm>
            <a:off x="5981700" y="1847088"/>
            <a:ext cx="583692" cy="583692"/>
          </a:xfrm>
          <a:prstGeom prst="rect">
            <a:avLst/>
          </a:prstGeom>
        </p:spPr>
      </p:pic>
      <p:sp>
        <p:nvSpPr>
          <p:cNvPr id="24" name="TextBox 23">
            <a:extLst>
              <a:ext uri="{FF2B5EF4-FFF2-40B4-BE49-F238E27FC236}">
                <a16:creationId xmlns:a16="http://schemas.microsoft.com/office/drawing/2014/main" id="{75A55A90-35A6-75A2-E795-A3F86AB5C20E}"/>
              </a:ext>
            </a:extLst>
          </p:cNvPr>
          <p:cNvSpPr txBox="1"/>
          <p:nvPr/>
        </p:nvSpPr>
        <p:spPr>
          <a:xfrm>
            <a:off x="6784848" y="1828800"/>
            <a:ext cx="4791456" cy="246221"/>
          </a:xfrm>
          <a:prstGeom prst="rect">
            <a:avLst/>
          </a:prstGeom>
          <a:noFill/>
        </p:spPr>
        <p:txBody>
          <a:bodyPr wrap="square" lIns="0" tIns="0" rIns="0" bIns="0" anchor="t">
            <a:spAutoFit/>
          </a:bodyPr>
          <a:lstStyle/>
          <a:p>
            <a:pPr algn="l"/>
            <a:r>
              <a:rPr lang="en-US" sz="1600" noProof="1">
                <a:solidFill>
                  <a:srgbClr val="FFFFFF"/>
                </a:solidFill>
                <a:latin typeface="Nunito Sans ExtraBold"/>
              </a:rPr>
              <a:t>Accueil VIP personnalisé &amp; alertes</a:t>
            </a:r>
          </a:p>
        </p:txBody>
      </p:sp>
      <p:sp>
        <p:nvSpPr>
          <p:cNvPr id="25" name="TextBox 24">
            <a:extLst>
              <a:ext uri="{FF2B5EF4-FFF2-40B4-BE49-F238E27FC236}">
                <a16:creationId xmlns:a16="http://schemas.microsoft.com/office/drawing/2014/main" id="{7AB056C5-9676-9DED-C63D-0E2CB6D909FE}"/>
              </a:ext>
            </a:extLst>
          </p:cNvPr>
          <p:cNvSpPr txBox="1"/>
          <p:nvPr/>
        </p:nvSpPr>
        <p:spPr>
          <a:xfrm>
            <a:off x="6784848" y="2167128"/>
            <a:ext cx="4791456" cy="665823"/>
          </a:xfrm>
          <a:prstGeom prst="rect">
            <a:avLst/>
          </a:prstGeom>
          <a:noFill/>
        </p:spPr>
        <p:txBody>
          <a:bodyPr wrap="square" lIns="0" tIns="0" rIns="0" bIns="0" anchor="t">
            <a:spAutoFit/>
          </a:bodyPr>
          <a:lstStyle/>
          <a:p>
            <a:pPr algn="l">
              <a:lnSpc>
                <a:spcPct val="122000"/>
              </a:lnSpc>
            </a:pPr>
            <a:r>
              <a:rPr lang="en-US" sz="1200" noProof="1">
                <a:solidFill>
                  <a:srgbClr val="FFFFFF"/>
                </a:solidFill>
                <a:latin typeface="Nunito Sans SemiBold"/>
              </a:rPr>
              <a:t>Visite VIP ou alertes bâtiment </a:t>
            </a:r>
            <a:r>
              <a:rPr lang="en-US" sz="1200" noProof="1">
                <a:solidFill>
                  <a:srgbClr val="F2B134"/>
                </a:solidFill>
                <a:latin typeface="Nunito Sans ExtraBold"/>
              </a:rPr>
              <a:t>→  </a:t>
            </a:r>
            <a:r>
              <a:rPr lang="fr-FR" sz="1200" noProof="1">
                <a:solidFill>
                  <a:srgbClr val="A8BEDC"/>
                </a:solidFill>
                <a:latin typeface="Nunito Sans"/>
              </a:rPr>
              <a:t>offrir des expériences d’accueil sur mesure, ou basculer au besoin tous les écrans concernés sur le plan d’évacuation.</a:t>
            </a:r>
            <a:endParaRPr lang="en-US" sz="1200" noProof="1">
              <a:solidFill>
                <a:srgbClr val="A8BEDC"/>
              </a:solidFill>
              <a:latin typeface="Nunito Sans"/>
            </a:endParaRPr>
          </a:p>
        </p:txBody>
      </p:sp>
      <p:cxnSp>
        <p:nvCxnSpPr>
          <p:cNvPr id="26" name="Connector 25">
            <a:extLst>
              <a:ext uri="{FF2B5EF4-FFF2-40B4-BE49-F238E27FC236}">
                <a16:creationId xmlns:a16="http://schemas.microsoft.com/office/drawing/2014/main" id="{DA7E981E-C317-E831-F384-CFA59274D7AD}"/>
              </a:ext>
            </a:extLst>
          </p:cNvPr>
          <p:cNvCxnSpPr/>
          <p:nvPr/>
        </p:nvCxnSpPr>
        <p:spPr>
          <a:xfrm>
            <a:off x="6053328" y="2962656"/>
            <a:ext cx="5522976"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pic>
        <p:nvPicPr>
          <p:cNvPr id="27" name="Picture 26" descr="faders_amber.png">
            <a:extLst>
              <a:ext uri="{FF2B5EF4-FFF2-40B4-BE49-F238E27FC236}">
                <a16:creationId xmlns:a16="http://schemas.microsoft.com/office/drawing/2014/main" id="{8A8C07B8-1E2D-320B-E375-77D4F75AA3BF}"/>
              </a:ext>
            </a:extLst>
          </p:cNvPr>
          <p:cNvPicPr>
            <a:picLocks noChangeAspect="1"/>
          </p:cNvPicPr>
          <p:nvPr/>
        </p:nvPicPr>
        <p:blipFill>
          <a:blip r:embed="rId8"/>
          <a:stretch>
            <a:fillRect/>
          </a:stretch>
        </p:blipFill>
        <p:spPr>
          <a:xfrm>
            <a:off x="5981700" y="3182112"/>
            <a:ext cx="583692" cy="583692"/>
          </a:xfrm>
          <a:prstGeom prst="rect">
            <a:avLst/>
          </a:prstGeom>
        </p:spPr>
      </p:pic>
      <p:sp>
        <p:nvSpPr>
          <p:cNvPr id="28" name="TextBox 27">
            <a:extLst>
              <a:ext uri="{FF2B5EF4-FFF2-40B4-BE49-F238E27FC236}">
                <a16:creationId xmlns:a16="http://schemas.microsoft.com/office/drawing/2014/main" id="{26498560-2CEA-D11C-68E8-EADB599F2428}"/>
              </a:ext>
            </a:extLst>
          </p:cNvPr>
          <p:cNvSpPr txBox="1"/>
          <p:nvPr/>
        </p:nvSpPr>
        <p:spPr>
          <a:xfrm>
            <a:off x="6784848" y="3163824"/>
            <a:ext cx="4791456" cy="246221"/>
          </a:xfrm>
          <a:prstGeom prst="rect">
            <a:avLst/>
          </a:prstGeom>
          <a:noFill/>
        </p:spPr>
        <p:txBody>
          <a:bodyPr wrap="square" lIns="0" tIns="0" rIns="0" bIns="0" anchor="t">
            <a:spAutoFit/>
          </a:bodyPr>
          <a:lstStyle/>
          <a:p>
            <a:pPr algn="l"/>
            <a:r>
              <a:rPr lang="en-US" sz="1600" noProof="1">
                <a:solidFill>
                  <a:srgbClr val="FFFFFF"/>
                </a:solidFill>
                <a:latin typeface="Nunito Sans ExtraBold"/>
              </a:rPr>
              <a:t>Commandes et scénarios</a:t>
            </a:r>
          </a:p>
        </p:txBody>
      </p:sp>
      <p:sp>
        <p:nvSpPr>
          <p:cNvPr id="29" name="TextBox 28">
            <a:extLst>
              <a:ext uri="{FF2B5EF4-FFF2-40B4-BE49-F238E27FC236}">
                <a16:creationId xmlns:a16="http://schemas.microsoft.com/office/drawing/2014/main" id="{E7279F17-1488-EE88-84BC-24345683BAA2}"/>
              </a:ext>
            </a:extLst>
          </p:cNvPr>
          <p:cNvSpPr txBox="1"/>
          <p:nvPr/>
        </p:nvSpPr>
        <p:spPr>
          <a:xfrm>
            <a:off x="6784848" y="3502152"/>
            <a:ext cx="4791456" cy="440505"/>
          </a:xfrm>
          <a:prstGeom prst="rect">
            <a:avLst/>
          </a:prstGeom>
          <a:noFill/>
        </p:spPr>
        <p:txBody>
          <a:bodyPr wrap="square" lIns="0" tIns="0" rIns="0" bIns="0" anchor="t">
            <a:spAutoFit/>
          </a:bodyPr>
          <a:lstStyle/>
          <a:p>
            <a:pPr algn="l">
              <a:lnSpc>
                <a:spcPct val="122000"/>
              </a:lnSpc>
            </a:pPr>
            <a:r>
              <a:rPr lang="en-US" sz="1200" noProof="1">
                <a:solidFill>
                  <a:srgbClr val="FFFFFF"/>
                </a:solidFill>
                <a:latin typeface="Nunito Sans SemiBold"/>
              </a:rPr>
              <a:t>Intégration Q-SYS, Crestron ou AMX</a:t>
            </a:r>
            <a:r>
              <a:rPr lang="en-US" sz="1200" noProof="1">
                <a:solidFill>
                  <a:srgbClr val="F2B134"/>
                </a:solidFill>
                <a:latin typeface="Nunito Sans ExtraBold"/>
              </a:rPr>
              <a:t>  →  </a:t>
            </a:r>
            <a:r>
              <a:rPr lang="en-US" sz="1200" noProof="1">
                <a:solidFill>
                  <a:srgbClr val="A8BEDC"/>
                </a:solidFill>
                <a:latin typeface="Nunito Sans"/>
              </a:rPr>
              <a:t>le contenu de la salle suit le scénario, sans opérateur.</a:t>
            </a:r>
          </a:p>
        </p:txBody>
      </p:sp>
      <p:cxnSp>
        <p:nvCxnSpPr>
          <p:cNvPr id="30" name="Connector 29">
            <a:extLst>
              <a:ext uri="{FF2B5EF4-FFF2-40B4-BE49-F238E27FC236}">
                <a16:creationId xmlns:a16="http://schemas.microsoft.com/office/drawing/2014/main" id="{28C1C079-810F-F3C0-CAF9-00BA9D4298F4}"/>
              </a:ext>
            </a:extLst>
          </p:cNvPr>
          <p:cNvCxnSpPr/>
          <p:nvPr/>
        </p:nvCxnSpPr>
        <p:spPr>
          <a:xfrm>
            <a:off x="6053328" y="4297680"/>
            <a:ext cx="5522976"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pic>
        <p:nvPicPr>
          <p:cNvPr id="31" name="Picture 30" descr="layers_amber.png">
            <a:extLst>
              <a:ext uri="{FF2B5EF4-FFF2-40B4-BE49-F238E27FC236}">
                <a16:creationId xmlns:a16="http://schemas.microsoft.com/office/drawing/2014/main" id="{CF98D23D-8CBC-90F4-C6DB-43DCB0F3DCBD}"/>
              </a:ext>
            </a:extLst>
          </p:cNvPr>
          <p:cNvPicPr>
            <a:picLocks noChangeAspect="1"/>
          </p:cNvPicPr>
          <p:nvPr/>
        </p:nvPicPr>
        <p:blipFill>
          <a:blip r:embed="rId9"/>
          <a:stretch>
            <a:fillRect/>
          </a:stretch>
        </p:blipFill>
        <p:spPr>
          <a:xfrm>
            <a:off x="5981700" y="4517136"/>
            <a:ext cx="583692" cy="583692"/>
          </a:xfrm>
          <a:prstGeom prst="rect">
            <a:avLst/>
          </a:prstGeom>
        </p:spPr>
      </p:pic>
      <p:sp>
        <p:nvSpPr>
          <p:cNvPr id="32" name="TextBox 31">
            <a:extLst>
              <a:ext uri="{FF2B5EF4-FFF2-40B4-BE49-F238E27FC236}">
                <a16:creationId xmlns:a16="http://schemas.microsoft.com/office/drawing/2014/main" id="{D3F8AE27-700D-B649-1668-9D9621D1E768}"/>
              </a:ext>
            </a:extLst>
          </p:cNvPr>
          <p:cNvSpPr txBox="1"/>
          <p:nvPr/>
        </p:nvSpPr>
        <p:spPr>
          <a:xfrm>
            <a:off x="6784848" y="4498848"/>
            <a:ext cx="4791456" cy="246221"/>
          </a:xfrm>
          <a:prstGeom prst="rect">
            <a:avLst/>
          </a:prstGeom>
          <a:noFill/>
        </p:spPr>
        <p:txBody>
          <a:bodyPr wrap="square" lIns="0" tIns="0" rIns="0" bIns="0" anchor="t">
            <a:spAutoFit/>
          </a:bodyPr>
          <a:lstStyle/>
          <a:p>
            <a:pPr algn="l"/>
            <a:r>
              <a:rPr lang="en-US" sz="1600" noProof="1">
                <a:solidFill>
                  <a:srgbClr val="FFFFFF"/>
                </a:solidFill>
                <a:latin typeface="Nunito Sans ExtraBold"/>
              </a:rPr>
              <a:t>Contenus prioritaires</a:t>
            </a:r>
          </a:p>
        </p:txBody>
      </p:sp>
      <p:sp>
        <p:nvSpPr>
          <p:cNvPr id="33" name="TextBox 32">
            <a:extLst>
              <a:ext uri="{FF2B5EF4-FFF2-40B4-BE49-F238E27FC236}">
                <a16:creationId xmlns:a16="http://schemas.microsoft.com/office/drawing/2014/main" id="{69F7FF51-FD33-C04F-EFB5-5E0ACF165E8E}"/>
              </a:ext>
            </a:extLst>
          </p:cNvPr>
          <p:cNvSpPr txBox="1"/>
          <p:nvPr/>
        </p:nvSpPr>
        <p:spPr>
          <a:xfrm>
            <a:off x="6784848" y="4837176"/>
            <a:ext cx="4791456" cy="440505"/>
          </a:xfrm>
          <a:prstGeom prst="rect">
            <a:avLst/>
          </a:prstGeom>
          <a:noFill/>
        </p:spPr>
        <p:txBody>
          <a:bodyPr wrap="square" lIns="0" tIns="0" rIns="0" bIns="0" anchor="t">
            <a:spAutoFit/>
          </a:bodyPr>
          <a:lstStyle/>
          <a:p>
            <a:pPr algn="l">
              <a:lnSpc>
                <a:spcPct val="122000"/>
              </a:lnSpc>
            </a:pPr>
            <a:r>
              <a:rPr lang="en-US" sz="1200" noProof="1">
                <a:solidFill>
                  <a:srgbClr val="FFFFFF"/>
                </a:solidFill>
                <a:latin typeface="Nunito Sans SemiBold"/>
              </a:rPr>
              <a:t>Fin de l’alerte</a:t>
            </a:r>
            <a:r>
              <a:rPr lang="en-US" sz="1200" noProof="1">
                <a:solidFill>
                  <a:srgbClr val="F2B134"/>
                </a:solidFill>
                <a:latin typeface="Nunito Sans ExtraBold"/>
              </a:rPr>
              <a:t>  →  </a:t>
            </a:r>
            <a:r>
              <a:rPr lang="en-US" sz="1200" noProof="1">
                <a:solidFill>
                  <a:srgbClr val="A8BEDC"/>
                </a:solidFill>
                <a:latin typeface="Nunito Sans"/>
              </a:rPr>
              <a:t>la programmation normale reprend seule, là où elle s’était arrêtée.</a:t>
            </a:r>
          </a:p>
        </p:txBody>
      </p:sp>
      <p:cxnSp>
        <p:nvCxnSpPr>
          <p:cNvPr id="34" name="Connector 33">
            <a:extLst>
              <a:ext uri="{FF2B5EF4-FFF2-40B4-BE49-F238E27FC236}">
                <a16:creationId xmlns:a16="http://schemas.microsoft.com/office/drawing/2014/main" id="{91C20851-1528-9693-1ED7-5010EBD47248}"/>
              </a:ext>
            </a:extLst>
          </p:cNvPr>
          <p:cNvCxnSpPr/>
          <p:nvPr/>
        </p:nvCxnSpPr>
        <p:spPr>
          <a:xfrm>
            <a:off x="612648" y="5998464"/>
            <a:ext cx="10963656"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4FAC1E50-F0D3-A4F7-4DAC-F20009B4578F}"/>
              </a:ext>
            </a:extLst>
          </p:cNvPr>
          <p:cNvSpPr txBox="1"/>
          <p:nvPr/>
        </p:nvSpPr>
        <p:spPr>
          <a:xfrm>
            <a:off x="612648" y="6211062"/>
            <a:ext cx="1280160" cy="153888"/>
          </a:xfrm>
          <a:prstGeom prst="rect">
            <a:avLst/>
          </a:prstGeom>
          <a:noFill/>
        </p:spPr>
        <p:txBody>
          <a:bodyPr wrap="square" lIns="0" tIns="0" rIns="0" bIns="0" anchor="t">
            <a:spAutoFit/>
          </a:bodyPr>
          <a:lstStyle/>
          <a:p>
            <a:pPr algn="l"/>
            <a:r>
              <a:rPr lang="en-US" sz="1000" spc="80" noProof="1">
                <a:solidFill>
                  <a:srgbClr val="F2B134"/>
                </a:solidFill>
                <a:latin typeface="Nunito Sans ExtraBold"/>
              </a:rPr>
              <a:t>TECHNOLOGIES</a:t>
            </a:r>
          </a:p>
        </p:txBody>
      </p:sp>
      <p:sp>
        <p:nvSpPr>
          <p:cNvPr id="36" name="TextBox 35">
            <a:extLst>
              <a:ext uri="{FF2B5EF4-FFF2-40B4-BE49-F238E27FC236}">
                <a16:creationId xmlns:a16="http://schemas.microsoft.com/office/drawing/2014/main" id="{98F4097F-815A-9F76-A420-C79C94B3274C}"/>
              </a:ext>
            </a:extLst>
          </p:cNvPr>
          <p:cNvSpPr txBox="1"/>
          <p:nvPr/>
        </p:nvSpPr>
        <p:spPr>
          <a:xfrm>
            <a:off x="1920240" y="6183629"/>
            <a:ext cx="7132320" cy="219456"/>
          </a:xfrm>
          <a:prstGeom prst="rect">
            <a:avLst/>
          </a:prstGeom>
          <a:noFill/>
        </p:spPr>
        <p:txBody>
          <a:bodyPr wrap="square" lIns="0" tIns="0" rIns="0" bIns="0" anchor="t">
            <a:spAutoFit/>
          </a:bodyPr>
          <a:lstStyle/>
          <a:p>
            <a:pPr algn="l"/>
            <a:r>
              <a:rPr lang="en-US" sz="1100" noProof="1">
                <a:solidFill>
                  <a:srgbClr val="C9D7E6"/>
                </a:solidFill>
                <a:latin typeface="Nunito Sans SemiBold"/>
              </a:rPr>
              <a:t>Power Apps · Power Automate · Q-SYS · Crestron · AMX · Web Hook</a:t>
            </a:r>
          </a:p>
        </p:txBody>
      </p:sp>
      <p:sp>
        <p:nvSpPr>
          <p:cNvPr id="37" name="TextBox 36">
            <a:extLst>
              <a:ext uri="{FF2B5EF4-FFF2-40B4-BE49-F238E27FC236}">
                <a16:creationId xmlns:a16="http://schemas.microsoft.com/office/drawing/2014/main" id="{6A594FD5-853A-614F-A349-7AE4C66A55C5}"/>
              </a:ext>
            </a:extLst>
          </p:cNvPr>
          <p:cNvSpPr txBox="1"/>
          <p:nvPr/>
        </p:nvSpPr>
        <p:spPr>
          <a:xfrm>
            <a:off x="8595360" y="6211062"/>
            <a:ext cx="2980944" cy="153888"/>
          </a:xfrm>
          <a:prstGeom prst="rect">
            <a:avLst/>
          </a:prstGeom>
          <a:noFill/>
        </p:spPr>
        <p:txBody>
          <a:bodyPr wrap="square" lIns="0" tIns="0" rIns="0" bIns="0" anchor="t">
            <a:spAutoFit/>
          </a:bodyPr>
          <a:lstStyle/>
          <a:p>
            <a:pPr algn="r"/>
            <a:r>
              <a:rPr lang="en-US" sz="1000" spc="60" noProof="1">
                <a:solidFill>
                  <a:srgbClr val="F2B134"/>
                </a:solidFill>
                <a:latin typeface="Nunito Sans ExtraBold"/>
              </a:rPr>
              <a:t>SI EVENEMENT, ALORS CONTENU</a:t>
            </a:r>
          </a:p>
        </p:txBody>
      </p:sp>
      <p:sp>
        <p:nvSpPr>
          <p:cNvPr id="10" name="Rounded Rectangle 18">
            <a:extLst>
              <a:ext uri="{FF2B5EF4-FFF2-40B4-BE49-F238E27FC236}">
                <a16:creationId xmlns:a16="http://schemas.microsoft.com/office/drawing/2014/main" id="{FB3DB90C-D20D-8484-B867-E2FCFDAFAEB4}"/>
              </a:ext>
            </a:extLst>
          </p:cNvPr>
          <p:cNvSpPr/>
          <p:nvPr/>
        </p:nvSpPr>
        <p:spPr>
          <a:xfrm>
            <a:off x="3815333" y="4122042"/>
            <a:ext cx="2011680" cy="1307590"/>
          </a:xfrm>
          <a:prstGeom prst="roundRect">
            <a:avLst>
              <a:gd name="adj" fmla="val 7000"/>
            </a:avLst>
          </a:prstGeom>
          <a:solidFill>
            <a:srgbClr val="0D2648"/>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pic>
        <p:nvPicPr>
          <p:cNvPr id="12" name="Picture 11">
            <a:extLst>
              <a:ext uri="{FF2B5EF4-FFF2-40B4-BE49-F238E27FC236}">
                <a16:creationId xmlns:a16="http://schemas.microsoft.com/office/drawing/2014/main" id="{8933EF27-E569-15E6-530C-D19822725EB3}"/>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870197" y="4176906"/>
            <a:ext cx="1901952" cy="1188720"/>
          </a:xfrm>
          <a:prstGeom prst="round2SameRect">
            <a:avLst>
              <a:gd name="adj1" fmla="val 6923"/>
              <a:gd name="adj2" fmla="val 4354"/>
            </a:avLst>
          </a:prstGeom>
        </p:spPr>
      </p:pic>
    </p:spTree>
    <p:extLst>
      <p:ext uri="{BB962C8B-B14F-4D97-AF65-F5344CB8AC3E}">
        <p14:creationId xmlns:p14="http://schemas.microsoft.com/office/powerpoint/2010/main" val="2127875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A2112-4EA4-1311-CB2E-6CA4AEC8263A}"/>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1CC0D91A-DAA5-9EDD-FFEA-D4C65C580DE8}"/>
              </a:ext>
            </a:extLst>
          </p:cNvPr>
          <p:cNvPicPr>
            <a:picLocks noChangeAspect="1"/>
          </p:cNvPicPr>
          <p:nvPr/>
        </p:nvPicPr>
        <p:blipFill>
          <a:blip r:embed="rId3"/>
          <a:stretch>
            <a:fillRect/>
          </a:stretch>
        </p:blipFill>
        <p:spPr>
          <a:xfrm>
            <a:off x="0" y="0"/>
            <a:ext cx="12191695" cy="6858000"/>
          </a:xfrm>
          <a:prstGeom prst="rect">
            <a:avLst/>
          </a:prstGeom>
        </p:spPr>
      </p:pic>
      <p:pic>
        <p:nvPicPr>
          <p:cNvPr id="3" name="Picture 2" descr="image.png">
            <a:extLst>
              <a:ext uri="{FF2B5EF4-FFF2-40B4-BE49-F238E27FC236}">
                <a16:creationId xmlns:a16="http://schemas.microsoft.com/office/drawing/2014/main" id="{512D1073-DF52-3218-4018-085E0C0AD0B7}"/>
              </a:ext>
            </a:extLst>
          </p:cNvPr>
          <p:cNvPicPr>
            <a:picLocks noChangeAspect="1"/>
          </p:cNvPicPr>
          <p:nvPr/>
        </p:nvPicPr>
        <p:blipFill>
          <a:blip r:embed="rId4"/>
          <a:stretch>
            <a:fillRect/>
          </a:stretch>
        </p:blipFill>
        <p:spPr>
          <a:xfrm>
            <a:off x="10671048" y="0"/>
            <a:ext cx="1517904" cy="603504"/>
          </a:xfrm>
          <a:prstGeom prst="rect">
            <a:avLst/>
          </a:prstGeom>
        </p:spPr>
      </p:pic>
      <p:sp>
        <p:nvSpPr>
          <p:cNvPr id="4" name="TextBox 3">
            <a:extLst>
              <a:ext uri="{FF2B5EF4-FFF2-40B4-BE49-F238E27FC236}">
                <a16:creationId xmlns:a16="http://schemas.microsoft.com/office/drawing/2014/main" id="{A95C02DF-00A7-DD01-7381-0BE6E40FC5F6}"/>
              </a:ext>
            </a:extLst>
          </p:cNvPr>
          <p:cNvSpPr txBox="1"/>
          <p:nvPr/>
        </p:nvSpPr>
        <p:spPr>
          <a:xfrm>
            <a:off x="612648" y="493776"/>
            <a:ext cx="8229600" cy="429768"/>
          </a:xfrm>
          <a:prstGeom prst="rect">
            <a:avLst/>
          </a:prstGeom>
          <a:noFill/>
        </p:spPr>
        <p:txBody>
          <a:bodyPr wrap="square" lIns="0" tIns="0" rIns="0" bIns="0" anchor="t">
            <a:spAutoFit/>
          </a:bodyPr>
          <a:lstStyle/>
          <a:p>
            <a:pPr algn="l"/>
            <a:r>
              <a:rPr lang="en-US" sz="2800" noProof="1">
                <a:solidFill>
                  <a:srgbClr val="FFFFFF"/>
                </a:solidFill>
                <a:latin typeface="Nunito Sans Black"/>
              </a:rPr>
              <a:t>Scénarios audiovisuels avancés</a:t>
            </a:r>
          </a:p>
        </p:txBody>
      </p:sp>
      <p:sp>
        <p:nvSpPr>
          <p:cNvPr id="5" name="Rectangle 4">
            <a:extLst>
              <a:ext uri="{FF2B5EF4-FFF2-40B4-BE49-F238E27FC236}">
                <a16:creationId xmlns:a16="http://schemas.microsoft.com/office/drawing/2014/main" id="{C9717058-DFD8-D649-347F-D37E1335E55A}"/>
              </a:ext>
            </a:extLst>
          </p:cNvPr>
          <p:cNvSpPr/>
          <p:nvPr/>
        </p:nvSpPr>
        <p:spPr>
          <a:xfrm>
            <a:off x="612648" y="1060704"/>
            <a:ext cx="704088" cy="45720"/>
          </a:xfrm>
          <a:prstGeom prst="rect">
            <a:avLst/>
          </a:prstGeom>
          <a:solidFill>
            <a:srgbClr val="FF5C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6" name="TextBox 5">
            <a:extLst>
              <a:ext uri="{FF2B5EF4-FFF2-40B4-BE49-F238E27FC236}">
                <a16:creationId xmlns:a16="http://schemas.microsoft.com/office/drawing/2014/main" id="{5B593DEE-384C-BF93-4AE8-52C2A1D158C7}"/>
              </a:ext>
            </a:extLst>
          </p:cNvPr>
          <p:cNvSpPr txBox="1"/>
          <p:nvPr/>
        </p:nvSpPr>
        <p:spPr>
          <a:xfrm>
            <a:off x="1527048" y="941832"/>
            <a:ext cx="6720840" cy="184666"/>
          </a:xfrm>
          <a:prstGeom prst="rect">
            <a:avLst/>
          </a:prstGeom>
          <a:noFill/>
        </p:spPr>
        <p:txBody>
          <a:bodyPr wrap="square" lIns="0" tIns="0" rIns="0" bIns="0" anchor="t">
            <a:spAutoFit/>
          </a:bodyPr>
          <a:lstStyle/>
          <a:p>
            <a:pPr algn="l"/>
            <a:r>
              <a:rPr lang="en-US" sz="1200" noProof="1">
                <a:solidFill>
                  <a:srgbClr val="C9D7E6"/>
                </a:solidFill>
                <a:latin typeface="Nunito Sans"/>
              </a:rPr>
              <a:t>Une seule solution, du simple écran au mur LED.</a:t>
            </a:r>
          </a:p>
        </p:txBody>
      </p:sp>
      <p:pic>
        <p:nvPicPr>
          <p:cNvPr id="16" name="Picture 15">
            <a:extLst>
              <a:ext uri="{FF2B5EF4-FFF2-40B4-BE49-F238E27FC236}">
                <a16:creationId xmlns:a16="http://schemas.microsoft.com/office/drawing/2014/main" id="{A035D128-0E21-C166-5353-750107D68D0B}"/>
              </a:ext>
            </a:extLst>
          </p:cNvPr>
          <p:cNvPicPr>
            <a:picLocks noChangeAspect="1"/>
          </p:cNvPicPr>
          <p:nvPr/>
        </p:nvPicPr>
        <p:blipFill>
          <a:blip r:embed="rId5">
            <a:extLst>
              <a:ext uri="{28A0092B-C50C-407E-A947-70E740481C1C}">
                <a14:useLocalDpi xmlns:a14="http://schemas.microsoft.com/office/drawing/2010/main" val="0"/>
              </a:ext>
            </a:extLst>
          </a:blip>
          <a:srcRect l="15575" t="11414" r="14401" b="2342"/>
          <a:stretch>
            <a:fillRect/>
          </a:stretch>
        </p:blipFill>
        <p:spPr>
          <a:xfrm>
            <a:off x="612648" y="1755648"/>
            <a:ext cx="4846320" cy="3977639"/>
          </a:xfrm>
          <a:prstGeom prst="roundRect">
            <a:avLst>
              <a:gd name="adj" fmla="val 2759"/>
            </a:avLst>
          </a:prstGeom>
        </p:spPr>
      </p:pic>
      <p:sp>
        <p:nvSpPr>
          <p:cNvPr id="17" name="Oval 16">
            <a:extLst>
              <a:ext uri="{FF2B5EF4-FFF2-40B4-BE49-F238E27FC236}">
                <a16:creationId xmlns:a16="http://schemas.microsoft.com/office/drawing/2014/main" id="{9858B728-331A-2C25-24DF-2D5CA9A2FCD2}"/>
              </a:ext>
            </a:extLst>
          </p:cNvPr>
          <p:cNvSpPr/>
          <p:nvPr/>
        </p:nvSpPr>
        <p:spPr>
          <a:xfrm>
            <a:off x="845819" y="5338952"/>
            <a:ext cx="82296" cy="82296"/>
          </a:xfrm>
          <a:prstGeom prst="ellipse">
            <a:avLst/>
          </a:prstGeom>
          <a:solidFill>
            <a:srgbClr val="FF5C8D"/>
          </a:solidFill>
          <a:ln>
            <a:solidFill>
              <a:srgbClr val="FF5C8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1"/>
          </a:p>
        </p:txBody>
      </p:sp>
      <p:sp>
        <p:nvSpPr>
          <p:cNvPr id="18" name="TextBox 17">
            <a:extLst>
              <a:ext uri="{FF2B5EF4-FFF2-40B4-BE49-F238E27FC236}">
                <a16:creationId xmlns:a16="http://schemas.microsoft.com/office/drawing/2014/main" id="{DAAD1465-FCB9-3557-CEAD-D94E5DBE8A8D}"/>
              </a:ext>
            </a:extLst>
          </p:cNvPr>
          <p:cNvSpPr txBox="1"/>
          <p:nvPr/>
        </p:nvSpPr>
        <p:spPr>
          <a:xfrm>
            <a:off x="1014984" y="5312664"/>
            <a:ext cx="2743200" cy="153888"/>
          </a:xfrm>
          <a:prstGeom prst="rect">
            <a:avLst/>
          </a:prstGeom>
          <a:noFill/>
          <a:effectLst>
            <a:outerShdw blurRad="50800" dist="38100" dir="2700000" algn="tl" rotWithShape="0">
              <a:prstClr val="black">
                <a:alpha val="40000"/>
              </a:prstClr>
            </a:outerShdw>
          </a:effectLst>
        </p:spPr>
        <p:txBody>
          <a:bodyPr wrap="square" lIns="0" tIns="0" rIns="0" bIns="0" anchor="t">
            <a:spAutoFit/>
          </a:bodyPr>
          <a:lstStyle/>
          <a:p>
            <a:pPr algn="l"/>
            <a:r>
              <a:rPr lang="en-US" sz="1000" noProof="1">
                <a:solidFill>
                  <a:srgbClr val="FFFFFF"/>
                </a:solidFill>
                <a:latin typeface="Nunito Sans SemiBold"/>
              </a:rPr>
              <a:t>Mur LED, Cafeteria Millennium · Lausanne</a:t>
            </a:r>
          </a:p>
        </p:txBody>
      </p:sp>
      <p:sp>
        <p:nvSpPr>
          <p:cNvPr id="33" name="TextBox 32">
            <a:extLst>
              <a:ext uri="{FF2B5EF4-FFF2-40B4-BE49-F238E27FC236}">
                <a16:creationId xmlns:a16="http://schemas.microsoft.com/office/drawing/2014/main" id="{6B2B479A-77DB-9516-D39D-B2984BF3C306}"/>
              </a:ext>
            </a:extLst>
          </p:cNvPr>
          <p:cNvSpPr txBox="1"/>
          <p:nvPr/>
        </p:nvSpPr>
        <p:spPr>
          <a:xfrm>
            <a:off x="7377386" y="1858753"/>
            <a:ext cx="3218688" cy="276999"/>
          </a:xfrm>
          <a:prstGeom prst="rect">
            <a:avLst/>
          </a:prstGeom>
          <a:noFill/>
        </p:spPr>
        <p:txBody>
          <a:bodyPr wrap="square" lIns="0" tIns="0" rIns="0" bIns="0" anchor="t">
            <a:spAutoFit/>
          </a:bodyPr>
          <a:lstStyle/>
          <a:p>
            <a:pPr algn="l"/>
            <a:r>
              <a:rPr lang="en-US" noProof="1">
                <a:solidFill>
                  <a:srgbClr val="FFFFFF"/>
                </a:solidFill>
                <a:latin typeface="Nunito Sans ExtraBold"/>
              </a:rPr>
              <a:t>Murs d’images et LED</a:t>
            </a:r>
          </a:p>
        </p:txBody>
      </p:sp>
      <p:sp>
        <p:nvSpPr>
          <p:cNvPr id="34" name="TextBox 33">
            <a:extLst>
              <a:ext uri="{FF2B5EF4-FFF2-40B4-BE49-F238E27FC236}">
                <a16:creationId xmlns:a16="http://schemas.microsoft.com/office/drawing/2014/main" id="{5A1CC94E-F39A-67A3-6CE6-DB9F2808663E}"/>
              </a:ext>
            </a:extLst>
          </p:cNvPr>
          <p:cNvSpPr txBox="1"/>
          <p:nvPr/>
        </p:nvSpPr>
        <p:spPr>
          <a:xfrm>
            <a:off x="7377386" y="2197081"/>
            <a:ext cx="3418259" cy="513859"/>
          </a:xfrm>
          <a:prstGeom prst="rect">
            <a:avLst/>
          </a:prstGeom>
          <a:noFill/>
        </p:spPr>
        <p:txBody>
          <a:bodyPr wrap="square" lIns="0" tIns="0" rIns="0" bIns="0" anchor="t">
            <a:spAutoFit/>
          </a:bodyPr>
          <a:lstStyle/>
          <a:p>
            <a:pPr algn="l">
              <a:lnSpc>
                <a:spcPct val="122000"/>
              </a:lnSpc>
            </a:pPr>
            <a:r>
              <a:rPr lang="en-US" sz="1400" noProof="1">
                <a:solidFill>
                  <a:srgbClr val="A8BEDC"/>
                </a:solidFill>
                <a:latin typeface="Nunito Sans"/>
              </a:rPr>
              <a:t>Cafétéria, hall d’accueil, salle de presse : synchronisés à la milliseconde. </a:t>
            </a:r>
          </a:p>
        </p:txBody>
      </p:sp>
      <p:sp>
        <p:nvSpPr>
          <p:cNvPr id="37" name="TextBox 36">
            <a:extLst>
              <a:ext uri="{FF2B5EF4-FFF2-40B4-BE49-F238E27FC236}">
                <a16:creationId xmlns:a16="http://schemas.microsoft.com/office/drawing/2014/main" id="{C069F9B0-EF83-B303-AD7B-B794CD05B2A1}"/>
              </a:ext>
            </a:extLst>
          </p:cNvPr>
          <p:cNvSpPr txBox="1"/>
          <p:nvPr/>
        </p:nvSpPr>
        <p:spPr>
          <a:xfrm>
            <a:off x="7377386" y="3193777"/>
            <a:ext cx="3218688" cy="276999"/>
          </a:xfrm>
          <a:prstGeom prst="rect">
            <a:avLst/>
          </a:prstGeom>
          <a:noFill/>
        </p:spPr>
        <p:txBody>
          <a:bodyPr wrap="square" lIns="0" tIns="0" rIns="0" bIns="0" anchor="t">
            <a:spAutoFit/>
          </a:bodyPr>
          <a:lstStyle/>
          <a:p>
            <a:pPr algn="l"/>
            <a:r>
              <a:rPr lang="en-US" noProof="1">
                <a:solidFill>
                  <a:srgbClr val="FFFFFF"/>
                </a:solidFill>
                <a:latin typeface="Nunito Sans ExtraBold"/>
              </a:rPr>
              <a:t>Multi-écrans</a:t>
            </a:r>
          </a:p>
        </p:txBody>
      </p:sp>
      <p:sp>
        <p:nvSpPr>
          <p:cNvPr id="38" name="TextBox 37">
            <a:extLst>
              <a:ext uri="{FF2B5EF4-FFF2-40B4-BE49-F238E27FC236}">
                <a16:creationId xmlns:a16="http://schemas.microsoft.com/office/drawing/2014/main" id="{C5626EF7-3A2B-F343-75B7-14EF4BDE7FF2}"/>
              </a:ext>
            </a:extLst>
          </p:cNvPr>
          <p:cNvSpPr txBox="1"/>
          <p:nvPr/>
        </p:nvSpPr>
        <p:spPr>
          <a:xfrm>
            <a:off x="7377386" y="3532105"/>
            <a:ext cx="3418259" cy="513859"/>
          </a:xfrm>
          <a:prstGeom prst="rect">
            <a:avLst/>
          </a:prstGeom>
          <a:noFill/>
        </p:spPr>
        <p:txBody>
          <a:bodyPr wrap="square" lIns="0" tIns="0" rIns="0" bIns="0" anchor="t">
            <a:spAutoFit/>
          </a:bodyPr>
          <a:lstStyle/>
          <a:p>
            <a:pPr algn="l">
              <a:lnSpc>
                <a:spcPct val="122000"/>
              </a:lnSpc>
            </a:pPr>
            <a:r>
              <a:rPr lang="en-US" sz="1400" noProof="1">
                <a:solidFill>
                  <a:srgbClr val="A8BEDC"/>
                </a:solidFill>
                <a:latin typeface="Nunito Sans"/>
              </a:rPr>
              <a:t>Plusieurs sorties sur un même player, chaque zone avec sa programmation.</a:t>
            </a:r>
          </a:p>
        </p:txBody>
      </p:sp>
      <p:sp>
        <p:nvSpPr>
          <p:cNvPr id="41" name="TextBox 40">
            <a:extLst>
              <a:ext uri="{FF2B5EF4-FFF2-40B4-BE49-F238E27FC236}">
                <a16:creationId xmlns:a16="http://schemas.microsoft.com/office/drawing/2014/main" id="{AF80C420-1807-0CFC-47CE-474D45470E9F}"/>
              </a:ext>
            </a:extLst>
          </p:cNvPr>
          <p:cNvSpPr txBox="1"/>
          <p:nvPr/>
        </p:nvSpPr>
        <p:spPr>
          <a:xfrm>
            <a:off x="7377386" y="4528801"/>
            <a:ext cx="3218688" cy="276999"/>
          </a:xfrm>
          <a:prstGeom prst="rect">
            <a:avLst/>
          </a:prstGeom>
          <a:noFill/>
        </p:spPr>
        <p:txBody>
          <a:bodyPr wrap="square" lIns="0" tIns="0" rIns="0" bIns="0" anchor="t">
            <a:spAutoFit/>
          </a:bodyPr>
          <a:lstStyle/>
          <a:p>
            <a:pPr algn="l"/>
            <a:r>
              <a:rPr lang="en-US" noProof="1">
                <a:solidFill>
                  <a:srgbClr val="FFFFFF"/>
                </a:solidFill>
                <a:latin typeface="Nunito Sans ExtraBold"/>
              </a:rPr>
              <a:t>Formats personnalisés</a:t>
            </a:r>
          </a:p>
        </p:txBody>
      </p:sp>
      <p:sp>
        <p:nvSpPr>
          <p:cNvPr id="42" name="TextBox 41">
            <a:extLst>
              <a:ext uri="{FF2B5EF4-FFF2-40B4-BE49-F238E27FC236}">
                <a16:creationId xmlns:a16="http://schemas.microsoft.com/office/drawing/2014/main" id="{E9248B59-D589-C1DB-A91C-1F80FB63EC54}"/>
              </a:ext>
            </a:extLst>
          </p:cNvPr>
          <p:cNvSpPr txBox="1"/>
          <p:nvPr/>
        </p:nvSpPr>
        <p:spPr>
          <a:xfrm>
            <a:off x="7377386" y="4867129"/>
            <a:ext cx="3418259" cy="513859"/>
          </a:xfrm>
          <a:prstGeom prst="rect">
            <a:avLst/>
          </a:prstGeom>
          <a:noFill/>
        </p:spPr>
        <p:txBody>
          <a:bodyPr wrap="square" lIns="0" tIns="0" rIns="0" bIns="0" anchor="t">
            <a:spAutoFit/>
          </a:bodyPr>
          <a:lstStyle/>
          <a:p>
            <a:pPr algn="l">
              <a:lnSpc>
                <a:spcPct val="122000"/>
              </a:lnSpc>
            </a:pPr>
            <a:r>
              <a:rPr lang="en-US" sz="1400" noProof="1">
                <a:solidFill>
                  <a:srgbClr val="A8BEDC"/>
                </a:solidFill>
                <a:latin typeface="Nunito Sans"/>
              </a:rPr>
              <a:t>Ratio libre, sans recadrage ni bande noire : la composition épouse la dalle.</a:t>
            </a:r>
          </a:p>
        </p:txBody>
      </p:sp>
      <p:cxnSp>
        <p:nvCxnSpPr>
          <p:cNvPr id="43" name="Connector 42">
            <a:extLst>
              <a:ext uri="{FF2B5EF4-FFF2-40B4-BE49-F238E27FC236}">
                <a16:creationId xmlns:a16="http://schemas.microsoft.com/office/drawing/2014/main" id="{2E305A89-CAA4-0E3A-F929-4EC9144CC475}"/>
              </a:ext>
            </a:extLst>
          </p:cNvPr>
          <p:cNvCxnSpPr/>
          <p:nvPr/>
        </p:nvCxnSpPr>
        <p:spPr>
          <a:xfrm>
            <a:off x="612648" y="5998464"/>
            <a:ext cx="10963656" cy="0"/>
          </a:xfrm>
          <a:prstGeom prst="line">
            <a:avLst/>
          </a:prstGeom>
          <a:ln w="9525">
            <a:solidFill>
              <a:srgbClr val="2C4E7A"/>
            </a:solidFill>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7246D6EC-89BF-6228-C58E-5605570F4105}"/>
              </a:ext>
            </a:extLst>
          </p:cNvPr>
          <p:cNvSpPr txBox="1"/>
          <p:nvPr/>
        </p:nvSpPr>
        <p:spPr>
          <a:xfrm>
            <a:off x="612648" y="6211062"/>
            <a:ext cx="1280160" cy="153888"/>
          </a:xfrm>
          <a:prstGeom prst="rect">
            <a:avLst/>
          </a:prstGeom>
          <a:noFill/>
        </p:spPr>
        <p:txBody>
          <a:bodyPr wrap="square" lIns="0" tIns="0" rIns="0" bIns="0" anchor="t">
            <a:spAutoFit/>
          </a:bodyPr>
          <a:lstStyle/>
          <a:p>
            <a:pPr algn="l"/>
            <a:r>
              <a:rPr lang="en-US" sz="1000" spc="80" noProof="1">
                <a:solidFill>
                  <a:srgbClr val="FF5C8D"/>
                </a:solidFill>
                <a:latin typeface="Nunito Sans ExtraBold"/>
              </a:rPr>
              <a:t>TECHNOLOGIES</a:t>
            </a:r>
            <a:endParaRPr lang="en-US" sz="800" spc="80" noProof="1">
              <a:solidFill>
                <a:srgbClr val="FF5C8D"/>
              </a:solidFill>
              <a:latin typeface="Nunito Sans ExtraBold"/>
            </a:endParaRPr>
          </a:p>
        </p:txBody>
      </p:sp>
      <p:sp>
        <p:nvSpPr>
          <p:cNvPr id="45" name="TextBox 44">
            <a:extLst>
              <a:ext uri="{FF2B5EF4-FFF2-40B4-BE49-F238E27FC236}">
                <a16:creationId xmlns:a16="http://schemas.microsoft.com/office/drawing/2014/main" id="{ABCDC25B-AA2F-E2FC-6B63-FA89EB17249A}"/>
              </a:ext>
            </a:extLst>
          </p:cNvPr>
          <p:cNvSpPr txBox="1"/>
          <p:nvPr/>
        </p:nvSpPr>
        <p:spPr>
          <a:xfrm>
            <a:off x="1920240" y="6183629"/>
            <a:ext cx="7132320" cy="169277"/>
          </a:xfrm>
          <a:prstGeom prst="rect">
            <a:avLst/>
          </a:prstGeom>
          <a:noFill/>
        </p:spPr>
        <p:txBody>
          <a:bodyPr wrap="square" lIns="0" tIns="0" rIns="0" bIns="0" anchor="t">
            <a:spAutoFit/>
          </a:bodyPr>
          <a:lstStyle/>
          <a:p>
            <a:pPr algn="l"/>
            <a:r>
              <a:rPr lang="fr-FR" sz="1100" noProof="1">
                <a:solidFill>
                  <a:srgbClr val="C9D7E6"/>
                </a:solidFill>
                <a:latin typeface="Nunito Sans SemiBold"/>
              </a:rPr>
              <a:t>Compatibilité avec tous les contrôleurs LED</a:t>
            </a:r>
            <a:endParaRPr lang="en-US" sz="1100" noProof="1">
              <a:solidFill>
                <a:srgbClr val="C9D7E6"/>
              </a:solidFill>
              <a:latin typeface="Nunito Sans SemiBold"/>
            </a:endParaRPr>
          </a:p>
        </p:txBody>
      </p:sp>
      <p:sp>
        <p:nvSpPr>
          <p:cNvPr id="46" name="TextBox 45">
            <a:extLst>
              <a:ext uri="{FF2B5EF4-FFF2-40B4-BE49-F238E27FC236}">
                <a16:creationId xmlns:a16="http://schemas.microsoft.com/office/drawing/2014/main" id="{9E6F8BA8-3EBD-5754-EE16-2C2693900BE9}"/>
              </a:ext>
            </a:extLst>
          </p:cNvPr>
          <p:cNvSpPr txBox="1"/>
          <p:nvPr/>
        </p:nvSpPr>
        <p:spPr>
          <a:xfrm>
            <a:off x="8595360" y="6211062"/>
            <a:ext cx="2980944" cy="153888"/>
          </a:xfrm>
          <a:prstGeom prst="rect">
            <a:avLst/>
          </a:prstGeom>
          <a:noFill/>
        </p:spPr>
        <p:txBody>
          <a:bodyPr wrap="square" lIns="0" tIns="0" rIns="0" bIns="0" anchor="t">
            <a:spAutoFit/>
          </a:bodyPr>
          <a:lstStyle/>
          <a:p>
            <a:pPr algn="r"/>
            <a:r>
              <a:rPr lang="en-US" sz="1000" spc="60" noProof="1">
                <a:solidFill>
                  <a:srgbClr val="FF5C8D"/>
                </a:solidFill>
                <a:latin typeface="Nunito Sans ExtraBold"/>
              </a:rPr>
              <a:t>SYNCHRO A LA MILLISECONDE</a:t>
            </a:r>
          </a:p>
        </p:txBody>
      </p:sp>
      <p:pic>
        <p:nvPicPr>
          <p:cNvPr id="48" name="Picture 47" descr="videowall_violet.png">
            <a:extLst>
              <a:ext uri="{FF2B5EF4-FFF2-40B4-BE49-F238E27FC236}">
                <a16:creationId xmlns:a16="http://schemas.microsoft.com/office/drawing/2014/main" id="{20E99C04-2624-16C9-5F64-7BD6BF4E56E1}"/>
              </a:ext>
            </a:extLst>
          </p:cNvPr>
          <p:cNvPicPr>
            <a:picLocks noChangeAspect="1"/>
          </p:cNvPicPr>
          <p:nvPr/>
        </p:nvPicPr>
        <p:blipFill>
          <a:blip r:embed="rId6"/>
          <a:stretch>
            <a:fillRect/>
          </a:stretch>
        </p:blipFill>
        <p:spPr>
          <a:xfrm>
            <a:off x="6258850" y="1721234"/>
            <a:ext cx="795738" cy="795738"/>
          </a:xfrm>
          <a:prstGeom prst="rect">
            <a:avLst/>
          </a:prstGeom>
        </p:spPr>
      </p:pic>
      <p:pic>
        <p:nvPicPr>
          <p:cNvPr id="50" name="Picture 49" descr="multiscreen_violet.png">
            <a:extLst>
              <a:ext uri="{FF2B5EF4-FFF2-40B4-BE49-F238E27FC236}">
                <a16:creationId xmlns:a16="http://schemas.microsoft.com/office/drawing/2014/main" id="{053F1365-E75F-BE93-BD55-FDA5021ECE6B}"/>
              </a:ext>
            </a:extLst>
          </p:cNvPr>
          <p:cNvPicPr>
            <a:picLocks noChangeAspect="1"/>
          </p:cNvPicPr>
          <p:nvPr/>
        </p:nvPicPr>
        <p:blipFill>
          <a:blip r:embed="rId7"/>
          <a:stretch>
            <a:fillRect/>
          </a:stretch>
        </p:blipFill>
        <p:spPr>
          <a:xfrm>
            <a:off x="6258850" y="3061021"/>
            <a:ext cx="795738" cy="795738"/>
          </a:xfrm>
          <a:prstGeom prst="rect">
            <a:avLst/>
          </a:prstGeom>
        </p:spPr>
      </p:pic>
      <p:pic>
        <p:nvPicPr>
          <p:cNvPr id="52" name="Picture 51" descr="ratio_violet.png">
            <a:extLst>
              <a:ext uri="{FF2B5EF4-FFF2-40B4-BE49-F238E27FC236}">
                <a16:creationId xmlns:a16="http://schemas.microsoft.com/office/drawing/2014/main" id="{BD83F052-90E1-B759-6DAE-8C97969F02F7}"/>
              </a:ext>
            </a:extLst>
          </p:cNvPr>
          <p:cNvPicPr>
            <a:picLocks noChangeAspect="1"/>
          </p:cNvPicPr>
          <p:nvPr/>
        </p:nvPicPr>
        <p:blipFill>
          <a:blip r:embed="rId8"/>
          <a:stretch>
            <a:fillRect/>
          </a:stretch>
        </p:blipFill>
        <p:spPr>
          <a:xfrm>
            <a:off x="6258850" y="4396046"/>
            <a:ext cx="795738" cy="795738"/>
          </a:xfrm>
          <a:prstGeom prst="rect">
            <a:avLst/>
          </a:prstGeom>
        </p:spPr>
      </p:pic>
    </p:spTree>
    <p:extLst>
      <p:ext uri="{BB962C8B-B14F-4D97-AF65-F5344CB8AC3E}">
        <p14:creationId xmlns:p14="http://schemas.microsoft.com/office/powerpoint/2010/main" val="3418293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A3BC1-2B36-8DDB-1B87-2474E3CE8247}"/>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5E279899-FB10-33C4-C2D7-3C8509E8F001}"/>
              </a:ext>
            </a:extLst>
          </p:cNvPr>
          <p:cNvPicPr>
            <a:picLocks noChangeAspect="1"/>
          </p:cNvPicPr>
          <p:nvPr/>
        </p:nvPicPr>
        <p:blipFill>
          <a:blip r:embed="rId3"/>
          <a:stretch>
            <a:fillRect/>
          </a:stretch>
        </p:blipFill>
        <p:spPr>
          <a:xfrm>
            <a:off x="139959" y="0"/>
            <a:ext cx="12191969" cy="6858000"/>
          </a:xfrm>
          <a:prstGeom prst="rect">
            <a:avLst/>
          </a:prstGeom>
        </p:spPr>
      </p:pic>
      <p:pic>
        <p:nvPicPr>
          <p:cNvPr id="3" name="Picture 2" descr="image.png">
            <a:extLst>
              <a:ext uri="{FF2B5EF4-FFF2-40B4-BE49-F238E27FC236}">
                <a16:creationId xmlns:a16="http://schemas.microsoft.com/office/drawing/2014/main" id="{67093E42-B0ED-4164-81B2-F3229FCEE2E8}"/>
              </a:ext>
            </a:extLst>
          </p:cNvPr>
          <p:cNvPicPr>
            <a:picLocks noChangeAspect="1"/>
          </p:cNvPicPr>
          <p:nvPr/>
        </p:nvPicPr>
        <p:blipFill>
          <a:blip r:embed="rId4"/>
          <a:stretch>
            <a:fillRect/>
          </a:stretch>
        </p:blipFill>
        <p:spPr>
          <a:xfrm>
            <a:off x="10671048" y="0"/>
            <a:ext cx="1517904" cy="603504"/>
          </a:xfrm>
          <a:prstGeom prst="rect">
            <a:avLst/>
          </a:prstGeom>
        </p:spPr>
      </p:pic>
      <p:sp>
        <p:nvSpPr>
          <p:cNvPr id="16" name="TextBox 15">
            <a:extLst>
              <a:ext uri="{FF2B5EF4-FFF2-40B4-BE49-F238E27FC236}">
                <a16:creationId xmlns:a16="http://schemas.microsoft.com/office/drawing/2014/main" id="{14B452E2-4D9E-8C4C-A3F9-A9A13AF8FC17}"/>
              </a:ext>
            </a:extLst>
          </p:cNvPr>
          <p:cNvSpPr txBox="1"/>
          <p:nvPr/>
        </p:nvSpPr>
        <p:spPr>
          <a:xfrm>
            <a:off x="1914678" y="2995318"/>
            <a:ext cx="8362612" cy="707886"/>
          </a:xfrm>
          <a:prstGeom prst="rect">
            <a:avLst/>
          </a:prstGeom>
          <a:noFill/>
        </p:spPr>
        <p:txBody>
          <a:bodyPr wrap="square" rtlCol="0">
            <a:spAutoFit/>
          </a:bodyPr>
          <a:lstStyle/>
          <a:p>
            <a:pPr algn="ctr"/>
            <a:r>
              <a:rPr lang="en-US" sz="4000" noProof="1">
                <a:solidFill>
                  <a:srgbClr val="40CAE5"/>
                </a:solidFill>
                <a:latin typeface="Nunito Sans Black"/>
              </a:rPr>
              <a:t>PROCHAINES</a:t>
            </a:r>
            <a:r>
              <a:rPr lang="en-US" sz="4000" noProof="1">
                <a:solidFill>
                  <a:schemeClr val="bg1"/>
                </a:solidFill>
                <a:latin typeface="+mj-lt"/>
              </a:rPr>
              <a:t> </a:t>
            </a:r>
            <a:r>
              <a:rPr lang="en-US" sz="4000" noProof="1">
                <a:solidFill>
                  <a:schemeClr val="bg1"/>
                </a:solidFill>
                <a:latin typeface="Nunito Sans Black"/>
              </a:rPr>
              <a:t>ETAPES</a:t>
            </a:r>
          </a:p>
        </p:txBody>
      </p:sp>
    </p:spTree>
    <p:extLst>
      <p:ext uri="{BB962C8B-B14F-4D97-AF65-F5344CB8AC3E}">
        <p14:creationId xmlns:p14="http://schemas.microsoft.com/office/powerpoint/2010/main" val="2472207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969C1-EAA9-9694-A506-72A9CDEDBDE7}"/>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F9C485C8-9223-68B5-ADD8-01C91462F4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4" name="Picture 3" descr="A screenshot of a computer">
            <a:hlinkClick r:id="rId4"/>
            <a:extLst>
              <a:ext uri="{FF2B5EF4-FFF2-40B4-BE49-F238E27FC236}">
                <a16:creationId xmlns:a16="http://schemas.microsoft.com/office/drawing/2014/main" id="{E75671A7-D317-AC5F-6E3B-A7255B926B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4312" y="1481896"/>
            <a:ext cx="3583398" cy="4811907"/>
          </a:xfrm>
          <a:prstGeom prst="rect">
            <a:avLst/>
          </a:prstGeom>
        </p:spPr>
      </p:pic>
      <p:sp>
        <p:nvSpPr>
          <p:cNvPr id="11" name="TextBox 10">
            <a:extLst>
              <a:ext uri="{FF2B5EF4-FFF2-40B4-BE49-F238E27FC236}">
                <a16:creationId xmlns:a16="http://schemas.microsoft.com/office/drawing/2014/main" id="{942E6BA9-3BAF-C12C-C90A-441B1D5C620C}"/>
              </a:ext>
            </a:extLst>
          </p:cNvPr>
          <p:cNvSpPr txBox="1"/>
          <p:nvPr/>
        </p:nvSpPr>
        <p:spPr>
          <a:xfrm>
            <a:off x="2164312" y="4667677"/>
            <a:ext cx="3583398" cy="707886"/>
          </a:xfrm>
          <a:prstGeom prst="rect">
            <a:avLst/>
          </a:prstGeom>
          <a:noFill/>
        </p:spPr>
        <p:txBody>
          <a:bodyPr wrap="square">
            <a:spAutoFit/>
          </a:bodyPr>
          <a:lstStyle/>
          <a:p>
            <a:pPr algn="ctr"/>
            <a:r>
              <a:rPr lang="en-US" sz="2000" noProof="1">
                <a:solidFill>
                  <a:srgbClr val="133E83"/>
                </a:solidFill>
                <a:latin typeface="Nunito Sans Black" pitchFamily="2" charset="0"/>
              </a:rPr>
              <a:t>SpinetiX ARYA Enterprise</a:t>
            </a:r>
          </a:p>
          <a:p>
            <a:pPr algn="ctr"/>
            <a:r>
              <a:rPr lang="en-US" sz="2000" noProof="1">
                <a:solidFill>
                  <a:srgbClr val="133E83"/>
                </a:solidFill>
                <a:latin typeface="Nunito Sans Black" pitchFamily="2" charset="0"/>
              </a:rPr>
              <a:t> </a:t>
            </a:r>
            <a:r>
              <a:rPr lang="en-US" noProof="1">
                <a:solidFill>
                  <a:schemeClr val="tx1">
                    <a:lumMod val="85000"/>
                    <a:lumOff val="15000"/>
                  </a:schemeClr>
                </a:solidFill>
                <a:latin typeface="Nunito Sans Black" pitchFamily="2" charset="0"/>
              </a:rPr>
              <a:t>Essai GRATUIT de 90 jours</a:t>
            </a:r>
          </a:p>
        </p:txBody>
      </p:sp>
      <p:grpSp>
        <p:nvGrpSpPr>
          <p:cNvPr id="16" name="Group 15">
            <a:extLst>
              <a:ext uri="{FF2B5EF4-FFF2-40B4-BE49-F238E27FC236}">
                <a16:creationId xmlns:a16="http://schemas.microsoft.com/office/drawing/2014/main" id="{A2D4B387-CD2E-6E59-A812-DA06D1E6A69F}"/>
              </a:ext>
            </a:extLst>
          </p:cNvPr>
          <p:cNvGrpSpPr/>
          <p:nvPr/>
        </p:nvGrpSpPr>
        <p:grpSpPr>
          <a:xfrm>
            <a:off x="2468647" y="5441209"/>
            <a:ext cx="2964092" cy="546950"/>
            <a:chOff x="1924183" y="5228270"/>
            <a:chExt cx="2964092" cy="546950"/>
          </a:xfrm>
        </p:grpSpPr>
        <p:sp>
          <p:nvSpPr>
            <p:cNvPr id="8" name="Rectangle: Rounded Corners 7">
              <a:extLst>
                <a:ext uri="{FF2B5EF4-FFF2-40B4-BE49-F238E27FC236}">
                  <a16:creationId xmlns:a16="http://schemas.microsoft.com/office/drawing/2014/main" id="{7818A943-6528-D927-650E-B0767C34401A}"/>
                </a:ext>
              </a:extLst>
            </p:cNvPr>
            <p:cNvSpPr/>
            <p:nvPr/>
          </p:nvSpPr>
          <p:spPr>
            <a:xfrm>
              <a:off x="1924183" y="5228270"/>
              <a:ext cx="2964092" cy="546950"/>
            </a:xfrm>
            <a:prstGeom prst="roundRect">
              <a:avLst>
                <a:gd name="adj" fmla="val 15871"/>
              </a:avLst>
            </a:prstGeom>
            <a:solidFill>
              <a:srgbClr val="2857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TextBox 5">
              <a:extLst>
                <a:ext uri="{FF2B5EF4-FFF2-40B4-BE49-F238E27FC236}">
                  <a16:creationId xmlns:a16="http://schemas.microsoft.com/office/drawing/2014/main" id="{F1B38A39-42B5-4B8C-B3E7-2A47DEC89568}"/>
                </a:ext>
              </a:extLst>
            </p:cNvPr>
            <p:cNvSpPr txBox="1"/>
            <p:nvPr/>
          </p:nvSpPr>
          <p:spPr>
            <a:xfrm>
              <a:off x="1959527" y="5311917"/>
              <a:ext cx="2902338" cy="379656"/>
            </a:xfrm>
            <a:prstGeom prst="rect">
              <a:avLst/>
            </a:prstGeom>
            <a:noFill/>
          </p:spPr>
          <p:txBody>
            <a:bodyPr wrap="square">
              <a:spAutoFit/>
            </a:bodyPr>
            <a:lstStyle/>
            <a:p>
              <a:pPr algn="ctr"/>
              <a:r>
                <a:rPr lang="en-US" sz="1867" noProof="1">
                  <a:solidFill>
                    <a:schemeClr val="bg1"/>
                  </a:solidFill>
                  <a:latin typeface="Nunito Sans ExtraBold" pitchFamily="2" charset="0"/>
                </a:rPr>
                <a:t>spinetix.com/arya-trial</a:t>
              </a:r>
            </a:p>
          </p:txBody>
        </p:sp>
      </p:grpSp>
      <p:sp>
        <p:nvSpPr>
          <p:cNvPr id="18" name="TextBox 17">
            <a:extLst>
              <a:ext uri="{FF2B5EF4-FFF2-40B4-BE49-F238E27FC236}">
                <a16:creationId xmlns:a16="http://schemas.microsoft.com/office/drawing/2014/main" id="{6300C754-FDBB-A39E-5342-6F67ECF5EE04}"/>
              </a:ext>
            </a:extLst>
          </p:cNvPr>
          <p:cNvSpPr txBox="1"/>
          <p:nvPr/>
        </p:nvSpPr>
        <p:spPr>
          <a:xfrm>
            <a:off x="2168109" y="1729929"/>
            <a:ext cx="3579602" cy="353943"/>
          </a:xfrm>
          <a:prstGeom prst="rect">
            <a:avLst/>
          </a:prstGeom>
          <a:noFill/>
        </p:spPr>
        <p:txBody>
          <a:bodyPr wrap="square">
            <a:spAutoFit/>
          </a:bodyPr>
          <a:lstStyle/>
          <a:p>
            <a:pPr algn="ctr"/>
            <a:r>
              <a:rPr lang="en-US" sz="1700" noProof="1">
                <a:solidFill>
                  <a:schemeClr val="bg1"/>
                </a:solidFill>
                <a:latin typeface="Nunito Sans Black" pitchFamily="2" charset="0"/>
              </a:rPr>
              <a:t>DEMANDEZ VOTRE ESSAI</a:t>
            </a:r>
          </a:p>
        </p:txBody>
      </p:sp>
      <p:pic>
        <p:nvPicPr>
          <p:cNvPr id="34" name="Picture 33" descr="A screenshot of a computer">
            <a:hlinkClick r:id="rId4"/>
            <a:extLst>
              <a:ext uri="{FF2B5EF4-FFF2-40B4-BE49-F238E27FC236}">
                <a16:creationId xmlns:a16="http://schemas.microsoft.com/office/drawing/2014/main" id="{54339E4F-85C9-97BD-6F1C-F8B9A17BF3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2156" y="2642506"/>
            <a:ext cx="2429335" cy="1777750"/>
          </a:xfrm>
          <a:prstGeom prst="rect">
            <a:avLst/>
          </a:prstGeom>
        </p:spPr>
      </p:pic>
      <p:pic>
        <p:nvPicPr>
          <p:cNvPr id="5" name="Picture 4" descr="A screenshot of a computer">
            <a:hlinkClick r:id="rId7"/>
            <a:extLst>
              <a:ext uri="{FF2B5EF4-FFF2-40B4-BE49-F238E27FC236}">
                <a16:creationId xmlns:a16="http://schemas.microsoft.com/office/drawing/2014/main" id="{A710D7F4-F49A-E3AF-F623-07B696C81B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8931" y="1499900"/>
            <a:ext cx="3583398" cy="4811907"/>
          </a:xfrm>
          <a:prstGeom prst="rect">
            <a:avLst/>
          </a:prstGeom>
        </p:spPr>
      </p:pic>
      <p:sp>
        <p:nvSpPr>
          <p:cNvPr id="10" name="TextBox 9">
            <a:extLst>
              <a:ext uri="{FF2B5EF4-FFF2-40B4-BE49-F238E27FC236}">
                <a16:creationId xmlns:a16="http://schemas.microsoft.com/office/drawing/2014/main" id="{A0BAFC9B-392A-0DA5-4090-1114F1BE8BD8}"/>
              </a:ext>
            </a:extLst>
          </p:cNvPr>
          <p:cNvSpPr txBox="1"/>
          <p:nvPr/>
        </p:nvSpPr>
        <p:spPr>
          <a:xfrm>
            <a:off x="6368931" y="4667677"/>
            <a:ext cx="3583397" cy="677108"/>
          </a:xfrm>
          <a:prstGeom prst="rect">
            <a:avLst/>
          </a:prstGeom>
          <a:noFill/>
        </p:spPr>
        <p:txBody>
          <a:bodyPr wrap="square">
            <a:spAutoFit/>
          </a:bodyPr>
          <a:lstStyle/>
          <a:p>
            <a:pPr algn="ctr"/>
            <a:r>
              <a:rPr lang="en-US" sz="2000" noProof="1">
                <a:solidFill>
                  <a:srgbClr val="133E83"/>
                </a:solidFill>
                <a:latin typeface="Nunito Sans Black" pitchFamily="2" charset="0"/>
              </a:rPr>
              <a:t>Elementi</a:t>
            </a:r>
          </a:p>
          <a:p>
            <a:pPr algn="ctr"/>
            <a:r>
              <a:rPr lang="en-US" noProof="1">
                <a:solidFill>
                  <a:schemeClr val="tx1">
                    <a:lumMod val="85000"/>
                    <a:lumOff val="15000"/>
                  </a:schemeClr>
                </a:solidFill>
                <a:latin typeface="Nunito Sans Black" pitchFamily="2" charset="0"/>
              </a:rPr>
              <a:t>Essai GRATUIT de 30 jours</a:t>
            </a:r>
          </a:p>
        </p:txBody>
      </p:sp>
      <p:grpSp>
        <p:nvGrpSpPr>
          <p:cNvPr id="15" name="Group 14">
            <a:extLst>
              <a:ext uri="{FF2B5EF4-FFF2-40B4-BE49-F238E27FC236}">
                <a16:creationId xmlns:a16="http://schemas.microsoft.com/office/drawing/2014/main" id="{4344C609-CC0C-85A8-3BF3-6C01B7322377}"/>
              </a:ext>
            </a:extLst>
          </p:cNvPr>
          <p:cNvGrpSpPr/>
          <p:nvPr/>
        </p:nvGrpSpPr>
        <p:grpSpPr>
          <a:xfrm>
            <a:off x="6706457" y="5441209"/>
            <a:ext cx="2964092" cy="546950"/>
            <a:chOff x="7606526" y="4954795"/>
            <a:chExt cx="2964092" cy="546950"/>
          </a:xfrm>
        </p:grpSpPr>
        <p:sp>
          <p:nvSpPr>
            <p:cNvPr id="13" name="Rectangle: Rounded Corners 12">
              <a:extLst>
                <a:ext uri="{FF2B5EF4-FFF2-40B4-BE49-F238E27FC236}">
                  <a16:creationId xmlns:a16="http://schemas.microsoft.com/office/drawing/2014/main" id="{D90BFAEB-ABFE-E347-53AB-CA543ADC2243}"/>
                </a:ext>
              </a:extLst>
            </p:cNvPr>
            <p:cNvSpPr/>
            <p:nvPr/>
          </p:nvSpPr>
          <p:spPr>
            <a:xfrm>
              <a:off x="7606526" y="4954795"/>
              <a:ext cx="2964092" cy="546950"/>
            </a:xfrm>
            <a:prstGeom prst="roundRect">
              <a:avLst>
                <a:gd name="adj" fmla="val 15871"/>
              </a:avLst>
            </a:prstGeom>
            <a:solidFill>
              <a:srgbClr val="2857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4" name="TextBox 13">
              <a:extLst>
                <a:ext uri="{FF2B5EF4-FFF2-40B4-BE49-F238E27FC236}">
                  <a16:creationId xmlns:a16="http://schemas.microsoft.com/office/drawing/2014/main" id="{E16504A6-7692-7E06-DFD0-99AA48754B72}"/>
                </a:ext>
              </a:extLst>
            </p:cNvPr>
            <p:cNvSpPr txBox="1"/>
            <p:nvPr/>
          </p:nvSpPr>
          <p:spPr>
            <a:xfrm>
              <a:off x="7668281" y="5038442"/>
              <a:ext cx="2840583" cy="379656"/>
            </a:xfrm>
            <a:prstGeom prst="rect">
              <a:avLst/>
            </a:prstGeom>
            <a:noFill/>
          </p:spPr>
          <p:txBody>
            <a:bodyPr wrap="square">
              <a:spAutoFit/>
            </a:bodyPr>
            <a:lstStyle/>
            <a:p>
              <a:pPr algn="ctr"/>
              <a:r>
                <a:rPr lang="en-US" sz="1867" noProof="1">
                  <a:solidFill>
                    <a:schemeClr val="bg1"/>
                  </a:solidFill>
                  <a:latin typeface="Nunito Sans ExtraBold" pitchFamily="2" charset="0"/>
                </a:rPr>
                <a:t>spinetix.com/download</a:t>
              </a:r>
            </a:p>
          </p:txBody>
        </p:sp>
      </p:grpSp>
      <p:sp>
        <p:nvSpPr>
          <p:cNvPr id="19" name="TextBox 18">
            <a:extLst>
              <a:ext uri="{FF2B5EF4-FFF2-40B4-BE49-F238E27FC236}">
                <a16:creationId xmlns:a16="http://schemas.microsoft.com/office/drawing/2014/main" id="{820B3179-B562-10F9-DC5D-3AC85F2FAA28}"/>
              </a:ext>
            </a:extLst>
          </p:cNvPr>
          <p:cNvSpPr txBox="1"/>
          <p:nvPr/>
        </p:nvSpPr>
        <p:spPr>
          <a:xfrm>
            <a:off x="6162856" y="1729929"/>
            <a:ext cx="4070908" cy="353943"/>
          </a:xfrm>
          <a:prstGeom prst="rect">
            <a:avLst/>
          </a:prstGeom>
          <a:noFill/>
        </p:spPr>
        <p:txBody>
          <a:bodyPr wrap="square">
            <a:spAutoFit/>
          </a:bodyPr>
          <a:lstStyle/>
          <a:p>
            <a:pPr algn="ctr"/>
            <a:r>
              <a:rPr lang="en-US" sz="1700" noProof="1">
                <a:solidFill>
                  <a:schemeClr val="bg1"/>
                </a:solidFill>
                <a:latin typeface="Nunito Sans Black" pitchFamily="2" charset="0"/>
              </a:rPr>
              <a:t>TELECHARGEMENT GRATUIT</a:t>
            </a:r>
          </a:p>
        </p:txBody>
      </p:sp>
      <p:pic>
        <p:nvPicPr>
          <p:cNvPr id="24" name="Picture 23" descr="A computer with a menu on the screen">
            <a:hlinkClick r:id="rId7"/>
            <a:extLst>
              <a:ext uri="{FF2B5EF4-FFF2-40B4-BE49-F238E27FC236}">
                <a16:creationId xmlns:a16="http://schemas.microsoft.com/office/drawing/2014/main" id="{5975CB6F-9AB3-1A83-03FD-27F3E3D774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65251" y="2485804"/>
            <a:ext cx="2446505" cy="2018057"/>
          </a:xfrm>
          <a:prstGeom prst="rect">
            <a:avLst/>
          </a:prstGeom>
        </p:spPr>
      </p:pic>
      <p:sp>
        <p:nvSpPr>
          <p:cNvPr id="7" name="Rectangle 6">
            <a:extLst>
              <a:ext uri="{FF2B5EF4-FFF2-40B4-BE49-F238E27FC236}">
                <a16:creationId xmlns:a16="http://schemas.microsoft.com/office/drawing/2014/main" id="{8A532E52-5504-5165-BD05-9C1836B513C1}"/>
              </a:ext>
            </a:extLst>
          </p:cNvPr>
          <p:cNvSpPr>
            <a:spLocks noGrp="1"/>
          </p:cNvSpPr>
          <p:nvPr/>
        </p:nvSpPr>
        <p:spPr>
          <a:xfrm>
            <a:off x="609600" y="457010"/>
            <a:ext cx="8858250" cy="504825"/>
          </a:xfrm>
          <a:prstGeom prst="rect">
            <a:avLst/>
          </a:prstGeom>
          <a:noFill/>
          <a:ln w="0">
            <a:noFill/>
            <a:prstDash val="solid"/>
          </a:ln>
        </p:spPr>
        <p:txBody>
          <a:bodyPr anchor="ctr"/>
          <a:lstStyle/>
          <a:p>
            <a:pPr algn="l">
              <a:buNone/>
              <a:defRPr sz="2625" b="0">
                <a:solidFill>
                  <a:srgbClr val="FFFFFF"/>
                </a:solidFill>
                <a:latin typeface="Nunito Sans Black"/>
                <a:ea typeface="Nunito Sans Black"/>
                <a:cs typeface="Nunito Sans Black"/>
              </a:defRPr>
            </a:pPr>
            <a:r>
              <a:rPr lang="en-US" sz="3200" b="0" noProof="1">
                <a:solidFill>
                  <a:srgbClr val="FFFFFF"/>
                </a:solidFill>
                <a:latin typeface="Nunito Sans Black"/>
                <a:ea typeface="Nunito Sans Black"/>
                <a:cs typeface="Nunito Sans Black"/>
              </a:rPr>
              <a:t>Essayer c’est l’adopter</a:t>
            </a:r>
          </a:p>
        </p:txBody>
      </p:sp>
      <p:sp>
        <p:nvSpPr>
          <p:cNvPr id="9" name="Rectangle 8">
            <a:extLst>
              <a:ext uri="{FF2B5EF4-FFF2-40B4-BE49-F238E27FC236}">
                <a16:creationId xmlns:a16="http://schemas.microsoft.com/office/drawing/2014/main" id="{90509BB5-4C01-7125-9B86-F82DEDCBB059}"/>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pic>
        <p:nvPicPr>
          <p:cNvPr id="12" name="Picture 11" descr="A logo for a company">
            <a:extLst>
              <a:ext uri="{FF2B5EF4-FFF2-40B4-BE49-F238E27FC236}">
                <a16:creationId xmlns:a16="http://schemas.microsoft.com/office/drawing/2014/main" id="{28499A02-951B-85D5-AE5F-D6AA0EB57F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1535689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D7030-C464-25D9-52D4-94DFF0983B1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5E9CCE9-D7EF-9C16-F026-1074471EEEC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1E522BA-531E-8B62-8E92-917A6943E766}"/>
              </a:ext>
            </a:extLst>
          </p:cNvPr>
          <p:cNvSpPr txBox="1"/>
          <p:nvPr/>
        </p:nvSpPr>
        <p:spPr>
          <a:xfrm>
            <a:off x="8959328" y="1406247"/>
            <a:ext cx="2542798" cy="1661993"/>
          </a:xfrm>
          <a:prstGeom prst="rect">
            <a:avLst/>
          </a:prstGeom>
          <a:noFill/>
        </p:spPr>
        <p:txBody>
          <a:bodyPr wrap="square" rtlCol="0">
            <a:spAutoFit/>
          </a:bodyPr>
          <a:lstStyle/>
          <a:p>
            <a:pPr algn="ctr"/>
            <a:r>
              <a:rPr lang="en-US" sz="3400" noProof="1">
                <a:solidFill>
                  <a:schemeClr val="bg1"/>
                </a:solidFill>
                <a:latin typeface="+mj-lt"/>
              </a:rPr>
              <a:t>DIGITAL</a:t>
            </a:r>
          </a:p>
          <a:p>
            <a:pPr algn="ctr"/>
            <a:r>
              <a:rPr lang="en-US" sz="3400" noProof="1">
                <a:solidFill>
                  <a:schemeClr val="bg1"/>
                </a:solidFill>
                <a:latin typeface="+mj-lt"/>
              </a:rPr>
              <a:t>SIGNAGE</a:t>
            </a:r>
            <a:br>
              <a:rPr lang="en-US" sz="3400" noProof="1">
                <a:solidFill>
                  <a:schemeClr val="bg1"/>
                </a:solidFill>
                <a:latin typeface="+mj-lt"/>
              </a:rPr>
            </a:br>
            <a:r>
              <a:rPr lang="en-US" sz="3400" noProof="1">
                <a:solidFill>
                  <a:srgbClr val="6FB0FF"/>
                </a:solidFill>
                <a:latin typeface="+mj-lt"/>
              </a:rPr>
              <a:t>ACADEMY</a:t>
            </a:r>
          </a:p>
        </p:txBody>
      </p:sp>
      <p:sp>
        <p:nvSpPr>
          <p:cNvPr id="15" name="TextBox 14">
            <a:extLst>
              <a:ext uri="{FF2B5EF4-FFF2-40B4-BE49-F238E27FC236}">
                <a16:creationId xmlns:a16="http://schemas.microsoft.com/office/drawing/2014/main" id="{20CAC7E6-3709-69BF-F659-B9D432237D42}"/>
              </a:ext>
            </a:extLst>
          </p:cNvPr>
          <p:cNvSpPr txBox="1"/>
          <p:nvPr/>
        </p:nvSpPr>
        <p:spPr>
          <a:xfrm>
            <a:off x="8520635" y="3668442"/>
            <a:ext cx="3420184" cy="969496"/>
          </a:xfrm>
          <a:prstGeom prst="rect">
            <a:avLst/>
          </a:prstGeom>
          <a:noFill/>
        </p:spPr>
        <p:txBody>
          <a:bodyPr wrap="square" rtlCol="0">
            <a:spAutoFit/>
          </a:bodyPr>
          <a:lstStyle/>
          <a:p>
            <a:pPr algn="ctr"/>
            <a:r>
              <a:rPr lang="en-US" sz="1900" noProof="1">
                <a:solidFill>
                  <a:schemeClr val="bg1"/>
                </a:solidFill>
                <a:latin typeface="Nunito Sans ExtraBold" pitchFamily="2" charset="0"/>
              </a:rPr>
              <a:t>Inscrivez-vous dès maintenant à notre prochain webinaire :</a:t>
            </a:r>
            <a:endParaRPr lang="en-US" sz="1900" b="1" noProof="1">
              <a:solidFill>
                <a:schemeClr val="bg1"/>
              </a:solidFill>
              <a:latin typeface="Nunito Sans ExtraBold" pitchFamily="2" charset="0"/>
            </a:endParaRPr>
          </a:p>
        </p:txBody>
      </p:sp>
      <p:sp>
        <p:nvSpPr>
          <p:cNvPr id="7" name="Rectangle: Rounded Corners 6">
            <a:hlinkClick r:id="rId4"/>
            <a:extLst>
              <a:ext uri="{FF2B5EF4-FFF2-40B4-BE49-F238E27FC236}">
                <a16:creationId xmlns:a16="http://schemas.microsoft.com/office/drawing/2014/main" id="{C849EEC1-B66E-B2C0-3E91-88BF156569DB}"/>
              </a:ext>
            </a:extLst>
          </p:cNvPr>
          <p:cNvSpPr/>
          <p:nvPr/>
        </p:nvSpPr>
        <p:spPr>
          <a:xfrm>
            <a:off x="8776989" y="4793005"/>
            <a:ext cx="2907477" cy="583590"/>
          </a:xfrm>
          <a:prstGeom prst="roundRect">
            <a:avLst>
              <a:gd name="adj" fmla="val 18451"/>
            </a:avLst>
          </a:prstGeom>
          <a:solidFill>
            <a:srgbClr val="2857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1"/>
              <a:t> </a:t>
            </a:r>
          </a:p>
        </p:txBody>
      </p:sp>
      <p:sp>
        <p:nvSpPr>
          <p:cNvPr id="3" name="TextBox 2">
            <a:extLst>
              <a:ext uri="{FF2B5EF4-FFF2-40B4-BE49-F238E27FC236}">
                <a16:creationId xmlns:a16="http://schemas.microsoft.com/office/drawing/2014/main" id="{18B6ACBD-51F7-3B6E-2F5B-DA619A8F26DD}"/>
              </a:ext>
            </a:extLst>
          </p:cNvPr>
          <p:cNvSpPr txBox="1"/>
          <p:nvPr/>
        </p:nvSpPr>
        <p:spPr>
          <a:xfrm>
            <a:off x="8802649" y="4885266"/>
            <a:ext cx="2856157" cy="400110"/>
          </a:xfrm>
          <a:prstGeom prst="rect">
            <a:avLst/>
          </a:prstGeom>
          <a:noFill/>
        </p:spPr>
        <p:txBody>
          <a:bodyPr wrap="square">
            <a:spAutoFit/>
          </a:bodyPr>
          <a:lstStyle/>
          <a:p>
            <a:pPr algn="ctr"/>
            <a:r>
              <a:rPr lang="en-US" sz="2000" b="1" noProof="1">
                <a:solidFill>
                  <a:schemeClr val="bg1"/>
                </a:solidFill>
              </a:rPr>
              <a:t>spinetix.com/academy</a:t>
            </a:r>
          </a:p>
        </p:txBody>
      </p:sp>
      <p:pic>
        <p:nvPicPr>
          <p:cNvPr id="8" name="Picture 7" descr="A logo for a company">
            <a:extLst>
              <a:ext uri="{FF2B5EF4-FFF2-40B4-BE49-F238E27FC236}">
                <a16:creationId xmlns:a16="http://schemas.microsoft.com/office/drawing/2014/main" id="{93C70519-B86E-7059-5EF0-4D430D385F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
        <p:nvSpPr>
          <p:cNvPr id="2" name="Rectangle 1">
            <a:extLst>
              <a:ext uri="{FF2B5EF4-FFF2-40B4-BE49-F238E27FC236}">
                <a16:creationId xmlns:a16="http://schemas.microsoft.com/office/drawing/2014/main" id="{686E74AF-02C8-350F-4B35-CCC216A1702E}"/>
              </a:ext>
            </a:extLst>
          </p:cNvPr>
          <p:cNvSpPr/>
          <p:nvPr/>
        </p:nvSpPr>
        <p:spPr>
          <a:xfrm>
            <a:off x="-1946" y="0"/>
            <a:ext cx="8268813" cy="6858000"/>
          </a:xfrm>
          <a:prstGeom prst="rect">
            <a:avLst/>
          </a:prstGeom>
          <a:solidFill>
            <a:srgbClr val="F7F9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1"/>
          </a:p>
        </p:txBody>
      </p:sp>
      <p:pic>
        <p:nvPicPr>
          <p:cNvPr id="6" name="Picture 5">
            <a:extLst>
              <a:ext uri="{FF2B5EF4-FFF2-40B4-BE49-F238E27FC236}">
                <a16:creationId xmlns:a16="http://schemas.microsoft.com/office/drawing/2014/main" id="{269BC971-EE0A-1307-1496-D0102A54057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1" y="298825"/>
            <a:ext cx="8268813" cy="6559175"/>
          </a:xfrm>
          <a:prstGeom prst="rect">
            <a:avLst/>
          </a:prstGeom>
        </p:spPr>
      </p:pic>
      <p:sp>
        <p:nvSpPr>
          <p:cNvPr id="17" name="TextBox 16">
            <a:extLst>
              <a:ext uri="{FF2B5EF4-FFF2-40B4-BE49-F238E27FC236}">
                <a16:creationId xmlns:a16="http://schemas.microsoft.com/office/drawing/2014/main" id="{2481B428-B4FB-9BB3-0239-FE7041067428}"/>
              </a:ext>
            </a:extLst>
          </p:cNvPr>
          <p:cNvSpPr txBox="1"/>
          <p:nvPr/>
        </p:nvSpPr>
        <p:spPr>
          <a:xfrm>
            <a:off x="1970479" y="473441"/>
            <a:ext cx="4131745" cy="1384995"/>
          </a:xfrm>
          <a:prstGeom prst="rect">
            <a:avLst/>
          </a:prstGeom>
          <a:noFill/>
        </p:spPr>
        <p:txBody>
          <a:bodyPr wrap="square">
            <a:spAutoFit/>
          </a:bodyPr>
          <a:lstStyle/>
          <a:p>
            <a:pPr algn="r">
              <a:buNone/>
            </a:pPr>
            <a:r>
              <a:rPr lang="en-US" sz="2800" i="0" noProof="1">
                <a:solidFill>
                  <a:srgbClr val="081D38"/>
                </a:solidFill>
                <a:effectLst/>
                <a:latin typeface="+mj-lt"/>
              </a:rPr>
              <a:t>FORMATIONS CTS RU APPROUVEES PAR AVIXA</a:t>
            </a:r>
            <a:endParaRPr lang="en-US" sz="2800" noProof="1">
              <a:solidFill>
                <a:srgbClr val="081D38"/>
              </a:solidFill>
              <a:latin typeface="+mj-lt"/>
            </a:endParaRPr>
          </a:p>
        </p:txBody>
      </p:sp>
      <p:pic>
        <p:nvPicPr>
          <p:cNvPr id="12" name="Picture 11">
            <a:extLst>
              <a:ext uri="{FF2B5EF4-FFF2-40B4-BE49-F238E27FC236}">
                <a16:creationId xmlns:a16="http://schemas.microsoft.com/office/drawing/2014/main" id="{A9B4F13D-A070-3887-ED19-51B43372B71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48399" y="442126"/>
            <a:ext cx="1415587" cy="1415587"/>
          </a:xfrm>
          <a:prstGeom prst="rect">
            <a:avLst/>
          </a:prstGeom>
        </p:spPr>
      </p:pic>
    </p:spTree>
    <p:extLst>
      <p:ext uri="{BB962C8B-B14F-4D97-AF65-F5344CB8AC3E}">
        <p14:creationId xmlns:p14="http://schemas.microsoft.com/office/powerpoint/2010/main" val="3404848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777D9-05B8-FFC0-C089-0AE4FC4C5BF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D8B3AB6-1A08-A81A-F461-E91F15A6B0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Subtitle 2">
            <a:extLst>
              <a:ext uri="{FF2B5EF4-FFF2-40B4-BE49-F238E27FC236}">
                <a16:creationId xmlns:a16="http://schemas.microsoft.com/office/drawing/2014/main" id="{D6FA3B67-6913-CEF1-1C2B-B3DDD4773E6D}"/>
              </a:ext>
            </a:extLst>
          </p:cNvPr>
          <p:cNvSpPr txBox="1">
            <a:spLocks/>
          </p:cNvSpPr>
          <p:nvPr/>
        </p:nvSpPr>
        <p:spPr>
          <a:xfrm>
            <a:off x="3659249" y="3510440"/>
            <a:ext cx="8129721" cy="840427"/>
          </a:xfrm>
          <a:prstGeom prst="rect">
            <a:avLst/>
          </a:prstGeom>
        </p:spPr>
        <p:txBody>
          <a:bodyPr lIns="121920" tIns="60960" rIns="121920" bIns="60960" anchor="t"/>
          <a:lstStyle>
            <a:lvl1pPr marL="0" indent="0" algn="l" defTabSz="914355" rtl="0" eaLnBrk="1" latinLnBrk="0" hangingPunct="1">
              <a:lnSpc>
                <a:spcPct val="90000"/>
              </a:lnSpc>
              <a:spcBef>
                <a:spcPts val="1000"/>
              </a:spcBef>
              <a:buFont typeface="Arial" panose="020B0604020202020204" pitchFamily="34" charset="0"/>
              <a:buNone/>
              <a:defRPr sz="1600" b="0" kern="1200">
                <a:solidFill>
                  <a:srgbClr val="545758"/>
                </a:solidFill>
                <a:latin typeface="Nunito Sans Light" panose="00000400000000000000" pitchFamily="2" charset="0"/>
                <a:ea typeface="+mn-ea"/>
                <a:cs typeface="+mn-cs"/>
              </a:defRPr>
            </a:lvl1pPr>
            <a:lvl2pPr marL="269875" indent="-227013" algn="l" defTabSz="914355" rtl="0" eaLnBrk="1" latinLnBrk="0" hangingPunct="1">
              <a:lnSpc>
                <a:spcPct val="90000"/>
              </a:lnSpc>
              <a:spcBef>
                <a:spcPts val="500"/>
              </a:spcBef>
              <a:buFont typeface="Arial" panose="020B0604020202020204" pitchFamily="34" charset="0"/>
              <a:buChar char="•"/>
              <a:defRPr sz="1600" kern="1200">
                <a:solidFill>
                  <a:srgbClr val="545758"/>
                </a:solidFill>
                <a:latin typeface="Nunito Sans Light" panose="00000400000000000000" pitchFamily="2" charset="0"/>
                <a:ea typeface="+mn-ea"/>
                <a:cs typeface="+mn-cs"/>
              </a:defRPr>
            </a:lvl2pPr>
            <a:lvl3pPr marL="539750" indent="-227013" algn="l" defTabSz="914355" rtl="0" eaLnBrk="1" latinLnBrk="0" hangingPunct="1">
              <a:lnSpc>
                <a:spcPct val="90000"/>
              </a:lnSpc>
              <a:spcBef>
                <a:spcPts val="500"/>
              </a:spcBef>
              <a:buFont typeface="Arial" panose="020B0604020202020204" pitchFamily="34" charset="0"/>
              <a:buChar char="•"/>
              <a:defRPr sz="1200" kern="1200">
                <a:solidFill>
                  <a:srgbClr val="545758"/>
                </a:solidFill>
                <a:latin typeface="Nunito Sans Light" panose="00000400000000000000" pitchFamily="2" charset="0"/>
                <a:ea typeface="+mn-ea"/>
                <a:cs typeface="+mn-cs"/>
              </a:defRPr>
            </a:lvl3pPr>
            <a:lvl4pPr marL="809625" indent="-227013" algn="l" defTabSz="914355" rtl="0" eaLnBrk="1" latinLnBrk="0" hangingPunct="1">
              <a:lnSpc>
                <a:spcPct val="90000"/>
              </a:lnSpc>
              <a:spcBef>
                <a:spcPts val="500"/>
              </a:spcBef>
              <a:buFont typeface="Arial" panose="020B0604020202020204" pitchFamily="34" charset="0"/>
              <a:buChar char="•"/>
              <a:defRPr sz="1100" kern="1200">
                <a:solidFill>
                  <a:srgbClr val="545758"/>
                </a:solidFill>
                <a:latin typeface="Nunito Sans Light" panose="00000400000000000000" pitchFamily="2" charset="0"/>
                <a:ea typeface="+mn-ea"/>
                <a:cs typeface="+mn-cs"/>
              </a:defRPr>
            </a:lvl4pPr>
            <a:lvl5pPr marL="1079500" indent="-227013" algn="l" defTabSz="914355" rtl="0" eaLnBrk="1" latinLnBrk="0" hangingPunct="1">
              <a:lnSpc>
                <a:spcPct val="90000"/>
              </a:lnSpc>
              <a:spcBef>
                <a:spcPts val="500"/>
              </a:spcBef>
              <a:buFont typeface="Arial" panose="020B0604020202020204" pitchFamily="34" charset="0"/>
              <a:buChar char="•"/>
              <a:defRPr sz="1400" kern="1200">
                <a:solidFill>
                  <a:schemeClr val="tx1"/>
                </a:solidFill>
                <a:latin typeface="Myriad Pro Cond" panose="020B0506030403020204" pitchFamily="34" charset="0"/>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noProof="1">
              <a:solidFill>
                <a:schemeClr val="bg1"/>
              </a:solidFill>
              <a:latin typeface="+mj-lt"/>
            </a:endParaRPr>
          </a:p>
        </p:txBody>
      </p:sp>
      <p:sp>
        <p:nvSpPr>
          <p:cNvPr id="24" name="TextBox 23">
            <a:extLst>
              <a:ext uri="{FF2B5EF4-FFF2-40B4-BE49-F238E27FC236}">
                <a16:creationId xmlns:a16="http://schemas.microsoft.com/office/drawing/2014/main" id="{D48EDFEE-E1EA-F95F-06E0-AD9495ADD16B}"/>
              </a:ext>
            </a:extLst>
          </p:cNvPr>
          <p:cNvSpPr txBox="1"/>
          <p:nvPr/>
        </p:nvSpPr>
        <p:spPr>
          <a:xfrm>
            <a:off x="3914155" y="2569637"/>
            <a:ext cx="4363695" cy="1425903"/>
          </a:xfrm>
          <a:prstGeom prst="rect">
            <a:avLst/>
          </a:prstGeom>
          <a:noFill/>
        </p:spPr>
        <p:txBody>
          <a:bodyPr wrap="none" rtlCol="0">
            <a:spAutoFit/>
          </a:bodyPr>
          <a:lstStyle/>
          <a:p>
            <a:pPr algn="ctr"/>
            <a:r>
              <a:rPr lang="en-US" sz="8666" noProof="1">
                <a:solidFill>
                  <a:srgbClr val="FFFFFF"/>
                </a:solidFill>
                <a:latin typeface="Nunito Sans Black" pitchFamily="2" charset="0"/>
              </a:rPr>
              <a:t>MERCI !</a:t>
            </a:r>
            <a:endParaRPr lang="en-US" sz="8666" noProof="1">
              <a:solidFill>
                <a:srgbClr val="FFFFFF"/>
              </a:solidFill>
            </a:endParaRPr>
          </a:p>
        </p:txBody>
      </p:sp>
      <p:sp>
        <p:nvSpPr>
          <p:cNvPr id="4" name="TextBox 3">
            <a:extLst>
              <a:ext uri="{FF2B5EF4-FFF2-40B4-BE49-F238E27FC236}">
                <a16:creationId xmlns:a16="http://schemas.microsoft.com/office/drawing/2014/main" id="{DC380D35-76C6-7C32-054A-69A02C66B945}"/>
              </a:ext>
            </a:extLst>
          </p:cNvPr>
          <p:cNvSpPr txBox="1"/>
          <p:nvPr/>
        </p:nvSpPr>
        <p:spPr>
          <a:xfrm>
            <a:off x="5391320" y="4754127"/>
            <a:ext cx="1409360" cy="359009"/>
          </a:xfrm>
          <a:prstGeom prst="rect">
            <a:avLst/>
          </a:prstGeom>
          <a:noFill/>
        </p:spPr>
        <p:txBody>
          <a:bodyPr wrap="none" rtlCol="0">
            <a:spAutoFit/>
          </a:bodyPr>
          <a:lstStyle/>
          <a:p>
            <a:pPr algn="ctr"/>
            <a:r>
              <a:rPr lang="en-US" sz="1733" noProof="1">
                <a:solidFill>
                  <a:srgbClr val="FFFFFF"/>
                </a:solidFill>
                <a:latin typeface="Nunito Sans Light" pitchFamily="2" charset="0"/>
              </a:rPr>
              <a:t>spinetix.com</a:t>
            </a:r>
          </a:p>
        </p:txBody>
      </p:sp>
      <p:sp>
        <p:nvSpPr>
          <p:cNvPr id="8" name="TextBox 7">
            <a:extLst>
              <a:ext uri="{FF2B5EF4-FFF2-40B4-BE49-F238E27FC236}">
                <a16:creationId xmlns:a16="http://schemas.microsoft.com/office/drawing/2014/main" id="{95DFA70D-45CE-41CC-8786-DDA466A57085}"/>
              </a:ext>
            </a:extLst>
          </p:cNvPr>
          <p:cNvSpPr txBox="1"/>
          <p:nvPr/>
        </p:nvSpPr>
        <p:spPr>
          <a:xfrm>
            <a:off x="367589" y="5547239"/>
            <a:ext cx="11456825" cy="954107"/>
          </a:xfrm>
          <a:prstGeom prst="rect">
            <a:avLst/>
          </a:prstGeom>
          <a:noFill/>
        </p:spPr>
        <p:txBody>
          <a:bodyPr wrap="square" rtlCol="0">
            <a:spAutoFit/>
          </a:bodyPr>
          <a:lstStyle/>
          <a:p>
            <a:pPr algn="just"/>
            <a:r>
              <a:rPr lang="en-US" sz="800" noProof="1">
                <a:solidFill>
                  <a:srgbClr val="FFFFFF"/>
                </a:solidFill>
                <a:latin typeface="Nunito Sans Light" pitchFamily="2" charset="0"/>
              </a:rPr>
              <a:t>DISCLAIMER NOTICE – The information provided in this document is not binding, does not engage SpinetiX in any way, and could change at any time without prior notice.</a:t>
            </a:r>
          </a:p>
          <a:p>
            <a:pPr algn="just"/>
            <a:endParaRPr lang="en-US" sz="800" noProof="1">
              <a:solidFill>
                <a:srgbClr val="FFFFFF"/>
              </a:solidFill>
              <a:latin typeface="Nunito Sans Light" pitchFamily="2" charset="0"/>
            </a:endParaRPr>
          </a:p>
          <a:p>
            <a:pPr algn="just"/>
            <a:r>
              <a:rPr lang="en-US" sz="800" noProof="1">
                <a:solidFill>
                  <a:srgbClr val="FFFFFF"/>
                </a:solidFill>
                <a:latin typeface="Nunito Sans Light" pitchFamily="2" charset="0"/>
              </a:rPr>
              <a:t>© Copyright - The copyrights of the designs, concepts, strategy, media, images and content in images, text of this presentation are and will remain the property of SpinetiX SA and are to be considered as strictly confidential information. The intellectual property of SpinetiX SA may only be used with the written consent of SpinetiX SA. The customer implicitly guarantees that the strictly confidential information can only be disclosed to employees who must know and agree to be bound by the terms and conditions of this document, whether they leave their service or not. No part of this publication may be retrieved, reproduced, or shared beyond the intended recipients of the document. The customer implicitly undertakes not to disclose any information about it to a third party without the prior written consent of SpinetiX SA. This document does not grant the customer a license or other right in the intellectual property of SpinetiX SA. Any dispute arising out of the unlawful use of the intellectual property of SpinetiX SA, or in connection with its illegal use, must be submitted to the jurisdiction of the Court of Lausanne, Switzerland. All rights are reserved by SpinetiX SA.</a:t>
            </a:r>
          </a:p>
        </p:txBody>
      </p:sp>
      <p:pic>
        <p:nvPicPr>
          <p:cNvPr id="10" name="Picture 9" descr="A black and white logo">
            <a:extLst>
              <a:ext uri="{FF2B5EF4-FFF2-40B4-BE49-F238E27FC236}">
                <a16:creationId xmlns:a16="http://schemas.microsoft.com/office/drawing/2014/main" id="{BA93BA1D-269A-42B6-435C-810585F608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7326" y="720385"/>
            <a:ext cx="1877349" cy="741404"/>
          </a:xfrm>
          <a:prstGeom prst="rect">
            <a:avLst/>
          </a:prstGeom>
        </p:spPr>
      </p:pic>
    </p:spTree>
    <p:extLst>
      <p:ext uri="{BB962C8B-B14F-4D97-AF65-F5344CB8AC3E}">
        <p14:creationId xmlns:p14="http://schemas.microsoft.com/office/powerpoint/2010/main" val="4152189144"/>
      </p:ext>
    </p:extLst>
  </p:cSld>
  <p:clrMapOvr>
    <a:masterClrMapping/>
  </p:clrMapOvr>
</p:sld>
</file>

<file path=ppt/theme/theme1.xml><?xml version="1.0" encoding="utf-8"?>
<a:theme xmlns:a="http://schemas.openxmlformats.org/drawingml/2006/main" name="Blue">
  <a:themeElements>
    <a:clrScheme name="Custom 2">
      <a:dk1>
        <a:sysClr val="windowText" lastClr="000000"/>
      </a:dk1>
      <a:lt1>
        <a:sysClr val="window" lastClr="FFFFFF"/>
      </a:lt1>
      <a:dk2>
        <a:srgbClr val="0D2648"/>
      </a:dk2>
      <a:lt2>
        <a:srgbClr val="E8E8E8"/>
      </a:lt2>
      <a:accent1>
        <a:srgbClr val="49E3FF"/>
      </a:accent1>
      <a:accent2>
        <a:srgbClr val="F89E5C"/>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Custom 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1_Gradient_0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1_1/2_Blue_Right">
  <a:themeElements>
    <a:clrScheme name="Custom 2">
      <a:dk1>
        <a:sysClr val="windowText" lastClr="000000"/>
      </a:dk1>
      <a:lt1>
        <a:sysClr val="window" lastClr="FFFFFF"/>
      </a:lt1>
      <a:dk2>
        <a:srgbClr val="0D2648"/>
      </a:dk2>
      <a:lt2>
        <a:srgbClr val="E8E8E8"/>
      </a:lt2>
      <a:accent1>
        <a:srgbClr val="49E3FF"/>
      </a:accent1>
      <a:accent2>
        <a:srgbClr val="F89E5C"/>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Custom 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912CE3BC851A409A6BC50A14EB4484" ma:contentTypeVersion="21" ma:contentTypeDescription="Crée un document." ma:contentTypeScope="" ma:versionID="306e1517abba1556ee28868ac782f050">
  <xsd:schema xmlns:xsd="http://www.w3.org/2001/XMLSchema" xmlns:xs="http://www.w3.org/2001/XMLSchema" xmlns:p="http://schemas.microsoft.com/office/2006/metadata/properties" xmlns:ns1="http://schemas.microsoft.com/sharepoint/v3" xmlns:ns2="5c0625f0-1c19-4483-951d-f79c26acaf4b" xmlns:ns3="34e33074-4c8b-405c-be51-4e4a45c33fcd" targetNamespace="http://schemas.microsoft.com/office/2006/metadata/properties" ma:root="true" ma:fieldsID="e9c0aaa25d8c6f327d52929c5eb17b2c" ns1:_="" ns2:_="" ns3:_="">
    <xsd:import namespace="http://schemas.microsoft.com/sharepoint/v3"/>
    <xsd:import namespace="5c0625f0-1c19-4483-951d-f79c26acaf4b"/>
    <xsd:import namespace="34e33074-4c8b-405c-be51-4e4a45c33fcd"/>
    <xsd:element name="properties">
      <xsd:complexType>
        <xsd:sequence>
          <xsd:element name="documentManagement">
            <xsd:complexType>
              <xsd:all>
                <xsd:element ref="ns2:MediaServiceMetadata" minOccurs="0"/>
                <xsd:element ref="ns2:MediaServiceFastMetadata" minOccurs="0"/>
                <xsd:element ref="ns2:MediaLengthInSecond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Propriétés de la stratégie de conformité unifiée" ma:hidden="true" ma:internalName="_ip_UnifiedCompliancePolicyProperties">
      <xsd:simpleType>
        <xsd:restriction base="dms:Note"/>
      </xsd:simpleType>
    </xsd:element>
    <xsd:element name="_ip_UnifiedCompliancePolicyUIAction" ma:index="28"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0625f0-1c19-4483-951d-f79c26acaf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2f2cfe87-d3b6-4286-bc60-0ccf157bfe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e33074-4c8b-405c-be51-4e4a45c33fcd"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726ec220-b732-4606-84ce-3a401c094793}" ma:internalName="TaxCatchAll" ma:showField="CatchAllData" ma:web="34e33074-4c8b-405c-be51-4e4a45c33f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c0625f0-1c19-4483-951d-f79c26acaf4b">
      <Terms xmlns="http://schemas.microsoft.com/office/infopath/2007/PartnerControls"/>
    </lcf76f155ced4ddcb4097134ff3c332f>
    <TaxCatchAll xmlns="34e33074-4c8b-405c-be51-4e4a45c33fcd"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6349C6-422B-4E8C-A74C-C0D2EE9856A6}">
  <ds:schemaRefs>
    <ds:schemaRef ds:uri="34e33074-4c8b-405c-be51-4e4a45c33fcd"/>
    <ds:schemaRef ds:uri="5c0625f0-1c19-4483-951d-f79c26acaf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4102D57-5BC2-46B0-BE9B-C2060DE6EED2}">
  <ds:schemaRefs>
    <ds:schemaRef ds:uri="34e33074-4c8b-405c-be51-4e4a45c33fcd"/>
    <ds:schemaRef ds:uri="5c0625f0-1c19-4483-951d-f79c26acaf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B02441-2CF4-49B9-9CA7-3B91C1F76E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3070</TotalTime>
  <Words>2529</Words>
  <Application>Microsoft Office PowerPoint</Application>
  <PresentationFormat>Widescreen</PresentationFormat>
  <Paragraphs>412</Paragraphs>
  <Slides>29</Slides>
  <Notes>28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29</vt:i4>
      </vt:variant>
    </vt:vector>
  </HeadingPairs>
  <TitlesOfParts>
    <vt:vector size="37" baseType="lpstr">
      <vt:lpstr>Arial</vt:lpstr>
      <vt:lpstr>Nunito Sans</vt:lpstr>
      <vt:lpstr>Nunito Sans Black</vt:lpstr>
      <vt:lpstr>Nunito Sans ExtraBold</vt:lpstr>
      <vt:lpstr>Nunito Sans Light</vt:lpstr>
      <vt:lpstr>Nunito Sans SemiBold</vt:lpstr>
      <vt:lpstr>Blue</vt:lpstr>
      <vt:lpstr>1/1_Gradient_01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Krasimir Peykovski</cp:lastModifiedBy>
  <cp:revision>10</cp:revision>
  <dcterms:created xsi:type="dcterms:W3CDTF">2026-07-17T14:01:41Z</dcterms:created>
  <dcterms:modified xsi:type="dcterms:W3CDTF">2026-10-26T20:07:09Z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0x010100C0912CE3BC851A409A6BC50A14EB4484</vt:lpwstr>
  </property>
</Properties>
</file>