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552" r:id="rId5"/>
    <p:sldId id="555" r:id="rId6"/>
    <p:sldId id="590" r:id="rId7"/>
    <p:sldId id="585" r:id="rId8"/>
    <p:sldId id="584" r:id="rId9"/>
    <p:sldId id="581" r:id="rId10"/>
    <p:sldId id="587" r:id="rId11"/>
    <p:sldId id="573" r:id="rId12"/>
    <p:sldId id="586" r:id="rId13"/>
    <p:sldId id="566" r:id="rId14"/>
    <p:sldId id="588" r:id="rId15"/>
    <p:sldId id="589" r:id="rId16"/>
    <p:sldId id="568" r:id="rId17"/>
    <p:sldId id="580" r:id="rId18"/>
    <p:sldId id="258"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embeddedFont>
    <p:embeddedFont>
      <p:font typeface="Noto Sans" panose="020B0604020202020204" charset="0"/>
      <p:regular r:id="rId28"/>
    </p:embeddedFont>
    <p:embeddedFont>
      <p:font typeface="Nunito Sans" panose="00000500000000000000" pitchFamily="2" charset="0"/>
      <p:regular r:id="rId29"/>
      <p:bold r:id="rId30"/>
      <p:italic r:id="rId31"/>
      <p:boldItalic r:id="rId32"/>
    </p:embeddedFont>
    <p:embeddedFont>
      <p:font typeface="Nunito Sans ExtraBold" panose="00000900000000000000" pitchFamily="2" charset="0"/>
      <p:bold r:id="rId33"/>
      <p:boldItalic r:id="rId34"/>
    </p:embeddedFont>
    <p:embeddedFont>
      <p:font typeface="Nunito Sans ExtraLight" panose="00000300000000000000" pitchFamily="2" charset="0"/>
      <p:regular r:id="rId35"/>
      <p:italic r:id="rId36"/>
    </p:embeddedFont>
    <p:embeddedFont>
      <p:font typeface="Nunito Sans Light" panose="00000400000000000000" pitchFamily="2" charset="0"/>
      <p:regular r:id="rId37"/>
      <p:italic r:id="rId38"/>
    </p:embeddedFont>
    <p:embeddedFont>
      <p:font typeface="Nunito Sans SemiBold" panose="00000700000000000000" pitchFamily="2" charset="0"/>
      <p:bold r:id="rId39"/>
      <p:boldItalic r:id="rId40"/>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46FC1D-DC39-4C39-9410-3A8B0FD39DAB}" v="3" dt="2019-04-30T14:13:29.5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860" autoAdjust="0"/>
  </p:normalViewPr>
  <p:slideViewPr>
    <p:cSldViewPr snapToGrid="0">
      <p:cViewPr varScale="1">
        <p:scale>
          <a:sx n="148" d="100"/>
          <a:sy n="148" d="100"/>
        </p:scale>
        <p:origin x="336" y="114"/>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BD46FC1D-DC39-4C39-9410-3A8B0FD39DAB}"/>
    <pc:docChg chg="modSld modMainMaster">
      <pc:chgData name="Krasimir Peykovski" userId="0b92663e-ab90-4ae4-a90e-d0aa385e5446" providerId="ADAL" clId="{BD46FC1D-DC39-4C39-9410-3A8B0FD39DAB}" dt="2019-04-30T14:16:02.935" v="4" actId="20577"/>
      <pc:docMkLst>
        <pc:docMk/>
      </pc:docMkLst>
      <pc:sldChg chg="modSp">
        <pc:chgData name="Krasimir Peykovski" userId="0b92663e-ab90-4ae4-a90e-d0aa385e5446" providerId="ADAL" clId="{BD46FC1D-DC39-4C39-9410-3A8B0FD39DAB}" dt="2019-04-30T14:13:29.560" v="2"/>
        <pc:sldMkLst>
          <pc:docMk/>
          <pc:sldMk cId="454383186" sldId="555"/>
        </pc:sldMkLst>
        <pc:spChg chg="mod">
          <ac:chgData name="Krasimir Peykovski" userId="0b92663e-ab90-4ae4-a90e-d0aa385e5446" providerId="ADAL" clId="{BD46FC1D-DC39-4C39-9410-3A8B0FD39DAB}" dt="2019-04-30T14:13:29.560" v="2"/>
          <ac:spMkLst>
            <pc:docMk/>
            <pc:sldMk cId="454383186" sldId="555"/>
            <ac:spMk id="22" creationId="{13177110-A714-454D-8635-A964B6C4800A}"/>
          </ac:spMkLst>
        </pc:spChg>
        <pc:picChg chg="mod">
          <ac:chgData name="Krasimir Peykovski" userId="0b92663e-ab90-4ae4-a90e-d0aa385e5446" providerId="ADAL" clId="{BD46FC1D-DC39-4C39-9410-3A8B0FD39DAB}" dt="2019-04-30T14:13:25.977" v="1"/>
          <ac:picMkLst>
            <pc:docMk/>
            <pc:sldMk cId="454383186" sldId="555"/>
            <ac:picMk id="21" creationId="{86AFFF7D-9B59-4AB6-A58D-33E46333591F}"/>
          </ac:picMkLst>
        </pc:picChg>
      </pc:sldChg>
      <pc:sldMasterChg chg="modSldLayout">
        <pc:chgData name="Krasimir Peykovski" userId="0b92663e-ab90-4ae4-a90e-d0aa385e5446" providerId="ADAL" clId="{BD46FC1D-DC39-4C39-9410-3A8B0FD39DAB}" dt="2019-04-30T14:16:02.935" v="4" actId="20577"/>
        <pc:sldMasterMkLst>
          <pc:docMk/>
          <pc:sldMasterMk cId="46964596" sldId="2147483931"/>
        </pc:sldMasterMkLst>
        <pc:sldLayoutChg chg="modSp">
          <pc:chgData name="Krasimir Peykovski" userId="0b92663e-ab90-4ae4-a90e-d0aa385e5446" providerId="ADAL" clId="{BD46FC1D-DC39-4C39-9410-3A8B0FD39DAB}" dt="2019-04-30T14:16:02.935" v="4" actId="20577"/>
          <pc:sldLayoutMkLst>
            <pc:docMk/>
            <pc:sldMasterMk cId="46964596" sldId="2147483931"/>
            <pc:sldLayoutMk cId="3603207032" sldId="2147483994"/>
          </pc:sldLayoutMkLst>
          <pc:spChg chg="mod">
            <ac:chgData name="Krasimir Peykovski" userId="0b92663e-ab90-4ae4-a90e-d0aa385e5446" providerId="ADAL" clId="{BD46FC1D-DC39-4C39-9410-3A8B0FD39DAB}" dt="2019-04-30T14:16:02.935" v="4" actId="20577"/>
            <ac:spMkLst>
              <pc:docMk/>
              <pc:sldMasterMk cId="46964596" sldId="2147483931"/>
              <pc:sldLayoutMk cId="3603207032" sldId="2147483994"/>
              <ac:spMk id="6" creationId="{28E242FD-6F24-421F-A419-29B945C82D4F}"/>
            </ac:spMkLst>
          </pc:spChg>
        </pc:sldLayoutChg>
      </pc:sldMasterChg>
    </pc:docChg>
  </pc:docChgLst>
  <pc:docChgLst>
    <pc:chgData name="Krasimir Peykovski" userId="0b92663e-ab90-4ae4-a90e-d0aa385e5446" providerId="ADAL" clId="{59BA0B1D-4865-478E-B9FB-5B52ADAB33FE}"/>
  </pc:docChgLst>
  <pc:docChgLst>
    <pc:chgData name="Krasimir Peykovski" userId="0b92663e-ab90-4ae4-a90e-d0aa385e5446" providerId="ADAL" clId="{AB63A320-3F34-4182-9918-D2B013CFEF0A}"/>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4/30/2019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30/04/2019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Nunito Sans ExtraLight" panose="00000300000000000000" pitchFamily="2" charset="0"/>
              </a:rPr>
              <a:t>NOTE: put end-client logo on this slide.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Place </a:t>
            </a:r>
            <a:r>
              <a:rPr lang="de-CH" noProof="0" dirty="0" err="1"/>
              <a:t>to</a:t>
            </a:r>
            <a:r>
              <a:rPr lang="de-CH" noProof="0" dirty="0"/>
              <a:t> </a:t>
            </a:r>
            <a:r>
              <a:rPr lang="de-CH" noProof="0" dirty="0" err="1"/>
              <a:t>add</a:t>
            </a:r>
            <a:r>
              <a:rPr lang="de-CH" noProof="0" dirty="0"/>
              <a:t> </a:t>
            </a:r>
            <a:r>
              <a:rPr lang="de-CH" noProof="0" dirty="0" err="1"/>
              <a:t>your</a:t>
            </a:r>
            <a:r>
              <a:rPr lang="de-CH" noProof="0" dirty="0"/>
              <a:t> own logo and </a:t>
            </a:r>
            <a:r>
              <a:rPr lang="de-CH" noProof="0" dirty="0" err="1"/>
              <a:t>team</a:t>
            </a:r>
            <a:r>
              <a:rPr lang="de-CH" noProof="0" dirty="0"/>
              <a:t> </a:t>
            </a:r>
            <a:r>
              <a:rPr lang="de-CH" noProof="0" dirty="0" err="1"/>
              <a:t>image</a:t>
            </a:r>
            <a:r>
              <a:rPr lang="de-CH" noProof="0" dirty="0"/>
              <a:t>.</a:t>
            </a:r>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3B2F55C-FDF0-42EA-9290-833248E15F45}" type="slidenum">
              <a:rPr lang="en-GB" smtClean="0"/>
              <a:t>15</a:t>
            </a:fld>
            <a:endParaRPr lang="en-GB"/>
          </a:p>
        </p:txBody>
      </p:sp>
    </p:spTree>
    <p:extLst>
      <p:ext uri="{BB962C8B-B14F-4D97-AF65-F5344CB8AC3E}">
        <p14:creationId xmlns:p14="http://schemas.microsoft.com/office/powerpoint/2010/main" val="1121046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r>
              <a:rPr lang="de-CH" noProof="0" dirty="0"/>
              <a:t>Reference </a:t>
            </a:r>
            <a:r>
              <a:rPr lang="de-CH" noProof="0" dirty="0" err="1"/>
              <a:t>for</a:t>
            </a:r>
            <a:r>
              <a:rPr lang="de-CH" noProof="0" dirty="0"/>
              <a:t> </a:t>
            </a:r>
            <a:r>
              <a:rPr lang="de-CH" noProof="0" dirty="0" err="1"/>
              <a:t>statistic</a:t>
            </a:r>
            <a:r>
              <a:rPr lang="de-CH" noProof="0" dirty="0"/>
              <a:t>: https://cdn2.hubspot.net/hubfs/506469/Resources_Library/EN_White_Paper_Internal-Com-Strat-Non-Desk_171222_Best_practices_for_creating_an_internal_communications_strategy_for_non-desk_workers_.pdf?utm_campaign=White-papers&amp;utm_medium=email&amp;_hsenc=p2ANqtz-_7ywWiCzkr28eP75rHDw-BmVpJho0XutL194NlG1G-t-OER0Ty6Yfi4iQv-2pcDyO04HPiTG6qFLQ_kUgfPA4mXxZ7VRyDJZe7F2STJ7FOwV8GHkM&amp;_hsmi=56661472&amp;utm_content=56661472&amp;utm_source=hs_automation&amp;hsCtaTracking=c7b89814-e042-4097-9844-b4098e867139%7Cad490a98-7bd5-490f-ace8-a13830c75361 and http://www.ccsenet.org/journal/index.php/ijbm/article/view/6745</a:t>
            </a:r>
          </a:p>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a:p>
            <a:r>
              <a:rPr lang="de-CH" noProof="0" dirty="0"/>
              <a:t>IMAGES FROM SPINETIX REFERENCES:</a:t>
            </a:r>
          </a:p>
          <a:p>
            <a:endParaRPr lang="de-CH" noProof="0" dirty="0"/>
          </a:p>
          <a:p>
            <a:r>
              <a:rPr lang="en-US" noProof="0" dirty="0"/>
              <a:t>Reception</a:t>
            </a:r>
            <a:r>
              <a:rPr lang="de-CH" noProof="0" dirty="0"/>
              <a:t> Area – </a:t>
            </a:r>
            <a:r>
              <a:rPr lang="fr-FR" noProof="0" dirty="0"/>
              <a:t>Restaurant de l’Hôtel de Ville, Switzerland</a:t>
            </a:r>
          </a:p>
          <a:p>
            <a:r>
              <a:rPr lang="de-CH" noProof="0" dirty="0"/>
              <a:t>Restaurants &amp; Bars </a:t>
            </a:r>
            <a:r>
              <a:rPr lang="en-US" noProof="0" dirty="0"/>
              <a:t>– </a:t>
            </a:r>
            <a:r>
              <a:rPr lang="en-US" noProof="0" dirty="0" err="1"/>
              <a:t>SugarBun</a:t>
            </a:r>
            <a:r>
              <a:rPr lang="en-US" noProof="0" dirty="0"/>
              <a:t>, Malaysia</a:t>
            </a:r>
          </a:p>
          <a:p>
            <a:r>
              <a:rPr lang="en-US" noProof="0" dirty="0"/>
              <a:t>Conference Rooms – Novotel, Hong Kong</a:t>
            </a:r>
          </a:p>
          <a:p>
            <a:r>
              <a:rPr lang="en-US" noProof="0" dirty="0">
                <a:solidFill>
                  <a:srgbClr val="FF0000"/>
                </a:solidFill>
              </a:rPr>
              <a:t>Leisure Areas – Fitness club, Switzerland</a:t>
            </a:r>
          </a:p>
          <a:p>
            <a:r>
              <a:rPr lang="en-US" noProof="0" dirty="0">
                <a:solidFill>
                  <a:srgbClr val="FF0000"/>
                </a:solidFill>
              </a:rPr>
              <a:t>Waiting Areas - </a:t>
            </a:r>
            <a:r>
              <a:rPr lang="en-US" sz="900" b="0" i="0" kern="1200" dirty="0">
                <a:solidFill>
                  <a:schemeClr val="tx1"/>
                </a:solidFill>
                <a:effectLst/>
                <a:latin typeface="+mn-lt"/>
                <a:ea typeface="+mn-ea"/>
                <a:cs typeface="+mn-cs"/>
              </a:rPr>
              <a:t>Pierre &amp; </a:t>
            </a:r>
            <a:r>
              <a:rPr lang="en-US" sz="900" b="0" i="0" kern="1200" dirty="0" err="1">
                <a:solidFill>
                  <a:schemeClr val="tx1"/>
                </a:solidFill>
                <a:effectLst/>
                <a:latin typeface="+mn-lt"/>
                <a:ea typeface="+mn-ea"/>
                <a:cs typeface="+mn-cs"/>
              </a:rPr>
              <a:t>Vacances</a:t>
            </a:r>
            <a:r>
              <a:rPr lang="en-US" sz="900" b="0" i="0" kern="1200" dirty="0">
                <a:solidFill>
                  <a:schemeClr val="tx1"/>
                </a:solidFill>
                <a:effectLst/>
                <a:latin typeface="+mn-lt"/>
                <a:ea typeface="+mn-ea"/>
                <a:cs typeface="+mn-cs"/>
              </a:rPr>
              <a:t>, France</a:t>
            </a:r>
            <a:endParaRPr lang="en-US" noProof="0" dirty="0">
              <a:solidFill>
                <a:srgbClr val="FF0000"/>
              </a:solidFill>
            </a:endParaRPr>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Horizontal &amp; Portrait Outputs – The Epping Club, Australia: </a:t>
            </a:r>
            <a:r>
              <a:rPr lang="en-US" sz="900" b="0" i="0" kern="1200" dirty="0">
                <a:solidFill>
                  <a:schemeClr val="tx1"/>
                </a:solidFill>
                <a:effectLst/>
                <a:latin typeface="+mn-lt"/>
                <a:ea typeface="+mn-ea"/>
                <a:cs typeface="+mn-cs"/>
              </a:rPr>
              <a:t>The Epping Club is a 5-star venue delivering all kinds of experiences. It uses 8 advertising screens and additional small-format screens for wayfinding.</a:t>
            </a:r>
          </a:p>
          <a:p>
            <a:r>
              <a:rPr lang="de-CH" noProof="0" dirty="0"/>
              <a:t>Video Walls </a:t>
            </a:r>
            <a:r>
              <a:rPr lang="en-US" noProof="0" dirty="0"/>
              <a:t>– St. </a:t>
            </a:r>
            <a:r>
              <a:rPr lang="en-US" sz="900" b="0" i="0" kern="1200" dirty="0">
                <a:solidFill>
                  <a:schemeClr val="tx1"/>
                </a:solidFill>
                <a:effectLst/>
                <a:latin typeface="+mn-lt"/>
                <a:ea typeface="+mn-ea"/>
                <a:cs typeface="+mn-cs"/>
              </a:rPr>
              <a:t>Émilion Tourist Center, France.</a:t>
            </a:r>
          </a:p>
          <a:p>
            <a:r>
              <a:rPr lang="en-US" noProof="0" dirty="0"/>
              <a:t>LED displays – the Westgate resort, Las Vegas</a:t>
            </a:r>
          </a:p>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hank you EN with Disclaimer and (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11B94B-5C62-499E-91D1-7645EC8FC794}"/>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616" y="131659"/>
            <a:ext cx="3024336" cy="1299166"/>
          </a:xfrm>
          <a:prstGeom prst="rect">
            <a:avLst/>
          </a:prstGeom>
        </p:spPr>
      </p:pic>
      <p:sp>
        <p:nvSpPr>
          <p:cNvPr id="6" name="Subtitle 2">
            <a:extLst>
              <a:ext uri="{FF2B5EF4-FFF2-40B4-BE49-F238E27FC236}">
                <a16:creationId xmlns:a16="http://schemas.microsoft.com/office/drawing/2014/main" id="{28E242FD-6F24-421F-A419-29B945C82D4F}"/>
              </a:ext>
            </a:extLst>
          </p:cNvPr>
          <p:cNvSpPr txBox="1">
            <a:spLocks/>
          </p:cNvSpPr>
          <p:nvPr/>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GB" sz="900" b="0" kern="1200" dirty="0">
                <a:solidFill>
                  <a:schemeClr val="bg1"/>
                </a:solidFill>
                <a:effectLst/>
                <a:latin typeface="Nunito Sans ExtraLight" panose="00000300000000000000" pitchFamily="2" charset="0"/>
                <a:ea typeface="+mn-ea"/>
                <a:cs typeface="+mn-cs"/>
              </a:rPr>
              <a:t>Copyright © 2019 - The copyrights of the designs, concepts, strategy, media, images and content in images, text of this presentation are and will remain the property of SpinetiX SA and are to be considered as strictly confidential information. The intellectual property of SpinetiX SA may only be used with the written consent of SpinetiX SA. The customer implicitly guarantees that the strictly confidential information can only be disclosed to employees who must know and agree to be bound by the terms and conditions of this document, whether they leave their service or not. No part of this publication may be retrieved, reproduced, or shared beyond the intended recipients of the document. The customer implicitly undertakes not to disclose any information about it to a third party without the prior written consent of SpinetiX SA. This document does not grant the customer a license or other right in the intellectual property of SpinetiX SA. Any dispute arising out of the unlawful use of the intellectual property of SpinetiX SA, or in connection with its illegal use, must be submitted to the jurisdiction of the Court of Lausanne, Switzerland. All rights are reserved by SpinetiX SA.</a:t>
            </a:r>
          </a:p>
        </p:txBody>
      </p:sp>
      <p:sp>
        <p:nvSpPr>
          <p:cNvPr id="8" name="Subtitle 2">
            <a:extLst>
              <a:ext uri="{FF2B5EF4-FFF2-40B4-BE49-F238E27FC236}">
                <a16:creationId xmlns:a16="http://schemas.microsoft.com/office/drawing/2014/main" id="{151F36EE-8C01-43D7-B9D7-AB2ABDEE6438}"/>
              </a:ext>
            </a:extLst>
          </p:cNvPr>
          <p:cNvSpPr txBox="1">
            <a:spLocks/>
          </p:cNvSpPr>
          <p:nvPr userDrawn="1"/>
        </p:nvSpPr>
        <p:spPr>
          <a:xfrm>
            <a:off x="2285516" y="287538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t>spinetix.com</a:t>
            </a:r>
          </a:p>
        </p:txBody>
      </p:sp>
      <p:sp>
        <p:nvSpPr>
          <p:cNvPr id="2" name="Rectangle 1">
            <a:extLst>
              <a:ext uri="{FF2B5EF4-FFF2-40B4-BE49-F238E27FC236}">
                <a16:creationId xmlns:a16="http://schemas.microsoft.com/office/drawing/2014/main" id="{1352DE91-325A-481E-B0FD-D39D1F481722}"/>
              </a:ext>
            </a:extLst>
          </p:cNvPr>
          <p:cNvSpPr/>
          <p:nvPr userDrawn="1"/>
        </p:nvSpPr>
        <p:spPr>
          <a:xfrm>
            <a:off x="431640" y="3595637"/>
            <a:ext cx="8280000" cy="369332"/>
          </a:xfrm>
          <a:prstGeom prst="rect">
            <a:avLst/>
          </a:prstGeom>
        </p:spPr>
        <p:txBody>
          <a:bodyPr wrap="square">
            <a:spAutoFit/>
          </a:bodyPr>
          <a:lstStyle/>
          <a:p>
            <a:pPr algn="just"/>
            <a:r>
              <a:rPr lang="en-GB" sz="900" b="0" kern="1200">
                <a:solidFill>
                  <a:schemeClr val="bg1"/>
                </a:solidFill>
                <a:effectLst/>
                <a:latin typeface="Nunito Sans ExtraLight" panose="00000300000000000000" pitchFamily="2" charset="0"/>
                <a:ea typeface="+mn-ea"/>
                <a:cs typeface="+mn-cs"/>
              </a:rPr>
              <a:t>DISCLAIMER NOTICE – The information provided in this document is not binding, does not engage SpinetiX in any way, and could change at any time without prior notice. </a:t>
            </a:r>
          </a:p>
        </p:txBody>
      </p:sp>
      <p:sp>
        <p:nvSpPr>
          <p:cNvPr id="9" name="Subtitle 2">
            <a:extLst>
              <a:ext uri="{FF2B5EF4-FFF2-40B4-BE49-F238E27FC236}">
                <a16:creationId xmlns:a16="http://schemas.microsoft.com/office/drawing/2014/main" id="{4BE66223-EC58-47F6-BAB1-2CF8CB6E92D2}"/>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Thank You!</a:t>
            </a:r>
          </a:p>
        </p:txBody>
      </p:sp>
    </p:spTree>
    <p:extLst>
      <p:ext uri="{BB962C8B-B14F-4D97-AF65-F5344CB8AC3E}">
        <p14:creationId xmlns:p14="http://schemas.microsoft.com/office/powerpoint/2010/main" val="3603207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4"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I7Iv3D_XjSM&amp;index=2&amp;list=PLFDucz8JzDGW2xM-tkPrT2HlgwVOnNN7J" TargetMode="External"/><Relationship Id="rId7"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14.png"/><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hyperlink" Target="https://www.spinetix.com/discover/our-solutions" TargetMode="Externa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www.spinetix.com/references/hospitality" TargetMode="External"/><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16.png"/><Relationship Id="rId10" Type="http://schemas.openxmlformats.org/officeDocument/2006/relationships/hyperlink" Target="https://www.youtube.com/watch?v=R-GKxYFIgWQ" TargetMode="External"/><Relationship Id="rId4" Type="http://schemas.openxmlformats.org/officeDocument/2006/relationships/image" Target="../media/image7.png"/><Relationship Id="rId9" Type="http://schemas.openxmlformats.org/officeDocument/2006/relationships/image" Target="../media/image12.jpe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3.png"/><Relationship Id="rId3" Type="http://schemas.openxmlformats.org/officeDocument/2006/relationships/image" Target="../media/image14.png"/><Relationship Id="rId7" Type="http://schemas.openxmlformats.org/officeDocument/2006/relationships/image" Target="../media/image28.png"/><Relationship Id="rId12"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6.jpeg"/><Relationship Id="rId10" Type="http://schemas.microsoft.com/office/2007/relationships/hdphoto" Target="../media/hdphoto1.wdp"/><Relationship Id="rId4" Type="http://schemas.openxmlformats.org/officeDocument/2006/relationships/image" Target="../media/image25.jpeg"/><Relationship Id="rId9" Type="http://schemas.openxmlformats.org/officeDocument/2006/relationships/image" Target="../media/image30.png"/><Relationship Id="rId1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jpeg"/><Relationship Id="rId3" Type="http://schemas.openxmlformats.org/officeDocument/2006/relationships/image" Target="../media/image14.png"/><Relationship Id="rId7" Type="http://schemas.openxmlformats.org/officeDocument/2006/relationships/image" Target="../media/image37.png"/><Relationship Id="rId12" Type="http://schemas.openxmlformats.org/officeDocument/2006/relationships/image" Target="../media/image42.jpeg"/><Relationship Id="rId2" Type="http://schemas.openxmlformats.org/officeDocument/2006/relationships/notesSlide" Target="../notesSlides/notesSlide6.xml"/><Relationship Id="rId16" Type="http://schemas.openxmlformats.org/officeDocument/2006/relationships/image" Target="../media/image46.jpeg"/><Relationship Id="rId1" Type="http://schemas.openxmlformats.org/officeDocument/2006/relationships/slideLayout" Target="../slideLayouts/slideLayout16.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291618"/>
          </a:xfrm>
          <a:prstGeom prst="rect">
            <a:avLst/>
          </a:prstGeom>
          <a:noFill/>
        </p:spPr>
        <p:txBody>
          <a:bodyPr wrap="square" rtlCol="0">
            <a:spAutoFit/>
          </a:bodyPr>
          <a:lstStyle/>
          <a:p>
            <a:pPr algn="ctr" defTabSz="914355">
              <a:lnSpc>
                <a:spcPct val="90000"/>
              </a:lnSpc>
              <a:spcBef>
                <a:spcPts val="1000"/>
              </a:spcBef>
            </a:pPr>
            <a:r>
              <a:rPr lang="en-GB" sz="1400">
                <a:solidFill>
                  <a:schemeClr val="bg1"/>
                </a:solidFill>
                <a:latin typeface="Nunito Sans" panose="00000500000000000000" pitchFamily="2" charset="0"/>
              </a:rPr>
              <a:t>Helping hotels, tourism info desks, ski resorts, holiday resorts of all shapes and sizes tell their stories.</a:t>
            </a: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en-US" sz="2400" dirty="0"/>
              <a:t>A unique channel for your communication.</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ea typeface="+mj-ea"/>
                <a:cs typeface="+mj-cs"/>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HOSPITALITY</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D54B8E-2CFD-44FA-9455-A120B5646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806" y="561058"/>
            <a:ext cx="4732135" cy="462587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Universal, scalable, non-intrusive.</a:t>
            </a:r>
          </a:p>
        </p:txBody>
      </p:sp>
      <p:sp>
        <p:nvSpPr>
          <p:cNvPr id="32" name="Arrow: Right 31">
            <a:extLst>
              <a:ext uri="{FF2B5EF4-FFF2-40B4-BE49-F238E27FC236}">
                <a16:creationId xmlns:a16="http://schemas.microsoft.com/office/drawing/2014/main" id="{49AEEFAA-1D54-4D11-8458-D01E1704E75B}"/>
              </a:ext>
            </a:extLst>
          </p:cNvPr>
          <p:cNvSpPr/>
          <p:nvPr/>
        </p:nvSpPr>
        <p:spPr>
          <a:xfrm rot="1860832">
            <a:off x="1972125" y="2222251"/>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2139772">
            <a:off x="1945473" y="1473632"/>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60620">
            <a:off x="4791978" y="1265158"/>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248209"/>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Management</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Front-office teams</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838588"/>
            <a:ext cx="1736124" cy="404085"/>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Facility manager &amp; Security teams</a:t>
            </a: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224347"/>
            <a:ext cx="1736124" cy="404085"/>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Access operations &amp; Logistics </a:t>
            </a:r>
          </a:p>
        </p:txBody>
      </p:sp>
      <p:sp>
        <p:nvSpPr>
          <p:cNvPr id="36" name="Arrow: Right 35">
            <a:extLst>
              <a:ext uri="{FF2B5EF4-FFF2-40B4-BE49-F238E27FC236}">
                <a16:creationId xmlns:a16="http://schemas.microsoft.com/office/drawing/2014/main" id="{EA6201D5-75CA-41E1-B91B-8F59AFB6B978}"/>
              </a:ext>
            </a:extLst>
          </p:cNvPr>
          <p:cNvSpPr/>
          <p:nvPr/>
        </p:nvSpPr>
        <p:spPr>
          <a:xfrm rot="11383634">
            <a:off x="5460925" y="1950991"/>
            <a:ext cx="1622266" cy="18278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248209"/>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Marketing &amp; Events team</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496589"/>
            <a:ext cx="9144000" cy="307777"/>
          </a:xfrm>
          <a:prstGeom prst="rect">
            <a:avLst/>
          </a:prstGeom>
          <a:noFill/>
          <a:ln>
            <a:noFill/>
          </a:ln>
        </p:spPr>
        <p:txBody>
          <a:bodyPr wrap="square" rtlCol="0">
            <a:spAutoFit/>
          </a:bodyPr>
          <a:lstStyle/>
          <a:p>
            <a:pPr algn="ctr"/>
            <a:r>
              <a:rPr lang="en-US" sz="1400">
                <a:solidFill>
                  <a:schemeClr val="accent1"/>
                </a:solidFill>
                <a:latin typeface="Nunito Sans" panose="00000500000000000000" pitchFamily="2" charset="0"/>
              </a:rPr>
              <a:t>No per-screen licenses, No cost for content modification</a:t>
            </a: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220686" y="4497727"/>
            <a:ext cx="4729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B5FD1FB-5BFA-4C26-A72B-CCF0A956BF4B}"/>
              </a:ext>
            </a:extLst>
          </p:cNvPr>
          <p:cNvCxnSpPr>
            <a:cxnSpLocks/>
          </p:cNvCxnSpPr>
          <p:nvPr/>
        </p:nvCxnSpPr>
        <p:spPr>
          <a:xfrm>
            <a:off x="2220686" y="4808616"/>
            <a:ext cx="472984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08946"/>
            <a:ext cx="1323154"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Design intuitively, leave to run.</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2677656"/>
          </a:xfrm>
          <a:prstGeom prst="rect">
            <a:avLst/>
          </a:prstGeom>
          <a:noFill/>
        </p:spPr>
        <p:txBody>
          <a:bodyPr wrap="square" rtlCol="0">
            <a:spAutoFit/>
          </a:bodyPr>
          <a:lstStyle/>
          <a:p>
            <a:pPr marL="285750" indent="-285750">
              <a:buFont typeface="Wingdings" panose="05000000000000000000" pitchFamily="2" charset="2"/>
              <a:buChar char="ü"/>
            </a:pPr>
            <a:r>
              <a:rPr lang="en-GB" sz="1400">
                <a:solidFill>
                  <a:schemeClr val="tx2"/>
                </a:solidFill>
                <a:latin typeface="Nunito Sans" panose="00000500000000000000" pitchFamily="2" charset="0"/>
              </a:rPr>
              <a:t>Real-time content preview</a:t>
            </a:r>
          </a:p>
          <a:p>
            <a:pPr marL="285750" indent="-285750">
              <a:buFont typeface="Wingdings" panose="05000000000000000000" pitchFamily="2" charset="2"/>
              <a:buChar char="ü"/>
            </a:pPr>
            <a:endParaRPr lang="en-GB" sz="140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a:solidFill>
                  <a:schemeClr val="tx2"/>
                </a:solidFill>
                <a:latin typeface="Nunito Sans" panose="00000500000000000000" pitchFamily="2" charset="0"/>
              </a:rPr>
              <a:t>Drag &amp; drop multiple images, videos, widgets, text areas, fonts.</a:t>
            </a:r>
          </a:p>
          <a:p>
            <a:pPr marL="285750" indent="-285750">
              <a:buFont typeface="Wingdings" panose="05000000000000000000" pitchFamily="2" charset="2"/>
              <a:buChar char="ü"/>
            </a:pPr>
            <a:endParaRPr lang="en-GB" sz="140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a:solidFill>
                  <a:schemeClr val="tx2"/>
                </a:solidFill>
                <a:latin typeface="Nunito Sans" panose="00000500000000000000" pitchFamily="2" charset="0"/>
              </a:rPr>
              <a:t>One tool for any number of screens</a:t>
            </a:r>
          </a:p>
          <a:p>
            <a:pPr marL="285750" indent="-285750">
              <a:buFont typeface="Wingdings" panose="05000000000000000000" pitchFamily="2" charset="2"/>
              <a:buChar char="ü"/>
            </a:pPr>
            <a:endParaRPr lang="en-GB" sz="140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a:solidFill>
                  <a:schemeClr val="tx2"/>
                </a:solidFill>
                <a:latin typeface="Nunito Sans" panose="00000500000000000000" pitchFamily="2" charset="0"/>
              </a:rPr>
              <a:t>Samples and imagery included</a:t>
            </a:r>
          </a:p>
          <a:p>
            <a:pPr marL="285750" indent="-285750">
              <a:buFont typeface="Wingdings" panose="05000000000000000000" pitchFamily="2" charset="2"/>
              <a:buChar char="ü"/>
            </a:pPr>
            <a:endParaRPr lang="en-GB" sz="140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a:solidFill>
                  <a:schemeClr val="tx2"/>
                </a:solidFill>
                <a:latin typeface="Nunito Sans" panose="00000500000000000000" pitchFamily="2" charset="0"/>
              </a:rPr>
              <a:t>Multi-layer, multi-zone content</a:t>
            </a:r>
            <a:endParaRPr lang="en-GB">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253706" cy="400110"/>
          </a:xfrm>
          <a:prstGeom prst="rect">
            <a:avLst/>
          </a:prstGeom>
        </p:spPr>
        <p:txBody>
          <a:bodyPr wrap="square">
            <a:spAutoFit/>
          </a:bodyPr>
          <a:lstStyle/>
          <a:p>
            <a:r>
              <a:rPr lang="en-GB" sz="1000" i="1" err="1">
                <a:solidFill>
                  <a:schemeClr val="accent1"/>
                </a:solidFill>
                <a:latin typeface="Nunito Sans" panose="00000500000000000000" pitchFamily="2" charset="0"/>
              </a:rPr>
              <a:t>Elementi</a:t>
            </a:r>
            <a:r>
              <a:rPr lang="en-GB" sz="1000" i="1">
                <a:solidFill>
                  <a:schemeClr val="accent1"/>
                </a:solidFill>
                <a:latin typeface="Nunito Sans" panose="00000500000000000000" pitchFamily="2" charset="0"/>
              </a:rPr>
              <a:t> </a:t>
            </a:r>
            <a:r>
              <a:rPr lang="en-GB" sz="1000">
                <a:latin typeface="Nunito Sans" panose="00000500000000000000" pitchFamily="2" charset="0"/>
              </a:rPr>
              <a:t>the No.1 Digital Signage software from </a:t>
            </a:r>
            <a:r>
              <a:rPr lang="en-GB" sz="1000" err="1">
                <a:latin typeface="Nunito Sans" panose="00000500000000000000" pitchFamily="2" charset="0"/>
              </a:rPr>
              <a:t>SpinetiX</a:t>
            </a:r>
            <a:r>
              <a:rPr lang="en-GB" sz="1000">
                <a:latin typeface="Nunito Sans" panose="00000500000000000000" pitchFamily="2" charset="0"/>
              </a:rPr>
              <a:t>. </a:t>
            </a: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246221"/>
          </a:xfrm>
          <a:prstGeom prst="rect">
            <a:avLst/>
          </a:prstGeom>
          <a:noFill/>
        </p:spPr>
        <p:txBody>
          <a:bodyPr wrap="square" rtlCol="0">
            <a:spAutoFit/>
          </a:bodyPr>
          <a:lstStyle/>
          <a:p>
            <a:pPr algn="r"/>
            <a:r>
              <a:rPr lang="en-GB" sz="1000" i="1">
                <a:solidFill>
                  <a:schemeClr val="accent1"/>
                </a:solidFill>
                <a:latin typeface="Nunito Sans" panose="00000500000000000000" pitchFamily="2" charset="0"/>
              </a:rPr>
              <a:t>Download</a:t>
            </a:r>
            <a:r>
              <a:rPr lang="en-GB" sz="1000">
                <a:latin typeface="Nunito Sans" panose="00000500000000000000" pitchFamily="2" charset="0"/>
              </a:rPr>
              <a:t> </a:t>
            </a:r>
            <a:r>
              <a:rPr lang="en-GB" sz="1000" err="1">
                <a:latin typeface="Nunito Sans" panose="00000500000000000000" pitchFamily="2" charset="0"/>
              </a:rPr>
              <a:t>Elementi</a:t>
            </a:r>
            <a:r>
              <a:rPr lang="en-GB" sz="1000">
                <a:latin typeface="Nunito Sans" panose="00000500000000000000" pitchFamily="2" charset="0"/>
              </a:rPr>
              <a:t> today and try it for free: </a:t>
            </a:r>
            <a:r>
              <a:rPr lang="en-GB" sz="1000" i="1">
                <a:solidFill>
                  <a:schemeClr val="accent1"/>
                </a:solidFill>
                <a:latin typeface="Nunito Sans" panose="00000500000000000000" pitchFamily="2" charset="0"/>
                <a:hlinkClick r:id="rId6"/>
              </a:rPr>
              <a:t>spinetix.com/download</a:t>
            </a:r>
            <a:endParaRPr lang="en-GB" sz="1000" i="1">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800665"/>
            <a:ext cx="5609492" cy="3037196"/>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104179"/>
            <a:ext cx="9144000"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The complete digital signage solution.</a:t>
            </a:r>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a:latin typeface="Nunito Sans ExtraLight" panose="00000300000000000000" pitchFamily="2" charset="0"/>
            </a:endParaRPr>
          </a:p>
          <a:p>
            <a:pPr algn="ctr"/>
            <a:r>
              <a:rPr lang="en-US" sz="1600" i="1">
                <a:latin typeface="Nunito Sans ExtraLight" panose="00000300000000000000" pitchFamily="2" charset="0"/>
              </a:rPr>
              <a:t>Discover the </a:t>
            </a:r>
            <a:r>
              <a:rPr lang="en-US" sz="1600" b="1" i="1">
                <a:latin typeface="Nunito Sans ExtraLight" panose="00000300000000000000" pitchFamily="2" charset="0"/>
                <a:hlinkClick r:id="rId5"/>
              </a:rPr>
              <a:t>complete digital signage solution </a:t>
            </a:r>
            <a:r>
              <a:rPr lang="en-US" sz="1600" i="1">
                <a:latin typeface="Nunito Sans ExtraLight" panose="00000300000000000000" pitchFamily="2" charset="0"/>
              </a:rPr>
              <a:t>by SpinetiX.</a:t>
            </a:r>
          </a:p>
          <a:p>
            <a:pPr algn="ctr"/>
            <a:endParaRPr lang="en-US" sz="1600" i="1">
              <a:latin typeface="Nunito Sans ExtraLight" panose="00000300000000000000" pitchFamily="2" charset="0"/>
            </a:endParaRPr>
          </a:p>
        </p:txBody>
      </p:sp>
    </p:spTree>
    <p:extLst>
      <p:ext uri="{BB962C8B-B14F-4D97-AF65-F5344CB8AC3E}">
        <p14:creationId xmlns:p14="http://schemas.microsoft.com/office/powerpoint/2010/main" val="6601735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en-GB" sz="2000"/>
              <a:t>Think Big.</a:t>
            </a:r>
          </a:p>
        </p:txBody>
      </p:sp>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en-US" sz="800" b="1" i="1">
                <a:solidFill>
                  <a:schemeClr val="bg1"/>
                </a:solidFill>
                <a:latin typeface="Nunito Sans ExtraLight" panose="00000300000000000000" pitchFamily="2" charset="0"/>
              </a:rPr>
              <a:t>Creating an atmosphere with live Camera views from top swiss mountains</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a:solidFill>
                  <a:schemeClr val="bg1"/>
                </a:solidFill>
                <a:latin typeface="Nunito Sans ExtraLight" panose="00000300000000000000" pitchFamily="2" charset="0"/>
              </a:rPr>
              <a:t>Reference: Swiss Chalet Restaurant Chain</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27715" y="1094101"/>
            <a:ext cx="2233353" cy="3942105"/>
          </a:xfrm>
          <a:prstGeom prst="rect">
            <a:avLst/>
          </a:prstGeom>
          <a:noFill/>
        </p:spPr>
        <p:txBody>
          <a:bodyPr wrap="square" rtlCol="0">
            <a:spAutoFit/>
          </a:bodyPr>
          <a:lstStyle/>
          <a:p>
            <a:pPr algn="ctr">
              <a:spcAft>
                <a:spcPts val="500"/>
              </a:spcAft>
            </a:pPr>
            <a:r>
              <a:rPr lang="en-GB" sz="1000" b="1">
                <a:solidFill>
                  <a:schemeClr val="accent1"/>
                </a:solidFill>
                <a:latin typeface="Nunito Sans" panose="00000500000000000000" pitchFamily="2" charset="0"/>
              </a:rPr>
              <a:t>Cafeteria Menus</a:t>
            </a:r>
          </a:p>
          <a:p>
            <a:pPr algn="ctr">
              <a:spcAft>
                <a:spcPts val="500"/>
              </a:spcAft>
            </a:pPr>
            <a:r>
              <a:rPr lang="en-GB" sz="1000" b="1">
                <a:solidFill>
                  <a:schemeClr val="accent1"/>
                </a:solidFill>
                <a:latin typeface="Nunito Sans" panose="00000500000000000000" pitchFamily="2" charset="0"/>
              </a:rPr>
              <a:t>Major Dates &amp; Events</a:t>
            </a:r>
          </a:p>
          <a:p>
            <a:pPr algn="ctr">
              <a:spcAft>
                <a:spcPts val="500"/>
              </a:spcAft>
            </a:pPr>
            <a:r>
              <a:rPr lang="en-GB" sz="1000" b="1">
                <a:solidFill>
                  <a:schemeClr val="accent1"/>
                </a:solidFill>
                <a:latin typeface="Nunito Sans" panose="00000500000000000000" pitchFamily="2" charset="0"/>
              </a:rPr>
              <a:t>Birthdays</a:t>
            </a:r>
          </a:p>
          <a:p>
            <a:pPr algn="ctr">
              <a:spcAft>
                <a:spcPts val="500"/>
              </a:spcAft>
            </a:pPr>
            <a:r>
              <a:rPr lang="en-GB" sz="1000" b="1">
                <a:solidFill>
                  <a:schemeClr val="accent1"/>
                </a:solidFill>
                <a:latin typeface="Nunito Sans" panose="00000500000000000000" pitchFamily="2" charset="0"/>
              </a:rPr>
              <a:t>Health &amp; Security</a:t>
            </a:r>
          </a:p>
          <a:p>
            <a:pPr algn="ctr">
              <a:spcAft>
                <a:spcPts val="500"/>
              </a:spcAft>
            </a:pPr>
            <a:r>
              <a:rPr lang="en-GB" sz="1000" b="1">
                <a:solidFill>
                  <a:schemeClr val="accent1"/>
                </a:solidFill>
                <a:latin typeface="Nunito Sans" panose="00000500000000000000" pitchFamily="2" charset="0"/>
              </a:rPr>
              <a:t>Hotel Sales Results &amp; Dashboards</a:t>
            </a:r>
          </a:p>
          <a:p>
            <a:pPr algn="ctr">
              <a:spcAft>
                <a:spcPts val="500"/>
              </a:spcAft>
            </a:pPr>
            <a:r>
              <a:rPr lang="en-GB" sz="1000" b="1">
                <a:solidFill>
                  <a:schemeClr val="accent1"/>
                </a:solidFill>
                <a:latin typeface="Nunito Sans" panose="00000500000000000000" pitchFamily="2" charset="0"/>
              </a:rPr>
              <a:t>Manager Messages</a:t>
            </a:r>
          </a:p>
          <a:p>
            <a:pPr algn="ctr">
              <a:spcAft>
                <a:spcPts val="500"/>
              </a:spcAft>
            </a:pPr>
            <a:r>
              <a:rPr lang="en-GB" sz="1000" b="1">
                <a:solidFill>
                  <a:schemeClr val="accent1"/>
                </a:solidFill>
                <a:latin typeface="Nunito Sans" panose="00000500000000000000" pitchFamily="2" charset="0"/>
              </a:rPr>
              <a:t>New Employees</a:t>
            </a:r>
          </a:p>
          <a:p>
            <a:pPr algn="ctr">
              <a:spcAft>
                <a:spcPts val="500"/>
              </a:spcAft>
            </a:pPr>
            <a:r>
              <a:rPr lang="en-GB" sz="1000" b="1">
                <a:solidFill>
                  <a:schemeClr val="accent1"/>
                </a:solidFill>
                <a:latin typeface="Nunito Sans" panose="00000500000000000000" pitchFamily="2" charset="0"/>
              </a:rPr>
              <a:t>Meetings Today</a:t>
            </a:r>
          </a:p>
          <a:p>
            <a:pPr algn="ctr">
              <a:spcAft>
                <a:spcPts val="500"/>
              </a:spcAft>
            </a:pPr>
            <a:r>
              <a:rPr lang="en-GB" sz="1000" b="1">
                <a:solidFill>
                  <a:schemeClr val="accent1"/>
                </a:solidFill>
                <a:latin typeface="Nunito Sans" panose="00000500000000000000" pitchFamily="2" charset="0"/>
              </a:rPr>
              <a:t>Recommended Products</a:t>
            </a:r>
          </a:p>
          <a:p>
            <a:pPr algn="ctr">
              <a:spcAft>
                <a:spcPts val="500"/>
              </a:spcAft>
            </a:pPr>
            <a:r>
              <a:rPr lang="en-GB" sz="1000" b="1">
                <a:solidFill>
                  <a:schemeClr val="accent1"/>
                </a:solidFill>
                <a:latin typeface="Nunito Sans" panose="00000500000000000000" pitchFamily="2" charset="0"/>
              </a:rPr>
              <a:t>Tomorrow’s Events</a:t>
            </a:r>
          </a:p>
          <a:p>
            <a:pPr algn="ctr">
              <a:spcAft>
                <a:spcPts val="500"/>
              </a:spcAft>
            </a:pPr>
            <a:r>
              <a:rPr lang="en-GB" sz="1000" b="1">
                <a:solidFill>
                  <a:schemeClr val="accent1"/>
                </a:solidFill>
                <a:latin typeface="Nunito Sans" panose="00000500000000000000" pitchFamily="2" charset="0"/>
              </a:rPr>
              <a:t>Social Network Updates</a:t>
            </a:r>
          </a:p>
          <a:p>
            <a:pPr algn="ctr">
              <a:spcAft>
                <a:spcPts val="500"/>
              </a:spcAft>
            </a:pPr>
            <a:r>
              <a:rPr lang="en-GB" sz="1000" b="1">
                <a:solidFill>
                  <a:schemeClr val="accent1"/>
                </a:solidFill>
                <a:latin typeface="Nunito Sans" panose="00000500000000000000" pitchFamily="2" charset="0"/>
              </a:rPr>
              <a:t>Lost and Found</a:t>
            </a:r>
          </a:p>
          <a:p>
            <a:pPr algn="ctr">
              <a:spcAft>
                <a:spcPts val="500"/>
              </a:spcAft>
            </a:pPr>
            <a:r>
              <a:rPr lang="en-GB" sz="1000" b="1">
                <a:solidFill>
                  <a:schemeClr val="accent1"/>
                </a:solidFill>
                <a:latin typeface="Nunito Sans" panose="00000500000000000000" pitchFamily="2" charset="0"/>
              </a:rPr>
              <a:t>Parking Status</a:t>
            </a:r>
          </a:p>
          <a:p>
            <a:pPr algn="ctr">
              <a:spcAft>
                <a:spcPts val="500"/>
              </a:spcAft>
            </a:pPr>
            <a:r>
              <a:rPr lang="en-GB" sz="1000" b="1">
                <a:solidFill>
                  <a:schemeClr val="accent1"/>
                </a:solidFill>
                <a:latin typeface="Nunito Sans" panose="00000500000000000000" pitchFamily="2" charset="0"/>
              </a:rPr>
              <a:t>Stocks, RSS, Weather, Transportation</a:t>
            </a:r>
          </a:p>
          <a:p>
            <a:pPr algn="ctr">
              <a:spcAft>
                <a:spcPts val="500"/>
              </a:spcAft>
            </a:pPr>
            <a:r>
              <a:rPr lang="en-GB" sz="1000" b="1">
                <a:solidFill>
                  <a:schemeClr val="accent1"/>
                </a:solidFill>
                <a:latin typeface="Nunito Sans" panose="00000500000000000000" pitchFamily="2" charset="0"/>
              </a:rPr>
              <a:t>Guests Today</a:t>
            </a:r>
          </a:p>
          <a:p>
            <a:pPr algn="ctr">
              <a:spcAft>
                <a:spcPts val="500"/>
              </a:spcAft>
            </a:pPr>
            <a:r>
              <a:rPr lang="en-GB" sz="1000" b="1">
                <a:solidFill>
                  <a:schemeClr val="accent1"/>
                </a:solidFill>
                <a:latin typeface="Nunito Sans" panose="00000500000000000000" pitchFamily="2" charset="0"/>
              </a:rPr>
              <a:t>Camera &amp; TV Streaming</a:t>
            </a:r>
          </a:p>
          <a:p>
            <a:pPr algn="l"/>
            <a:endParaRPr lang="en-GB">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Now let’s talk about your project.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400110"/>
          </a:xfrm>
          <a:prstGeom prst="rect">
            <a:avLst/>
          </a:prstGeom>
          <a:noFill/>
        </p:spPr>
        <p:txBody>
          <a:bodyPr wrap="square" rtlCol="0">
            <a:spAutoFit/>
          </a:bodyPr>
          <a:lstStyle/>
          <a:p>
            <a:pPr algn="ctr"/>
            <a:r>
              <a:rPr lang="en-US" sz="2000" i="1" dirty="0">
                <a:latin typeface="Nunito Sans ExtraLight" panose="00000300000000000000" pitchFamily="2" charset="0"/>
              </a:rPr>
              <a:t>Contact us at </a:t>
            </a:r>
            <a:r>
              <a:rPr lang="en-US" sz="2000" b="1" i="1" dirty="0">
                <a:latin typeface="Nunito Sans ExtraLight" panose="00000300000000000000" pitchFamily="2" charset="0"/>
              </a:rPr>
              <a:t>sales@spinetix.com</a:t>
            </a: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84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FD0C31A-81E4-4263-B430-E985444989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9153" y="1151163"/>
            <a:ext cx="651210" cy="457772"/>
          </a:xfrm>
          <a:prstGeom prst="rect">
            <a:avLst/>
          </a:prstGeom>
        </p:spPr>
      </p:pic>
      <p:pic>
        <p:nvPicPr>
          <p:cNvPr id="6" name="Picture 5">
            <a:extLst>
              <a:ext uri="{FF2B5EF4-FFF2-40B4-BE49-F238E27FC236}">
                <a16:creationId xmlns:a16="http://schemas.microsoft.com/office/drawing/2014/main" id="{8C03A90F-6294-4A5E-84E3-48A7E776A3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2863" y="1200752"/>
            <a:ext cx="1349333" cy="413234"/>
          </a:xfrm>
          <a:prstGeom prst="rect">
            <a:avLst/>
          </a:prstGeom>
        </p:spPr>
      </p:pic>
      <p:pic>
        <p:nvPicPr>
          <p:cNvPr id="8" name="Picture 7">
            <a:extLst>
              <a:ext uri="{FF2B5EF4-FFF2-40B4-BE49-F238E27FC236}">
                <a16:creationId xmlns:a16="http://schemas.microsoft.com/office/drawing/2014/main" id="{3DB157BA-AA10-43A8-8EF7-093A790532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57689" y="1744846"/>
            <a:ext cx="1117408" cy="167054"/>
          </a:xfrm>
          <a:prstGeom prst="rect">
            <a:avLst/>
          </a:prstGeom>
        </p:spPr>
      </p:pic>
      <p:pic>
        <p:nvPicPr>
          <p:cNvPr id="12" name="Picture 11">
            <a:extLst>
              <a:ext uri="{FF2B5EF4-FFF2-40B4-BE49-F238E27FC236}">
                <a16:creationId xmlns:a16="http://schemas.microsoft.com/office/drawing/2014/main" id="{75A7BC70-3512-4263-831D-1BBB3CE167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95301" y="2694096"/>
            <a:ext cx="1023092" cy="384458"/>
          </a:xfrm>
          <a:prstGeom prst="rect">
            <a:avLst/>
          </a:prstGeom>
        </p:spPr>
      </p:pic>
      <p:pic>
        <p:nvPicPr>
          <p:cNvPr id="16" name="Picture 15">
            <a:extLst>
              <a:ext uri="{FF2B5EF4-FFF2-40B4-BE49-F238E27FC236}">
                <a16:creationId xmlns:a16="http://schemas.microsoft.com/office/drawing/2014/main" id="{5621BD40-6C74-4513-96E2-DEE45B9F31B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87398" y="3192097"/>
            <a:ext cx="770113" cy="498026"/>
          </a:xfrm>
          <a:prstGeom prst="rect">
            <a:avLst/>
          </a:prstGeom>
        </p:spPr>
      </p:pic>
      <p:pic>
        <p:nvPicPr>
          <p:cNvPr id="18" name="Picture 17">
            <a:extLst>
              <a:ext uri="{FF2B5EF4-FFF2-40B4-BE49-F238E27FC236}">
                <a16:creationId xmlns:a16="http://schemas.microsoft.com/office/drawing/2014/main" id="{E97CAF7B-1727-4EF3-8545-1D2B33D4193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46152" y="3373490"/>
            <a:ext cx="1172217" cy="300177"/>
          </a:xfrm>
          <a:prstGeom prst="rect">
            <a:avLst/>
          </a:prstGeom>
        </p:spPr>
      </p:pic>
      <p:pic>
        <p:nvPicPr>
          <p:cNvPr id="21" name="Content Placeholder 4">
            <a:hlinkClick r:id="rId10"/>
            <a:extLst>
              <a:ext uri="{FF2B5EF4-FFF2-40B4-BE49-F238E27FC236}">
                <a16:creationId xmlns:a16="http://schemas.microsoft.com/office/drawing/2014/main" id="{86AFFF7D-9B59-4AB6-A58D-33E46333591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6641" y="4231679"/>
            <a:ext cx="1230717" cy="701210"/>
          </a:xfrm>
          <a:prstGeom prst="rect">
            <a:avLst/>
          </a:prstGeom>
        </p:spPr>
      </p:pic>
      <p:sp>
        <p:nvSpPr>
          <p:cNvPr id="22" name="Isosceles Triangle 21">
            <a:hlinkClick r:id="rId10"/>
            <a:extLst>
              <a:ext uri="{FF2B5EF4-FFF2-40B4-BE49-F238E27FC236}">
                <a16:creationId xmlns:a16="http://schemas.microsoft.com/office/drawing/2014/main" id="{13177110-A714-454D-8635-A964B6C4800A}"/>
              </a:ext>
            </a:extLst>
          </p:cNvPr>
          <p:cNvSpPr/>
          <p:nvPr/>
        </p:nvSpPr>
        <p:spPr>
          <a:xfrm rot="5400000">
            <a:off x="261829" y="4679317"/>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253706" cy="400110"/>
          </a:xfrm>
          <a:prstGeom prst="rect">
            <a:avLst/>
          </a:prstGeom>
        </p:spPr>
        <p:txBody>
          <a:bodyPr wrap="square">
            <a:spAutoFit/>
          </a:bodyPr>
          <a:lstStyle/>
          <a:p>
            <a:r>
              <a:rPr lang="en-GB" sz="1000">
                <a:latin typeface="Nunito Sans" panose="00000500000000000000" pitchFamily="2" charset="0"/>
              </a:rPr>
              <a:t>We rely on a </a:t>
            </a:r>
            <a:r>
              <a:rPr lang="en-GB" sz="1000" i="1">
                <a:solidFill>
                  <a:schemeClr val="accent1"/>
                </a:solidFill>
                <a:latin typeface="Nunito Sans" panose="00000500000000000000" pitchFamily="2" charset="0"/>
              </a:rPr>
              <a:t>trusted ecosystem of partners </a:t>
            </a:r>
            <a:r>
              <a:rPr lang="en-GB" sz="1000">
                <a:latin typeface="Nunito Sans" panose="00000500000000000000" pitchFamily="2" charset="0"/>
              </a:rPr>
              <a:t>and </a:t>
            </a:r>
            <a:r>
              <a:rPr lang="en-GB" sz="1000">
                <a:solidFill>
                  <a:schemeClr val="accent1"/>
                </a:solidFill>
                <a:latin typeface="Nunito Sans" panose="00000500000000000000" pitchFamily="2" charset="0"/>
              </a:rPr>
              <a:t>certified local experts globally in 32 markets</a:t>
            </a:r>
            <a:r>
              <a:rPr lang="en-GB" sz="1000">
                <a:latin typeface="Nunito Sans" panose="00000500000000000000" pitchFamily="2" charset="0"/>
              </a:rPr>
              <a:t>. </a:t>
            </a:r>
          </a:p>
        </p:txBody>
      </p:sp>
      <p:sp>
        <p:nvSpPr>
          <p:cNvPr id="25" name="TextBox 24">
            <a:extLst>
              <a:ext uri="{FF2B5EF4-FFF2-40B4-BE49-F238E27FC236}">
                <a16:creationId xmlns:a16="http://schemas.microsoft.com/office/drawing/2014/main" id="{2BC71D94-C612-4184-9E1E-29B97A1001FA}"/>
              </a:ext>
            </a:extLst>
          </p:cNvPr>
          <p:cNvSpPr txBox="1"/>
          <p:nvPr/>
        </p:nvSpPr>
        <p:spPr>
          <a:xfrm>
            <a:off x="4536828" y="4607290"/>
            <a:ext cx="4366193" cy="400110"/>
          </a:xfrm>
          <a:prstGeom prst="rect">
            <a:avLst/>
          </a:prstGeom>
          <a:noFill/>
        </p:spPr>
        <p:txBody>
          <a:bodyPr wrap="square" rtlCol="0">
            <a:spAutoFit/>
          </a:bodyPr>
          <a:lstStyle/>
          <a:p>
            <a:pPr algn="r"/>
            <a:r>
              <a:rPr lang="en-GB" sz="1000">
                <a:latin typeface="Nunito Sans" panose="00000500000000000000" pitchFamily="2" charset="0"/>
              </a:rPr>
              <a:t>Thanks to our unique </a:t>
            </a:r>
            <a:r>
              <a:rPr lang="en-GB" sz="1000" i="1">
                <a:solidFill>
                  <a:schemeClr val="accent1"/>
                </a:solidFill>
                <a:latin typeface="Nunito Sans" panose="00000500000000000000" pitchFamily="2" charset="0"/>
              </a:rPr>
              <a:t>Digital Signage Academy training program</a:t>
            </a:r>
            <a:r>
              <a:rPr lang="en-GB" sz="1000">
                <a:latin typeface="Nunito Sans" panose="00000500000000000000" pitchFamily="2" charset="0"/>
              </a:rPr>
              <a:t>, we can guarantee expertise and quality support, wherever you may need it.</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a:solidFill>
                  <a:schemeClr val="bg1"/>
                </a:solidFill>
              </a:rPr>
              <a:t>HOSPITALITY SUCCESS STORIES AT A GLANCE</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en-US" sz="2400"/>
              <a:t>We bring your story to life.</a:t>
            </a:r>
            <a:endParaRPr lang="en-GB" sz="2400"/>
          </a:p>
        </p:txBody>
      </p:sp>
      <p:sp>
        <p:nvSpPr>
          <p:cNvPr id="30" name="TextBox 29">
            <a:extLst>
              <a:ext uri="{FF2B5EF4-FFF2-40B4-BE49-F238E27FC236}">
                <a16:creationId xmlns:a16="http://schemas.microsoft.com/office/drawing/2014/main" id="{122977DD-6AFF-4AF4-A9D2-42C84581CDB2}"/>
              </a:ext>
            </a:extLst>
          </p:cNvPr>
          <p:cNvSpPr txBox="1"/>
          <p:nvPr/>
        </p:nvSpPr>
        <p:spPr>
          <a:xfrm>
            <a:off x="6971226" y="4020080"/>
            <a:ext cx="1887603" cy="200055"/>
          </a:xfrm>
          <a:prstGeom prst="rect">
            <a:avLst/>
          </a:prstGeom>
          <a:noFill/>
        </p:spPr>
        <p:txBody>
          <a:bodyPr wrap="square" rtlCol="0">
            <a:spAutoFit/>
          </a:bodyPr>
          <a:lstStyle/>
          <a:p>
            <a:pPr algn="ctr"/>
            <a:r>
              <a:rPr lang="en-US" sz="700" dirty="0">
                <a:latin typeface="Nunito Sans" panose="00000500000000000000" pitchFamily="2" charset="0"/>
              </a:rPr>
              <a:t>DISCOVER MORE: </a:t>
            </a:r>
            <a:r>
              <a:rPr lang="en-US" sz="700" dirty="0">
                <a:latin typeface="Nunito Sans" panose="00000500000000000000" pitchFamily="2" charset="0"/>
                <a:hlinkClick r:id="rId13"/>
              </a:rPr>
              <a:t>spinetix.com/hospitality</a:t>
            </a:r>
            <a:endParaRPr lang="en-US" sz="700" dirty="0">
              <a:latin typeface="Nunito Sans" panose="00000500000000000000" pitchFamily="2" charset="0"/>
            </a:endParaRPr>
          </a:p>
        </p:txBody>
      </p:sp>
      <p:pic>
        <p:nvPicPr>
          <p:cNvPr id="1026" name="Picture 2" descr="Image result for marriott logo svg">
            <a:extLst>
              <a:ext uri="{FF2B5EF4-FFF2-40B4-BE49-F238E27FC236}">
                <a16:creationId xmlns:a16="http://schemas.microsoft.com/office/drawing/2014/main" id="{33C1CA51-A00A-48EF-BB35-D6BA187947CF}"/>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86087" y="2614894"/>
            <a:ext cx="945944" cy="4880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ovotel accor logo svg">
            <a:extLst>
              <a:ext uri="{FF2B5EF4-FFF2-40B4-BE49-F238E27FC236}">
                <a16:creationId xmlns:a16="http://schemas.microsoft.com/office/drawing/2014/main" id="{79D07434-F45D-4FA2-87D3-70BAA93F6C1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78303" y="2025532"/>
            <a:ext cx="581672" cy="5816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hangri la accor logo svg">
            <a:extLst>
              <a:ext uri="{FF2B5EF4-FFF2-40B4-BE49-F238E27FC236}">
                <a16:creationId xmlns:a16="http://schemas.microsoft.com/office/drawing/2014/main" id="{43B4E399-FA52-4BAD-BF77-5BB2ADE3752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92201" y="1849584"/>
            <a:ext cx="941349" cy="474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7" name="Picture 26">
            <a:extLst>
              <a:ext uri="{FF2B5EF4-FFF2-40B4-BE49-F238E27FC236}">
                <a16:creationId xmlns:a16="http://schemas.microsoft.com/office/drawing/2014/main" id="{B8C3A296-F26A-464D-916E-795FAE9AB4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12" y="3656531"/>
            <a:ext cx="5354682" cy="1479514"/>
          </a:xfrm>
          <a:prstGeom prst="rect">
            <a:avLst/>
          </a:prstGeom>
        </p:spPr>
      </p:pic>
      <p:pic>
        <p:nvPicPr>
          <p:cNvPr id="28" name="Picture 27">
            <a:extLst>
              <a:ext uri="{FF2B5EF4-FFF2-40B4-BE49-F238E27FC236}">
                <a16:creationId xmlns:a16="http://schemas.microsoft.com/office/drawing/2014/main" id="{42564199-0E23-4734-84C1-E0CE8A72F3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32" r="7948" b="39760"/>
          <a:stretch/>
        </p:blipFill>
        <p:spPr>
          <a:xfrm>
            <a:off x="5771313" y="3678531"/>
            <a:ext cx="2979851" cy="1466397"/>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3776" y="1373899"/>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939234" y="1450158"/>
            <a:ext cx="368764" cy="28612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559728"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739849"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866518"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4023133" y="1011708"/>
            <a:ext cx="1097732" cy="276999"/>
          </a:xfrm>
          <a:prstGeom prst="rect">
            <a:avLst/>
          </a:prstGeom>
          <a:noFill/>
        </p:spPr>
        <p:txBody>
          <a:bodyPr wrap="square" rtlCol="0">
            <a:spAutoFit/>
          </a:bodyPr>
          <a:lstStyle/>
          <a:p>
            <a:r>
              <a:rPr lang="en-GB" sz="120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917170" y="2251844"/>
            <a:ext cx="1942579" cy="276999"/>
          </a:xfrm>
          <a:prstGeom prst="rect">
            <a:avLst/>
          </a:prstGeom>
          <a:noFill/>
        </p:spPr>
        <p:txBody>
          <a:bodyPr wrap="square" rtlCol="0">
            <a:spAutoFit/>
          </a:bodyPr>
          <a:lstStyle/>
          <a:p>
            <a:pPr algn="ctr"/>
            <a:r>
              <a:rPr lang="en-GB" sz="1200">
                <a:latin typeface="Nunito Sans" panose="00000500000000000000" pitchFamily="2" charset="0"/>
              </a:rPr>
              <a:t>HUMAN RESOURCES</a:t>
            </a:r>
          </a:p>
        </p:txBody>
      </p:sp>
      <p:sp>
        <p:nvSpPr>
          <p:cNvPr id="36" name="TextBox 35">
            <a:extLst>
              <a:ext uri="{FF2B5EF4-FFF2-40B4-BE49-F238E27FC236}">
                <a16:creationId xmlns:a16="http://schemas.microsoft.com/office/drawing/2014/main" id="{3D32BD97-BF79-4AEE-BEC5-B120DA3A15D5}"/>
              </a:ext>
            </a:extLst>
          </p:cNvPr>
          <p:cNvSpPr txBox="1"/>
          <p:nvPr/>
        </p:nvSpPr>
        <p:spPr>
          <a:xfrm>
            <a:off x="1903064" y="3294411"/>
            <a:ext cx="873957" cy="276999"/>
          </a:xfrm>
          <a:prstGeom prst="rect">
            <a:avLst/>
          </a:prstGeom>
          <a:noFill/>
        </p:spPr>
        <p:txBody>
          <a:bodyPr wrap="none" rtlCol="0">
            <a:spAutoFit/>
          </a:bodyPr>
          <a:lstStyle/>
          <a:p>
            <a:r>
              <a:rPr lang="en-GB" sz="1200">
                <a:latin typeface="Nunito Sans" panose="00000500000000000000" pitchFamily="2" charset="0"/>
              </a:rPr>
              <a:t>VISITORS</a:t>
            </a:r>
          </a:p>
        </p:txBody>
      </p:sp>
      <p:sp>
        <p:nvSpPr>
          <p:cNvPr id="37" name="TextBox 36">
            <a:extLst>
              <a:ext uri="{FF2B5EF4-FFF2-40B4-BE49-F238E27FC236}">
                <a16:creationId xmlns:a16="http://schemas.microsoft.com/office/drawing/2014/main" id="{A908AB43-F7B0-4726-871A-5DC2FF264C36}"/>
              </a:ext>
            </a:extLst>
          </p:cNvPr>
          <p:cNvSpPr txBox="1"/>
          <p:nvPr/>
        </p:nvSpPr>
        <p:spPr>
          <a:xfrm>
            <a:off x="6439431" y="2251844"/>
            <a:ext cx="1071127" cy="276999"/>
          </a:xfrm>
          <a:prstGeom prst="rect">
            <a:avLst/>
          </a:prstGeom>
          <a:noFill/>
        </p:spPr>
        <p:txBody>
          <a:bodyPr wrap="none" rtlCol="0">
            <a:spAutoFit/>
          </a:bodyPr>
          <a:lstStyle/>
          <a:p>
            <a:r>
              <a:rPr lang="en-GB" sz="1200">
                <a:latin typeface="Nunito Sans" panose="00000500000000000000" pitchFamily="2" charset="0"/>
              </a:rPr>
              <a:t>EMPLOYEES</a:t>
            </a:r>
          </a:p>
        </p:txBody>
      </p:sp>
      <p:sp>
        <p:nvSpPr>
          <p:cNvPr id="38" name="TextBox 37">
            <a:extLst>
              <a:ext uri="{FF2B5EF4-FFF2-40B4-BE49-F238E27FC236}">
                <a16:creationId xmlns:a16="http://schemas.microsoft.com/office/drawing/2014/main" id="{776D00BC-5AE9-48ED-9348-F4C7F9E06FD7}"/>
              </a:ext>
            </a:extLst>
          </p:cNvPr>
          <p:cNvSpPr txBox="1"/>
          <p:nvPr/>
        </p:nvSpPr>
        <p:spPr>
          <a:xfrm>
            <a:off x="1449209" y="1199769"/>
            <a:ext cx="2269230" cy="276999"/>
          </a:xfrm>
          <a:prstGeom prst="rect">
            <a:avLst/>
          </a:prstGeom>
          <a:noFill/>
        </p:spPr>
        <p:txBody>
          <a:bodyPr wrap="square" rtlCol="0">
            <a:spAutoFit/>
          </a:bodyPr>
          <a:lstStyle/>
          <a:p>
            <a:r>
              <a:rPr lang="en-GB" sz="1200">
                <a:latin typeface="Nunito Sans" panose="00000500000000000000" pitchFamily="2" charset="0"/>
              </a:rPr>
              <a:t>BUSINESS OPERATIONS</a:t>
            </a:r>
          </a:p>
        </p:txBody>
      </p:sp>
      <p:sp>
        <p:nvSpPr>
          <p:cNvPr id="39" name="TextBox 38">
            <a:extLst>
              <a:ext uri="{FF2B5EF4-FFF2-40B4-BE49-F238E27FC236}">
                <a16:creationId xmlns:a16="http://schemas.microsoft.com/office/drawing/2014/main" id="{98C969E8-8D72-472A-9C06-162871F3618E}"/>
              </a:ext>
            </a:extLst>
          </p:cNvPr>
          <p:cNvSpPr txBox="1"/>
          <p:nvPr/>
        </p:nvSpPr>
        <p:spPr>
          <a:xfrm>
            <a:off x="3588438" y="3603389"/>
            <a:ext cx="1942580" cy="276999"/>
          </a:xfrm>
          <a:prstGeom prst="rect">
            <a:avLst/>
          </a:prstGeom>
          <a:noFill/>
        </p:spPr>
        <p:txBody>
          <a:bodyPr wrap="square" rtlCol="0">
            <a:spAutoFit/>
          </a:bodyPr>
          <a:lstStyle/>
          <a:p>
            <a:pPr algn="ctr"/>
            <a:r>
              <a:rPr lang="en-GB" sz="1200">
                <a:latin typeface="Nunito Sans" panose="00000500000000000000" pitchFamily="2" charset="0"/>
              </a:rPr>
              <a:t>EVENTS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5811459" y="1201834"/>
            <a:ext cx="2939705" cy="276999"/>
          </a:xfrm>
          <a:prstGeom prst="rect">
            <a:avLst/>
          </a:prstGeom>
          <a:noFill/>
        </p:spPr>
        <p:txBody>
          <a:bodyPr wrap="square" rtlCol="0">
            <a:spAutoFit/>
          </a:bodyPr>
          <a:lstStyle/>
          <a:p>
            <a:r>
              <a:rPr lang="en-GB" sz="1200">
                <a:latin typeface="Nunito Sans" panose="00000500000000000000" pitchFamily="2" charset="0"/>
              </a:rPr>
              <a:t>HOTEL &amp; RESORT MANAGEMENT</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5814038" y="1491661"/>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878816"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F48AB6A-58F2-441F-91BB-70F86271FE98}"/>
              </a:ext>
            </a:extLst>
          </p:cNvPr>
          <p:cNvCxnSpPr>
            <a:cxnSpLocks/>
          </p:cNvCxnSpPr>
          <p:nvPr/>
        </p:nvCxnSpPr>
        <p:spPr>
          <a:xfrm>
            <a:off x="4559728"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6180223" y="3293933"/>
            <a:ext cx="2236510" cy="276999"/>
          </a:xfrm>
          <a:prstGeom prst="rect">
            <a:avLst/>
          </a:prstGeom>
          <a:noFill/>
        </p:spPr>
        <p:txBody>
          <a:bodyPr wrap="none" rtlCol="0">
            <a:spAutoFit/>
          </a:bodyPr>
          <a:lstStyle/>
          <a:p>
            <a:r>
              <a:rPr lang="en-GB" sz="1200">
                <a:latin typeface="Nunito Sans" panose="00000500000000000000" pitchFamily="2" charset="0"/>
              </a:rPr>
              <a:t>PARTNERS AND SUPPLIERS</a:t>
            </a:r>
          </a:p>
        </p:txBody>
      </p:sp>
      <p:cxnSp>
        <p:nvCxnSpPr>
          <p:cNvPr id="45" name="Straight Arrow Connector 44">
            <a:extLst>
              <a:ext uri="{FF2B5EF4-FFF2-40B4-BE49-F238E27FC236}">
                <a16:creationId xmlns:a16="http://schemas.microsoft.com/office/drawing/2014/main" id="{97584E74-ACB4-4B2A-AFB9-01E81981A883}"/>
              </a:ext>
            </a:extLst>
          </p:cNvPr>
          <p:cNvCxnSpPr>
            <a:cxnSpLocks/>
          </p:cNvCxnSpPr>
          <p:nvPr/>
        </p:nvCxnSpPr>
        <p:spPr>
          <a:xfrm>
            <a:off x="5868061" y="3131595"/>
            <a:ext cx="409420" cy="181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en-US" sz="2400"/>
              <a:t>You bring people closer together.</a:t>
            </a:r>
            <a:endParaRPr lang="en-GB" sz="2400"/>
          </a:p>
        </p:txBody>
      </p: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1">
            <a:extLst>
              <a:ext uri="{FF2B5EF4-FFF2-40B4-BE49-F238E27FC236}">
                <a16:creationId xmlns:a16="http://schemas.microsoft.com/office/drawing/2014/main" id="{DFB9811F-0003-447A-BC3A-C88B386E1B49}"/>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a:latin typeface="Nunito Sans" panose="00000500000000000000" pitchFamily="2" charset="0"/>
              </a:rPr>
              <a:t>Sources: (1) International Journal of Business and Management; (2) Intel Corp study.</a:t>
            </a:r>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Why?</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8"/>
            <a:ext cx="3450713" cy="682280"/>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spcAft>
                <a:spcPts val="600"/>
              </a:spcAft>
            </a:pPr>
            <a:r>
              <a:rPr lang="en-US" sz="1100">
                <a:solidFill>
                  <a:schemeClr val="tx1"/>
                </a:solidFill>
                <a:latin typeface="Nunito Sans" panose="00000500000000000000" pitchFamily="2" charset="0"/>
              </a:rPr>
              <a:t>Create unique experiences with</a:t>
            </a:r>
            <a:r>
              <a:rPr lang="en-US" sz="1100">
                <a:solidFill>
                  <a:schemeClr val="tx2"/>
                </a:solidFill>
                <a:latin typeface="Nunito Sans" panose="00000500000000000000" pitchFamily="2" charset="0"/>
              </a:rPr>
              <a:t> eye-catching content </a:t>
            </a:r>
            <a:r>
              <a:rPr lang="en-US" sz="1100">
                <a:solidFill>
                  <a:schemeClr val="tx1"/>
                </a:solidFill>
                <a:latin typeface="Nunito Sans" panose="00000500000000000000" pitchFamily="2" charset="0"/>
              </a:rPr>
              <a:t>and meaningful stories</a:t>
            </a:r>
            <a:r>
              <a:rPr lang="en-US" sz="1100">
                <a:latin typeface="Nunito Sans" panose="00000500000000000000" pitchFamily="2" charset="0"/>
              </a:rPr>
              <a:t>. </a:t>
            </a:r>
            <a:r>
              <a:rPr lang="en-GB" sz="1100">
                <a:solidFill>
                  <a:schemeClr val="tx1"/>
                </a:solidFill>
                <a:latin typeface="Nunito Sans" panose="00000500000000000000" pitchFamily="2" charset="0"/>
              </a:rPr>
              <a:t>Digital displays capture </a:t>
            </a:r>
            <a:r>
              <a:rPr lang="en-GB" sz="1400">
                <a:solidFill>
                  <a:schemeClr val="tx2"/>
                </a:solidFill>
                <a:latin typeface="Nunito Sans" panose="00000500000000000000" pitchFamily="2" charset="0"/>
              </a:rPr>
              <a:t>400% </a:t>
            </a:r>
            <a:r>
              <a:rPr lang="en-GB" sz="1100">
                <a:solidFill>
                  <a:schemeClr val="tx2"/>
                </a:solidFill>
                <a:latin typeface="Nunito Sans" panose="00000500000000000000" pitchFamily="2" charset="0"/>
              </a:rPr>
              <a:t>more views</a:t>
            </a:r>
            <a:r>
              <a:rPr lang="en-GB" sz="1100">
                <a:solidFill>
                  <a:schemeClr val="tx1"/>
                </a:solidFill>
                <a:latin typeface="Nunito Sans" panose="00000500000000000000" pitchFamily="2" charset="0"/>
              </a:rPr>
              <a:t> than static signage </a:t>
            </a:r>
            <a:r>
              <a:rPr lang="en-GB" sz="1100" baseline="30000">
                <a:solidFill>
                  <a:schemeClr val="tx1"/>
                </a:solidFill>
                <a:latin typeface="Nunito Sans" panose="00000500000000000000" pitchFamily="2" charset="0"/>
              </a:rPr>
              <a:t>(2)</a:t>
            </a:r>
            <a:r>
              <a:rPr lang="en-GB" sz="1100">
                <a:solidFill>
                  <a:schemeClr val="tx1"/>
                </a:solidFill>
                <a:latin typeface="Nunito Sans" panose="00000500000000000000" pitchFamily="2" charset="0"/>
              </a:rPr>
              <a:t>. </a:t>
            </a:r>
            <a:endParaRPr lang="en-GB" sz="1100">
              <a:solidFill>
                <a:schemeClr val="tx2"/>
              </a:solidFill>
              <a:latin typeface="Nunito Sans" panose="000005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41805" y="1844532"/>
            <a:ext cx="3033768"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dirty="0">
                <a:solidFill>
                  <a:schemeClr val="tx1"/>
                </a:solidFill>
                <a:latin typeface="Nunito Sans" panose="00000500000000000000" pitchFamily="2" charset="0"/>
              </a:rPr>
              <a:t>Show useful information on display. </a:t>
            </a:r>
            <a:r>
              <a:rPr lang="en-GB" sz="1100" dirty="0">
                <a:solidFill>
                  <a:schemeClr val="tx2"/>
                </a:solidFill>
                <a:latin typeface="Nunito Sans" panose="00000500000000000000" pitchFamily="2" charset="0"/>
              </a:rPr>
              <a:t>Wayfinding</a:t>
            </a:r>
            <a:r>
              <a:rPr lang="en-GB" sz="1100" dirty="0">
                <a:solidFill>
                  <a:schemeClr val="tx1"/>
                </a:solidFill>
                <a:latin typeface="Nunito Sans" panose="00000500000000000000" pitchFamily="2" charset="0"/>
              </a:rPr>
              <a:t>, conference room schedules. </a:t>
            </a:r>
            <a:r>
              <a:rPr lang="en-GB" sz="1100" dirty="0">
                <a:solidFill>
                  <a:schemeClr val="tx2"/>
                </a:solidFill>
                <a:latin typeface="Nunito Sans" panose="00000500000000000000" pitchFamily="2" charset="0"/>
              </a:rPr>
              <a:t>Data-driven</a:t>
            </a:r>
            <a:r>
              <a:rPr lang="en-GB" sz="1100" dirty="0">
                <a:solidFill>
                  <a:schemeClr val="tx1"/>
                </a:solidFill>
                <a:latin typeface="Nunito Sans" panose="00000500000000000000" pitchFamily="2" charset="0"/>
              </a:rPr>
              <a:t> and </a:t>
            </a:r>
            <a:r>
              <a:rPr lang="en-GB" sz="1100" dirty="0">
                <a:solidFill>
                  <a:schemeClr val="tx2"/>
                </a:solidFill>
                <a:latin typeface="Nunito Sans" panose="00000500000000000000" pitchFamily="2" charset="0"/>
              </a:rPr>
              <a:t>automated.</a:t>
            </a:r>
            <a:r>
              <a:rPr lang="en-GB" sz="1100" dirty="0">
                <a:solidFill>
                  <a:schemeClr val="tx1"/>
                </a:solidFill>
                <a:latin typeface="Nunito Sans" panose="00000500000000000000" pitchFamily="2" charset="0"/>
              </a:rPr>
              <a:t> </a:t>
            </a:r>
          </a:p>
          <a:p>
            <a:pPr algn="just"/>
            <a:r>
              <a:rPr lang="en-US" sz="800" dirty="0">
                <a:solidFill>
                  <a:schemeClr val="bg2"/>
                </a:solidFill>
                <a:latin typeface="Nunito Sans" panose="00000500000000000000" pitchFamily="2" charset="0"/>
              </a:rPr>
              <a:t>.</a:t>
            </a:r>
          </a:p>
        </p:txBody>
      </p:sp>
      <p:sp>
        <p:nvSpPr>
          <p:cNvPr id="29" name="TextBox 28">
            <a:extLst>
              <a:ext uri="{FF2B5EF4-FFF2-40B4-BE49-F238E27FC236}">
                <a16:creationId xmlns:a16="http://schemas.microsoft.com/office/drawing/2014/main" id="{33158807-7484-48F4-9FDF-E1C3DAC8C0A4}"/>
              </a:ext>
            </a:extLst>
          </p:cNvPr>
          <p:cNvSpPr txBox="1"/>
          <p:nvPr/>
        </p:nvSpPr>
        <p:spPr>
          <a:xfrm>
            <a:off x="1235587" y="1543221"/>
            <a:ext cx="2804591" cy="276999"/>
          </a:xfrm>
          <a:prstGeom prst="rect">
            <a:avLst/>
          </a:prstGeom>
          <a:noFill/>
        </p:spPr>
        <p:txBody>
          <a:bodyPr wrap="square" rtlCol="0">
            <a:spAutoFit/>
          </a:bodyPr>
          <a:lstStyle/>
          <a:p>
            <a:r>
              <a:rPr lang="en-US" sz="1200">
                <a:solidFill>
                  <a:schemeClr val="tx2"/>
                </a:solidFill>
                <a:latin typeface="Nunito Sans SemiBold" panose="00000700000000000000" pitchFamily="2" charset="0"/>
              </a:rPr>
              <a:t>INFORM &amp; CONNECT WITH GUESTS</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276999"/>
          </a:xfrm>
          <a:prstGeom prst="rect">
            <a:avLst/>
          </a:prstGeom>
          <a:noFill/>
        </p:spPr>
        <p:txBody>
          <a:bodyPr wrap="square" rtlCol="0">
            <a:spAutoFit/>
          </a:bodyPr>
          <a:lstStyle/>
          <a:p>
            <a:r>
              <a:rPr lang="en-US" sz="1200">
                <a:solidFill>
                  <a:schemeClr val="tx2"/>
                </a:solidFill>
                <a:latin typeface="Nunito Sans SemiBold" panose="00000700000000000000" pitchFamily="2" charset="0"/>
              </a:rPr>
              <a:t>GRAB ATTENTION, CREATE AN AMBIANCE</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STREAMLINE SALES</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276999"/>
          </a:xfrm>
          <a:prstGeom prst="rect">
            <a:avLst/>
          </a:prstGeom>
          <a:noFill/>
        </p:spPr>
        <p:txBody>
          <a:bodyPr wrap="square" rtlCol="0">
            <a:spAutoFit/>
          </a:bodyPr>
          <a:lstStyle/>
          <a:p>
            <a:r>
              <a:rPr lang="en-US" sz="1200">
                <a:solidFill>
                  <a:schemeClr val="tx2"/>
                </a:solidFill>
                <a:latin typeface="Nunito Sans SemiBold" panose="00000700000000000000" pitchFamily="2" charset="0"/>
              </a:rPr>
              <a:t>REDUCE YOUR COSTS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1" y="3278290"/>
            <a:ext cx="2811388" cy="1153697"/>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a:solidFill>
                  <a:schemeClr val="tx2"/>
                </a:solidFill>
                <a:latin typeface="Nunito Sans" panose="00000500000000000000" pitchFamily="2" charset="0"/>
              </a:rPr>
              <a:t>Easy-to-update content</a:t>
            </a:r>
            <a:r>
              <a:rPr lang="en-GB" sz="1100">
                <a:solidFill>
                  <a:schemeClr val="tx1"/>
                </a:solidFill>
                <a:latin typeface="Nunito Sans" panose="00000500000000000000" pitchFamily="2" charset="0"/>
              </a:rPr>
              <a:t> that eliminates static printed signage</a:t>
            </a:r>
            <a:r>
              <a:rPr lang="en-GB" sz="1100">
                <a:solidFill>
                  <a:schemeClr val="tx1">
                    <a:lumMod val="50000"/>
                    <a:lumOff val="50000"/>
                  </a:schemeClr>
                </a:solidFill>
                <a:latin typeface="Nunito Sans" panose="00000500000000000000" pitchFamily="2" charset="0"/>
              </a:rPr>
              <a:t>. </a:t>
            </a:r>
            <a:r>
              <a:rPr lang="en-GB" sz="1100">
                <a:solidFill>
                  <a:schemeClr val="tx2"/>
                </a:solidFill>
                <a:latin typeface="Nunito Sans" panose="00000500000000000000" pitchFamily="2" charset="0"/>
              </a:rPr>
              <a:t>Reach your employees easier.</a:t>
            </a:r>
            <a:r>
              <a:rPr lang="en-GB" sz="1100">
                <a:solidFill>
                  <a:schemeClr val="tx1"/>
                </a:solidFill>
                <a:latin typeface="Nunito Sans" panose="00000500000000000000" pitchFamily="2" charset="0"/>
              </a:rPr>
              <a:t> </a:t>
            </a:r>
            <a:r>
              <a:rPr lang="en-GB" sz="1400">
                <a:solidFill>
                  <a:schemeClr val="tx2"/>
                </a:solidFill>
                <a:latin typeface="Nunito Sans" panose="00000500000000000000" pitchFamily="2" charset="0"/>
              </a:rPr>
              <a:t>83% </a:t>
            </a:r>
            <a:r>
              <a:rPr lang="en-GB" sz="1100">
                <a:solidFill>
                  <a:schemeClr val="tx1"/>
                </a:solidFill>
                <a:latin typeface="Nunito Sans" panose="00000500000000000000" pitchFamily="2" charset="0"/>
              </a:rPr>
              <a:t>of hospitality workforce are non-desk employees </a:t>
            </a:r>
            <a:r>
              <a:rPr lang="en-GB" sz="1100" baseline="30000">
                <a:solidFill>
                  <a:schemeClr val="tx1"/>
                </a:solidFill>
                <a:latin typeface="Nunito Sans" panose="00000500000000000000" pitchFamily="2" charset="0"/>
              </a:rPr>
              <a:t>(1)</a:t>
            </a:r>
            <a:r>
              <a:rPr lang="en-GB" sz="1100">
                <a:solidFill>
                  <a:schemeClr val="tx1"/>
                </a:solidFill>
                <a:latin typeface="Nunito Sans" panose="00000500000000000000" pitchFamily="2" charset="0"/>
              </a:rPr>
              <a:t>.</a:t>
            </a:r>
          </a:p>
          <a:p>
            <a:pPr algn="just"/>
            <a:endParaRPr lang="en-US" sz="800">
              <a:solidFill>
                <a:schemeClr val="bg2"/>
              </a:solidFill>
              <a:latin typeface="Nunito Sans ExtraLight" panose="000003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07764" y="1845900"/>
            <a:ext cx="3461379"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100" dirty="0">
                <a:solidFill>
                  <a:schemeClr val="tx1"/>
                </a:solidFill>
                <a:latin typeface="Nunito Sans" panose="00000500000000000000" pitchFamily="2" charset="0"/>
              </a:rPr>
              <a:t>Showcase services to guests. Reach guests </a:t>
            </a:r>
            <a:r>
              <a:rPr lang="en-GB" sz="1100" dirty="0">
                <a:solidFill>
                  <a:schemeClr val="tx2"/>
                </a:solidFill>
                <a:latin typeface="Nunito Sans" panose="00000500000000000000" pitchFamily="2" charset="0"/>
              </a:rPr>
              <a:t>in-room </a:t>
            </a:r>
            <a:r>
              <a:rPr lang="en-GB" sz="1100" dirty="0">
                <a:solidFill>
                  <a:schemeClr val="tx1"/>
                </a:solidFill>
                <a:latin typeface="Nunito Sans" panose="00000500000000000000" pitchFamily="2" charset="0"/>
              </a:rPr>
              <a:t>and in open areas. 24/7 bright engaging content improves </a:t>
            </a:r>
            <a:r>
              <a:rPr lang="en-GB" sz="1100" dirty="0">
                <a:solidFill>
                  <a:schemeClr val="tx2"/>
                </a:solidFill>
                <a:latin typeface="Nunito Sans" panose="00000500000000000000" pitchFamily="2" charset="0"/>
              </a:rPr>
              <a:t>efficiency of sales. </a:t>
            </a:r>
          </a:p>
          <a:p>
            <a:pPr algn="just"/>
            <a:r>
              <a:rPr lang="en-US" sz="800" dirty="0">
                <a:solidFill>
                  <a:schemeClr val="bg2"/>
                </a:solidFill>
                <a:latin typeface="Nunito Sans" panose="00000500000000000000" pitchFamily="2" charset="0"/>
              </a:rPr>
              <a:t>.</a:t>
            </a:r>
          </a:p>
        </p:txBody>
      </p:sp>
      <p:pic>
        <p:nvPicPr>
          <p:cNvPr id="12" name="Picture 11">
            <a:extLst>
              <a:ext uri="{FF2B5EF4-FFF2-40B4-BE49-F238E27FC236}">
                <a16:creationId xmlns:a16="http://schemas.microsoft.com/office/drawing/2014/main" id="{586A86D2-D28A-4C2F-B628-3BA26AA5D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57" y="1606927"/>
            <a:ext cx="851182" cy="622721"/>
          </a:xfrm>
          <a:prstGeom prst="rect">
            <a:avLst/>
          </a:prstGeom>
        </p:spPr>
      </p:pic>
      <p:pic>
        <p:nvPicPr>
          <p:cNvPr id="23" name="Picture 22">
            <a:extLst>
              <a:ext uri="{FF2B5EF4-FFF2-40B4-BE49-F238E27FC236}">
                <a16:creationId xmlns:a16="http://schemas.microsoft.com/office/drawing/2014/main" id="{6703ED54-A895-43C6-9FDB-4369C0331A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2170" y="3031833"/>
            <a:ext cx="745645" cy="745645"/>
          </a:xfrm>
          <a:prstGeom prst="rect">
            <a:avLst/>
          </a:prstGeom>
        </p:spPr>
      </p:pic>
      <p:pic>
        <p:nvPicPr>
          <p:cNvPr id="25" name="Picture 24">
            <a:extLst>
              <a:ext uri="{FF2B5EF4-FFF2-40B4-BE49-F238E27FC236}">
                <a16:creationId xmlns:a16="http://schemas.microsoft.com/office/drawing/2014/main" id="{CD881F6A-B927-4354-BB43-C8757D1AFD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40887" y="1491868"/>
            <a:ext cx="588209" cy="1020134"/>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Where?</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31" name="Picture 30">
            <a:extLst>
              <a:ext uri="{FF2B5EF4-FFF2-40B4-BE49-F238E27FC236}">
                <a16:creationId xmlns:a16="http://schemas.microsoft.com/office/drawing/2014/main" id="{7B588917-9E9A-4BED-AF4E-62BC46CFA4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258" b="3561"/>
          <a:stretch/>
        </p:blipFill>
        <p:spPr>
          <a:xfrm>
            <a:off x="609598" y="1164132"/>
            <a:ext cx="2531474" cy="1313651"/>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900">
                <a:latin typeface="Nunito Sans" panose="00000500000000000000" pitchFamily="2" charset="0"/>
              </a:rPr>
              <a:t>What’s on, personal messages, event lists, price list, and directions.</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1588607" y="4550679"/>
            <a:ext cx="2531475" cy="34654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a:latin typeface="Nunito Sans" panose="00000500000000000000" pitchFamily="2" charset="0"/>
              </a:rPr>
              <a:t>Schedules, personal messages, ambiance, cross-selling.</a:t>
            </a: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a:latin typeface="Nunito Sans" panose="00000500000000000000" pitchFamily="2" charset="0"/>
              </a:rPr>
              <a:t>RSS news, streaming TV (CNN, ESPN), happy-hours promotions, social feeds</a:t>
            </a:r>
            <a:r>
              <a:rPr lang="en-GB" sz="800">
                <a:latin typeface="Nunito Sans" panose="00000500000000000000" pitchFamily="2" charset="0"/>
              </a:rPr>
              <a:t>.</a:t>
            </a: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a:solidFill>
                  <a:schemeClr val="bg1"/>
                </a:solidFill>
              </a:rPr>
              <a:t>RESTAURANTS &amp; BARS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a:solidFill>
                  <a:schemeClr val="bg1"/>
                </a:solidFill>
              </a:rPr>
              <a:t>WELCOME &amp; RECEPTION AREAS</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a:solidFill>
                  <a:schemeClr val="bg1"/>
                </a:solidFill>
              </a:rPr>
              <a:t>CONFERENCE ROOMS</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588607"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a:solidFill>
                  <a:schemeClr val="bg1"/>
                </a:solidFill>
              </a:rPr>
              <a:t>LEISURE AREAS</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337668"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a:solidFill>
                  <a:schemeClr val="bg1"/>
                </a:solidFill>
              </a:rPr>
              <a:t>WAITING AREAS</a:t>
            </a:r>
            <a:endParaRPr lang="en-GB" sz="80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337669" y="4566786"/>
            <a:ext cx="2531475" cy="358472"/>
          </a:xfrm>
        </p:spPr>
        <p:txBody>
          <a:bodyPr>
            <a:normAutofit/>
          </a:bodyPr>
          <a:lstStyle/>
          <a:p>
            <a:pPr algn="ctr">
              <a:spcBef>
                <a:spcPts val="0"/>
              </a:spcBef>
            </a:pPr>
            <a:r>
              <a:rPr lang="en-GB" sz="900" b="0">
                <a:solidFill>
                  <a:schemeClr val="tx1">
                    <a:lumMod val="65000"/>
                    <a:lumOff val="35000"/>
                  </a:schemeClr>
                </a:solidFill>
                <a:latin typeface="Nunito Sans" panose="00000500000000000000" pitchFamily="2" charset="0"/>
              </a:rPr>
              <a:t>Destination info, webcams, show prices &amp; promotions.</a:t>
            </a:r>
          </a:p>
        </p:txBody>
      </p:sp>
      <p:pic>
        <p:nvPicPr>
          <p:cNvPr id="47" name="Picture 46">
            <a:extLst>
              <a:ext uri="{FF2B5EF4-FFF2-40B4-BE49-F238E27FC236}">
                <a16:creationId xmlns:a16="http://schemas.microsoft.com/office/drawing/2014/main" id="{3A5A5617-2A37-42C0-B862-4AE2BF5D13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2743"/>
          <a:stretch/>
        </p:blipFill>
        <p:spPr>
          <a:xfrm>
            <a:off x="3267172" y="1171027"/>
            <a:ext cx="2531475" cy="1308232"/>
          </a:xfrm>
          <a:prstGeom prst="rect">
            <a:avLst/>
          </a:prstGeom>
        </p:spPr>
      </p:pic>
      <p:pic>
        <p:nvPicPr>
          <p:cNvPr id="4" name="Picture 3">
            <a:extLst>
              <a:ext uri="{FF2B5EF4-FFF2-40B4-BE49-F238E27FC236}">
                <a16:creationId xmlns:a16="http://schemas.microsoft.com/office/drawing/2014/main" id="{7C3779C1-B83C-4037-A74A-6FB737F436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532"/>
          <a:stretch/>
        </p:blipFill>
        <p:spPr>
          <a:xfrm>
            <a:off x="3266775" y="1164132"/>
            <a:ext cx="2531475" cy="1324798"/>
          </a:xfrm>
          <a:prstGeom prst="rect">
            <a:avLst/>
          </a:prstGeom>
        </p:spPr>
      </p:pic>
      <p:pic>
        <p:nvPicPr>
          <p:cNvPr id="5" name="Picture 4">
            <a:extLst>
              <a:ext uri="{FF2B5EF4-FFF2-40B4-BE49-F238E27FC236}">
                <a16:creationId xmlns:a16="http://schemas.microsoft.com/office/drawing/2014/main" id="{535D6D8F-60C2-41A4-9D78-4908D40302F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 t="5613" r="7" b="7485"/>
          <a:stretch/>
        </p:blipFill>
        <p:spPr>
          <a:xfrm>
            <a:off x="608642" y="1171534"/>
            <a:ext cx="2531858" cy="1313144"/>
          </a:xfrm>
          <a:prstGeom prst="rect">
            <a:avLst/>
          </a:prstGeom>
        </p:spPr>
      </p:pic>
      <p:pic>
        <p:nvPicPr>
          <p:cNvPr id="7" name="Picture 6">
            <a:extLst>
              <a:ext uri="{FF2B5EF4-FFF2-40B4-BE49-F238E27FC236}">
                <a16:creationId xmlns:a16="http://schemas.microsoft.com/office/drawing/2014/main" id="{265B016E-0480-47CE-A13D-9FC42AA9EED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9577"/>
          <a:stretch/>
        </p:blipFill>
        <p:spPr>
          <a:xfrm>
            <a:off x="3265805" y="1164133"/>
            <a:ext cx="2531473" cy="1320546"/>
          </a:xfrm>
          <a:prstGeom prst="rect">
            <a:avLst/>
          </a:prstGeom>
        </p:spPr>
      </p:pic>
      <p:pic>
        <p:nvPicPr>
          <p:cNvPr id="25" name="Picture 24">
            <a:extLst>
              <a:ext uri="{FF2B5EF4-FFF2-40B4-BE49-F238E27FC236}">
                <a16:creationId xmlns:a16="http://schemas.microsoft.com/office/drawing/2014/main" id="{61181ECA-5F02-4C47-B599-D5ACC9B9C3A9}"/>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16611" t="15293" b="10746"/>
          <a:stretch/>
        </p:blipFill>
        <p:spPr>
          <a:xfrm>
            <a:off x="4337668" y="3195002"/>
            <a:ext cx="2531475" cy="1298505"/>
          </a:xfrm>
          <a:prstGeom prst="rect">
            <a:avLst/>
          </a:prstGeom>
        </p:spPr>
      </p:pic>
      <p:pic>
        <p:nvPicPr>
          <p:cNvPr id="28" name="Picture 27">
            <a:extLst>
              <a:ext uri="{FF2B5EF4-FFF2-40B4-BE49-F238E27FC236}">
                <a16:creationId xmlns:a16="http://schemas.microsoft.com/office/drawing/2014/main" id="{738B28E3-FF76-4F88-9614-6DD2FB49CEB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0431" t="25846" b="19592"/>
          <a:stretch/>
        </p:blipFill>
        <p:spPr>
          <a:xfrm>
            <a:off x="1588607" y="3195003"/>
            <a:ext cx="2531475" cy="1298505"/>
          </a:xfrm>
          <a:prstGeom prst="rect">
            <a:avLst/>
          </a:prstGeom>
        </p:spPr>
      </p:pic>
      <p:pic>
        <p:nvPicPr>
          <p:cNvPr id="6" name="Picture 5">
            <a:extLst>
              <a:ext uri="{FF2B5EF4-FFF2-40B4-BE49-F238E27FC236}">
                <a16:creationId xmlns:a16="http://schemas.microsoft.com/office/drawing/2014/main" id="{B8BC9B51-FA4A-4ED6-B074-96C0FB01D53E}"/>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3074"/>
          <a:stretch/>
        </p:blipFill>
        <p:spPr>
          <a:xfrm>
            <a:off x="1588607" y="3195004"/>
            <a:ext cx="2531475" cy="1298504"/>
          </a:xfrm>
          <a:prstGeom prst="rect">
            <a:avLst/>
          </a:prstGeom>
        </p:spPr>
      </p:pic>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a:latin typeface="Nunito Sans" panose="00000500000000000000" pitchFamily="2" charset="0"/>
              </a:rPr>
              <a:t>Room name and event info, centralized and automated content.</a:t>
            </a:r>
            <a:endParaRPr lang="en-GB" sz="800">
              <a:latin typeface="Nunito Sans" panose="00000500000000000000" pitchFamily="2" charset="0"/>
            </a:endParaRPr>
          </a:p>
        </p:txBody>
      </p:sp>
      <p:pic>
        <p:nvPicPr>
          <p:cNvPr id="3" name="Picture 2">
            <a:extLst>
              <a:ext uri="{FF2B5EF4-FFF2-40B4-BE49-F238E27FC236}">
                <a16:creationId xmlns:a16="http://schemas.microsoft.com/office/drawing/2014/main" id="{66DC0D3D-5B28-4409-8A08-A9873A29F820}"/>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rcRect t="6194"/>
          <a:stretch/>
        </p:blipFill>
        <p:spPr>
          <a:xfrm>
            <a:off x="5921615" y="1171027"/>
            <a:ext cx="2527160" cy="1337919"/>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348557"/>
          </a:xfrm>
          <a:prstGeom prst="rect">
            <a:avLst/>
          </a:prstGeom>
          <a:noFill/>
          <a:ln>
            <a:noFill/>
          </a:ln>
        </p:spPr>
        <p:txBody>
          <a:bodyPr wrap="square" rtlCol="0">
            <a:spAutoFit/>
          </a:bodyPr>
          <a:lstStyle/>
          <a:p>
            <a:pPr defTabSz="914355">
              <a:lnSpc>
                <a:spcPct val="90000"/>
              </a:lnSpc>
              <a:spcBef>
                <a:spcPct val="0"/>
              </a:spcBef>
            </a:pPr>
            <a:r>
              <a:rPr lang="en-GB" sz="1800">
                <a:solidFill>
                  <a:schemeClr val="bg1"/>
                </a:solidFill>
                <a:latin typeface="Nunito Sans" panose="00000500000000000000" pitchFamily="2" charset="0"/>
                <a:ea typeface="+mj-ea"/>
                <a:cs typeface="+mj-cs"/>
              </a:rPr>
              <a:t>Team Content</a:t>
            </a: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577081"/>
          </a:xfrm>
          <a:prstGeom prst="rect">
            <a:avLst/>
          </a:prstGeom>
          <a:noFill/>
          <a:ln>
            <a:noFill/>
          </a:ln>
        </p:spPr>
        <p:txBody>
          <a:bodyPr wrap="square" rtlCol="0">
            <a:spAutoFit/>
          </a:bodyPr>
          <a:lstStyle/>
          <a:p>
            <a:r>
              <a:rPr lang="en-GB" sz="1050">
                <a:solidFill>
                  <a:schemeClr val="bg1"/>
                </a:solidFill>
                <a:latin typeface="Nunito Sans ExtraLight" panose="00000300000000000000" pitchFamily="2" charset="0"/>
              </a:rPr>
              <a:t>Securely get shared files directly from everyday cloud tools. Live data. No copy/paste.</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387222"/>
          </a:xfrm>
          <a:prstGeom prst="rect">
            <a:avLst/>
          </a:prstGeom>
          <a:noFill/>
          <a:ln>
            <a:noFill/>
          </a:ln>
        </p:spPr>
        <p:txBody>
          <a:bodyPr wrap="square" rtlCol="0">
            <a:spAutoFit/>
          </a:bodyPr>
          <a:lstStyle/>
          <a:p>
            <a:pPr algn="r" defTabSz="914355">
              <a:lnSpc>
                <a:spcPct val="90000"/>
              </a:lnSpc>
              <a:spcBef>
                <a:spcPct val="0"/>
              </a:spcBef>
            </a:pPr>
            <a:r>
              <a:rPr lang="en-GB" sz="1050">
                <a:solidFill>
                  <a:schemeClr val="bg1"/>
                </a:solidFill>
                <a:latin typeface="Nunito Sans Light" panose="00000400000000000000" pitchFamily="2" charset="0"/>
              </a:rPr>
              <a:t>Connect to city, local, or </a:t>
            </a:r>
          </a:p>
          <a:p>
            <a:pPr algn="r" defTabSz="914355">
              <a:lnSpc>
                <a:spcPct val="90000"/>
              </a:lnSpc>
              <a:spcBef>
                <a:spcPct val="0"/>
              </a:spcBef>
            </a:pPr>
            <a:r>
              <a:rPr lang="en-GB" sz="1050">
                <a:solidFill>
                  <a:schemeClr val="bg1"/>
                </a:solidFill>
                <a:latin typeface="Nunito Sans Light" panose="00000400000000000000" pitchFamily="2" charset="0"/>
              </a:rPr>
              <a:t>regional info.</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348557"/>
          </a:xfrm>
          <a:prstGeom prst="rect">
            <a:avLst/>
          </a:prstGeom>
          <a:noFill/>
          <a:ln>
            <a:noFill/>
          </a:ln>
        </p:spPr>
        <p:txBody>
          <a:bodyPr wrap="square" rtlCol="0">
            <a:spAutoFit/>
          </a:bodyPr>
          <a:lstStyle/>
          <a:p>
            <a:pPr algn="r" defTabSz="914355">
              <a:lnSpc>
                <a:spcPct val="90000"/>
              </a:lnSpc>
              <a:spcBef>
                <a:spcPct val="0"/>
              </a:spcBef>
            </a:pPr>
            <a:r>
              <a:rPr lang="en-GB" sz="1800">
                <a:solidFill>
                  <a:schemeClr val="bg1"/>
                </a:solidFill>
                <a:latin typeface="Noto Sans" panose="020B0502040504020204" pitchFamily="34" charset="0"/>
                <a:ea typeface="+mj-ea"/>
                <a:cs typeface="+mj-cs"/>
              </a:rPr>
              <a:t>Live data</a:t>
            </a: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300732" y="4275453"/>
            <a:ext cx="4510292" cy="646331"/>
          </a:xfrm>
          <a:prstGeom prst="rect">
            <a:avLst/>
          </a:prstGeom>
        </p:spPr>
        <p:txBody>
          <a:bodyPr wrap="square">
            <a:spAutoFit/>
          </a:bodyPr>
          <a:lstStyle/>
          <a:p>
            <a:pPr algn="ctr"/>
            <a:r>
              <a:rPr lang="en-GB" sz="1200" dirty="0">
                <a:solidFill>
                  <a:schemeClr val="bg2"/>
                </a:solidFill>
                <a:latin typeface="Nunito Sans SemiBold" panose="00000700000000000000" pitchFamily="2" charset="0"/>
              </a:rPr>
              <a:t>Connect with Point-of-sales systems (POS), Conference reservation systems, Hospitality software,  Social media, etc.</a:t>
            </a:r>
          </a:p>
          <a:p>
            <a:pPr algn="ctr"/>
            <a:r>
              <a:rPr lang="en-GB" sz="1200" dirty="0">
                <a:solidFill>
                  <a:schemeClr val="accent1"/>
                </a:solidFill>
                <a:latin typeface="Nunito Sans SemiBold" panose="00000700000000000000" pitchFamily="2" charset="0"/>
              </a:rPr>
              <a:t>No Manual Content Management</a:t>
            </a: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353136"/>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a:t>	How? </a:t>
            </a:r>
            <a:r>
              <a:rPr lang="en-GB" sz="1800"/>
              <a:t>Dynamic content with real-time information.</a:t>
            </a:r>
            <a:endParaRPr lang="en-GB" sz="2400"/>
          </a:p>
        </p:txBody>
      </p:sp>
      <p:sp>
        <p:nvSpPr>
          <p:cNvPr id="66" name="Rectangle 65">
            <a:extLst>
              <a:ext uri="{FF2B5EF4-FFF2-40B4-BE49-F238E27FC236}">
                <a16:creationId xmlns:a16="http://schemas.microsoft.com/office/drawing/2014/main" id="{3DBFF954-683D-47AB-99F9-FE486334C86C}"/>
              </a:ext>
            </a:extLst>
          </p:cNvPr>
          <p:cNvSpPr/>
          <p:nvPr/>
        </p:nvSpPr>
        <p:spPr>
          <a:xfrm>
            <a:off x="6813599" y="4573104"/>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0507B8B9-1302-4894-A739-772E922D801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02800" y="2041565"/>
            <a:ext cx="1438404" cy="958781"/>
          </a:xfrm>
          <a:prstGeom prst="rect">
            <a:avLst/>
          </a:prstGeom>
        </p:spPr>
      </p:pic>
      <p:pic>
        <p:nvPicPr>
          <p:cNvPr id="9" name="Picture 8">
            <a:extLst>
              <a:ext uri="{FF2B5EF4-FFF2-40B4-BE49-F238E27FC236}">
                <a16:creationId xmlns:a16="http://schemas.microsoft.com/office/drawing/2014/main" id="{3B10F34C-BB3C-4B80-9EBE-5F1643E845F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09025" y="2782508"/>
            <a:ext cx="1565364" cy="1043168"/>
          </a:xfrm>
          <a:prstGeom prst="rect">
            <a:avLst/>
          </a:prstGeom>
        </p:spPr>
      </p:pic>
      <p:pic>
        <p:nvPicPr>
          <p:cNvPr id="11" name="Picture 10">
            <a:extLst>
              <a:ext uri="{FF2B5EF4-FFF2-40B4-BE49-F238E27FC236}">
                <a16:creationId xmlns:a16="http://schemas.microsoft.com/office/drawing/2014/main" id="{D457E90D-DDF3-4982-964D-857D205D505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1295"/>
          <a:stretch/>
        </p:blipFill>
        <p:spPr>
          <a:xfrm>
            <a:off x="4639029" y="3098331"/>
            <a:ext cx="1438403" cy="786284"/>
          </a:xfrm>
          <a:prstGeom prst="rect">
            <a:avLst/>
          </a:prstGeom>
        </p:spPr>
      </p:pic>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5"/>
          <a:stretch>
            <a:fillRect/>
          </a:stretch>
        </p:blipFill>
        <p:spPr>
          <a:xfrm>
            <a:off x="3051447" y="3134658"/>
            <a:ext cx="1494870" cy="792196"/>
          </a:xfrm>
          <a:prstGeom prst="rect">
            <a:avLst/>
          </a:prstGeom>
        </p:spPr>
      </p:pic>
      <p:pic>
        <p:nvPicPr>
          <p:cNvPr id="15" name="Picture 14">
            <a:extLst>
              <a:ext uri="{FF2B5EF4-FFF2-40B4-BE49-F238E27FC236}">
                <a16:creationId xmlns:a16="http://schemas.microsoft.com/office/drawing/2014/main" id="{790FC9F6-5FCA-44AB-9273-40AC05453417}"/>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39029" y="2041565"/>
            <a:ext cx="1438403" cy="959684"/>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a:solidFill>
                  <a:schemeClr val="bg1"/>
                </a:solidFill>
                <a:latin typeface="Nunito Sans" panose="00000500000000000000" pitchFamily="2" charset="0"/>
              </a:rPr>
              <a:t>From visitor check-in and calendar data</a:t>
            </a:r>
          </a:p>
        </p:txBody>
      </p:sp>
      <p:sp>
        <p:nvSpPr>
          <p:cNvPr id="36" name="TextBox 35">
            <a:extLst>
              <a:ext uri="{FF2B5EF4-FFF2-40B4-BE49-F238E27FC236}">
                <a16:creationId xmlns:a16="http://schemas.microsoft.com/office/drawing/2014/main" id="{E7A39843-4191-48CC-97B9-7D473C5E1E33}"/>
              </a:ext>
            </a:extLst>
          </p:cNvPr>
          <p:cNvSpPr txBox="1"/>
          <p:nvPr/>
        </p:nvSpPr>
        <p:spPr>
          <a:xfrm>
            <a:off x="3090032" y="1371535"/>
            <a:ext cx="296393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a:solidFill>
                  <a:schemeClr val="bg1"/>
                </a:solidFill>
                <a:latin typeface="Nunito Sans" panose="00000500000000000000" pitchFamily="2" charset="0"/>
              </a:rPr>
              <a:t>From location-based data: time-zone, currency,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From room-booking</a:t>
            </a:r>
          </a:p>
        </p:txBody>
      </p:sp>
      <p:sp>
        <p:nvSpPr>
          <p:cNvPr id="38" name="TextBox 37">
            <a:extLst>
              <a:ext uri="{FF2B5EF4-FFF2-40B4-BE49-F238E27FC236}">
                <a16:creationId xmlns:a16="http://schemas.microsoft.com/office/drawing/2014/main" id="{D0FDF7CD-0E38-40BB-9D89-B213CD300327}"/>
              </a:ext>
            </a:extLst>
          </p:cNvPr>
          <p:cNvSpPr txBox="1"/>
          <p:nvPr/>
        </p:nvSpPr>
        <p:spPr>
          <a:xfrm>
            <a:off x="0" y="3901998"/>
            <a:ext cx="9144000" cy="523220"/>
          </a:xfrm>
          <a:prstGeom prst="rect">
            <a:avLst/>
          </a:prstGeom>
          <a:noFill/>
          <a:ln>
            <a:noFill/>
          </a:ln>
        </p:spPr>
        <p:txBody>
          <a:bodyPr wrap="square" rtlCol="0">
            <a:spAutoFit/>
          </a:bodyPr>
          <a:lstStyle/>
          <a:p>
            <a:pPr algn="ctr"/>
            <a:r>
              <a:rPr lang="en-GB" sz="1400">
                <a:latin typeface="Nunito Sans" panose="00000500000000000000" pitchFamily="2" charset="0"/>
              </a:rPr>
              <a:t>No </a:t>
            </a:r>
            <a:r>
              <a:rPr lang="en-GB" sz="1400">
                <a:solidFill>
                  <a:schemeClr val="accent1"/>
                </a:solidFill>
                <a:latin typeface="Nunito Sans" panose="00000500000000000000" pitchFamily="2" charset="0"/>
              </a:rPr>
              <a:t>forced zones</a:t>
            </a:r>
            <a:r>
              <a:rPr lang="en-GB" sz="1400">
                <a:latin typeface="Nunito Sans" panose="00000500000000000000" pitchFamily="2" charset="0"/>
              </a:rPr>
              <a:t>, </a:t>
            </a:r>
            <a:r>
              <a:rPr lang="en-GB" sz="1400">
                <a:solidFill>
                  <a:schemeClr val="accent1"/>
                </a:solidFill>
                <a:latin typeface="Nunito Sans" panose="00000500000000000000" pitchFamily="2" charset="0"/>
              </a:rPr>
              <a:t>templates</a:t>
            </a:r>
            <a:r>
              <a:rPr lang="en-GB" sz="1400">
                <a:latin typeface="Nunito Sans" panose="00000500000000000000" pitchFamily="2" charset="0"/>
              </a:rPr>
              <a:t> or </a:t>
            </a:r>
            <a:r>
              <a:rPr lang="en-GB" sz="1400">
                <a:solidFill>
                  <a:schemeClr val="accent1"/>
                </a:solidFill>
                <a:latin typeface="Nunito Sans" panose="00000500000000000000" pitchFamily="2" charset="0"/>
              </a:rPr>
              <a:t>design limitations</a:t>
            </a:r>
            <a:r>
              <a:rPr lang="en-GB" sz="1400">
                <a:latin typeface="Nunito Sans" panose="00000500000000000000" pitchFamily="2" charset="0"/>
              </a:rPr>
              <a:t>.</a:t>
            </a:r>
          </a:p>
          <a:p>
            <a:pPr algn="ctr"/>
            <a:r>
              <a:rPr lang="en-GB" sz="1400">
                <a:latin typeface="Nunito Sans" panose="00000500000000000000" pitchFamily="2" charset="0"/>
              </a:rPr>
              <a:t>No delays or forced intervals for content updates.</a:t>
            </a: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Flexibility with scheduling and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844" y="1530565"/>
            <a:ext cx="3287895" cy="2191930"/>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1595" y="1539792"/>
            <a:ext cx="3288600" cy="2192400"/>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2034" y="1539296"/>
            <a:ext cx="3288600" cy="2192400"/>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42" y="1041649"/>
            <a:ext cx="4980225" cy="3320150"/>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Flexibility to take over for events or emergencies.</a:t>
            </a:r>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178135"/>
            <a:ext cx="5212987" cy="523220"/>
          </a:xfrm>
          <a:prstGeom prst="rect">
            <a:avLst/>
          </a:prstGeom>
          <a:noFill/>
          <a:ln>
            <a:noFill/>
          </a:ln>
        </p:spPr>
        <p:txBody>
          <a:bodyPr wrap="square" rtlCol="0">
            <a:spAutoFit/>
          </a:bodyPr>
          <a:lstStyle/>
          <a:p>
            <a:pPr algn="ctr"/>
            <a:r>
              <a:rPr lang="en-GB" sz="1400">
                <a:latin typeface="Nunito Sans" panose="00000500000000000000" pitchFamily="2" charset="0"/>
              </a:rPr>
              <a:t>Compatibility with </a:t>
            </a:r>
            <a:r>
              <a:rPr lang="en-GB" sz="1400">
                <a:solidFill>
                  <a:schemeClr val="accent1"/>
                </a:solidFill>
                <a:latin typeface="Nunito Sans" panose="00000500000000000000" pitchFamily="2" charset="0"/>
              </a:rPr>
              <a:t>network triggers: </a:t>
            </a:r>
            <a:r>
              <a:rPr lang="en-GB" sz="1400">
                <a:latin typeface="Nunito Sans" panose="00000500000000000000" pitchFamily="2" charset="0"/>
              </a:rPr>
              <a:t>pager systems, evacuation systems, AMX and Crestron building controllers.</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01850"/>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Universal – one system for every type of display.</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Video walls</a:t>
            </a:r>
          </a:p>
        </p:txBody>
      </p:sp>
      <p:sp>
        <p:nvSpPr>
          <p:cNvPr id="16" name="TextBox 15">
            <a:extLst>
              <a:ext uri="{FF2B5EF4-FFF2-40B4-BE49-F238E27FC236}">
                <a16:creationId xmlns:a16="http://schemas.microsoft.com/office/drawing/2014/main" id="{673AB370-C708-4474-AD82-E6A0DA8D461C}"/>
              </a:ext>
            </a:extLst>
          </p:cNvPr>
          <p:cNvSpPr txBox="1"/>
          <p:nvPr/>
        </p:nvSpPr>
        <p:spPr>
          <a:xfrm>
            <a:off x="593718" y="1184661"/>
            <a:ext cx="254485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a:solidFill>
                  <a:schemeClr val="bg1"/>
                </a:solidFill>
                <a:latin typeface="Nunito Sans" panose="00000500000000000000" pitchFamily="2" charset="0"/>
              </a:rPr>
              <a:t>Horizontal &amp; portrait outputs</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5448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LED displays</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Touch-screen kiosks</a:t>
            </a: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6">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6" name="Picture 5">
            <a:extLst>
              <a:ext uri="{FF2B5EF4-FFF2-40B4-BE49-F238E27FC236}">
                <a16:creationId xmlns:a16="http://schemas.microsoft.com/office/drawing/2014/main" id="{AD6F9338-4ACC-43F2-B683-F8837D6AFC2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245" b="25490"/>
          <a:stretch/>
        </p:blipFill>
        <p:spPr>
          <a:xfrm>
            <a:off x="5910338" y="1545268"/>
            <a:ext cx="2544854" cy="2862245"/>
          </a:xfrm>
          <a:prstGeom prst="rect">
            <a:avLst/>
          </a:prstGeom>
        </p:spPr>
      </p:pic>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c860f3033f236192ceae8ef6b25767c1">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6544d35cd7524e0d59417806d1fee8a"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7E0965-F278-4CAE-9C31-CB5DB3909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97C339-4D86-4C19-A234-3C468B726FE6}">
  <ds:schemaRefs>
    <ds:schemaRef ds:uri="http://schemas.microsoft.com/sharepoint/v3/contenttype/forms"/>
  </ds:schemaRefs>
</ds:datastoreItem>
</file>

<file path=customXml/itemProps3.xml><?xml version="1.0" encoding="utf-8"?>
<ds:datastoreItem xmlns:ds="http://schemas.openxmlformats.org/officeDocument/2006/customXml" ds:itemID="{048282EE-611E-4F71-AC8C-43B88623ED3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0be8bc2-2dd2-4778-a2bd-887f1523b063"/>
    <ds:schemaRef ds:uri="http://purl.org/dc/elements/1.1/"/>
    <ds:schemaRef ds:uri="http://schemas.microsoft.com/office/2006/metadata/properties"/>
    <ds:schemaRef ds:uri="c313f6ba-59b7-4500-a26a-414d5d09073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542</TotalTime>
  <Words>850</Words>
  <Application>Microsoft Office PowerPoint</Application>
  <PresentationFormat>On-screen Show (16:9)</PresentationFormat>
  <Paragraphs>136</Paragraphs>
  <Slides>15</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Wingdings</vt:lpstr>
      <vt:lpstr>Nunito Sans ExtraLight</vt:lpstr>
      <vt:lpstr>Nunito Sans</vt:lpstr>
      <vt:lpstr>Nunito Sans ExtraBold</vt:lpstr>
      <vt:lpstr>Nunito Sans SemiBold</vt:lpstr>
      <vt:lpstr>Nunito Sans Light</vt:lpstr>
      <vt:lpstr>Calibri</vt:lpstr>
      <vt:lpstr>Arial</vt:lpstr>
      <vt:lpstr>Myriad Pro Cond</vt:lpstr>
      <vt:lpstr>Noto Sans</vt:lpstr>
      <vt:lpstr>DSA</vt:lpstr>
      <vt:lpstr>A unique channel for your communication.</vt:lpstr>
      <vt:lpstr>We bring your story to life.</vt:lpstr>
      <vt:lpstr>You bring people closer together.</vt:lpstr>
      <vt:lpstr>PowerPoint Presentation</vt:lpstr>
      <vt:lpstr>PowerPoint Presentation</vt:lpstr>
      <vt:lpstr> How? Dynamic content with real-time information.</vt:lpstr>
      <vt:lpstr> Flexibility with scheduling and design.</vt:lpstr>
      <vt:lpstr> Flexibility to take over for events or emergencies.</vt:lpstr>
      <vt:lpstr> Universal – one system for every type of display.</vt:lpstr>
      <vt:lpstr>PowerPoint Presentation</vt:lpstr>
      <vt:lpstr> Design intuitively, leave to run.</vt:lpstr>
      <vt:lpstr> The complete digital signage solution.</vt:lpstr>
      <vt:lpstr>Think Big.</vt:lpstr>
      <vt:lpstr> Now let’s talk about your project.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cp:revision>
  <dcterms:modified xsi:type="dcterms:W3CDTF">2019-04-30T14:16:08Z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