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931" r:id="rId4"/>
  </p:sldMasterIdLst>
  <p:notesMasterIdLst>
    <p:notesMasterId r:id="rId20"/>
  </p:notesMasterIdLst>
  <p:handoutMasterIdLst>
    <p:handoutMasterId r:id="rId21"/>
  </p:handoutMasterIdLst>
  <p:sldIdLst>
    <p:sldId id="552" r:id="rId5"/>
    <p:sldId id="555" r:id="rId6"/>
    <p:sldId id="590" r:id="rId7"/>
    <p:sldId id="585" r:id="rId8"/>
    <p:sldId id="584" r:id="rId9"/>
    <p:sldId id="581" r:id="rId10"/>
    <p:sldId id="587" r:id="rId11"/>
    <p:sldId id="573" r:id="rId12"/>
    <p:sldId id="586" r:id="rId13"/>
    <p:sldId id="566" r:id="rId14"/>
    <p:sldId id="588" r:id="rId15"/>
    <p:sldId id="589" r:id="rId16"/>
    <p:sldId id="568" r:id="rId17"/>
    <p:sldId id="580" r:id="rId18"/>
    <p:sldId id="591" r:id="rId19"/>
  </p:sldIdLst>
  <p:sldSz cx="9144000" cy="5143500" type="screen16x9"/>
  <p:notesSz cx="7315200" cy="12344400"/>
  <p:embeddedFontLst>
    <p:embeddedFont>
      <p:font typeface="Calibri" panose="020F0502020204030204" pitchFamily="34" charset="0"/>
      <p:regular r:id="rId22"/>
      <p:bold r:id="rId23"/>
      <p:italic r:id="rId24"/>
      <p:boldItalic r:id="rId25"/>
    </p:embeddedFont>
    <p:embeddedFont>
      <p:font typeface="Myriad Pro Cond" panose="020B0506030403020204" pitchFamily="34" charset="0"/>
      <p:regular r:id="rId26"/>
      <p:bold r:id="rId27"/>
      <p:italic r:id="rId28"/>
      <p:boldItalic r:id="rId29"/>
    </p:embeddedFont>
    <p:embeddedFont>
      <p:font typeface="Noto Sans" panose="020B0604020202020204" charset="0"/>
      <p:regular r:id="rId30"/>
    </p:embeddedFont>
    <p:embeddedFont>
      <p:font typeface="Nunito Sans" panose="00000500000000000000" pitchFamily="2" charset="0"/>
      <p:regular r:id="rId31"/>
      <p:bold r:id="rId32"/>
      <p:italic r:id="rId33"/>
      <p:boldItalic r:id="rId34"/>
    </p:embeddedFont>
    <p:embeddedFont>
      <p:font typeface="Nunito Sans ExtraBold" panose="00000900000000000000" pitchFamily="2" charset="0"/>
      <p:bold r:id="rId35"/>
      <p:italic r:id="rId36"/>
      <p:boldItalic r:id="rId37"/>
    </p:embeddedFont>
    <p:embeddedFont>
      <p:font typeface="Nunito Sans ExtraLight" panose="00000300000000000000" pitchFamily="2" charset="0"/>
      <p:regular r:id="rId38"/>
      <p:italic r:id="rId39"/>
    </p:embeddedFont>
    <p:embeddedFont>
      <p:font typeface="Nunito Sans Light" panose="00000400000000000000" pitchFamily="2" charset="0"/>
      <p:regular r:id="rId40"/>
      <p:italic r:id="rId41"/>
    </p:embeddedFont>
    <p:embeddedFont>
      <p:font typeface="Nunito Sans SemiBold" panose="00000700000000000000" pitchFamily="2" charset="0"/>
      <p:regular r:id="rId42"/>
      <p:bold r:id="rId43"/>
      <p:italic r:id="rId44"/>
      <p:boldItalic r:id="rId45"/>
    </p:embeddedFont>
  </p:embeddedFont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e Preston" initials="GP" lastIdx="16" clrIdx="0">
    <p:extLst>
      <p:ext uri="{19B8F6BF-5375-455C-9EA6-DF929625EA0E}">
        <p15:presenceInfo xmlns:p15="http://schemas.microsoft.com/office/powerpoint/2012/main" userId="George Preston" providerId="None"/>
      </p:ext>
    </p:extLst>
  </p:cmAuthor>
  <p:cmAuthor id="2" name="Krasimir Peykovski" initials="KP" lastIdx="1" clrIdx="1">
    <p:extLst>
      <p:ext uri="{19B8F6BF-5375-455C-9EA6-DF929625EA0E}">
        <p15:presenceInfo xmlns:p15="http://schemas.microsoft.com/office/powerpoint/2012/main" userId="S::Krasimir.Peykovski@spinetix.com::0b92663e-ab90-4ae4-a90e-d0aa385e54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766"/>
    <a:srgbClr val="76B8DF"/>
    <a:srgbClr val="DCD7E3"/>
    <a:srgbClr val="1468B3"/>
    <a:srgbClr val="1777CF"/>
    <a:srgbClr val="1984E5"/>
    <a:srgbClr val="479DEB"/>
    <a:srgbClr val="14688B"/>
    <a:srgbClr val="00B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5207EE-B0F7-427F-9B6B-7A4D875D2E1B}" v="3" dt="2019-04-30T14:18:28.3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82873" autoAdjust="0"/>
  </p:normalViewPr>
  <p:slideViewPr>
    <p:cSldViewPr snapToGrid="0">
      <p:cViewPr varScale="1">
        <p:scale>
          <a:sx n="148" d="100"/>
          <a:sy n="148" d="100"/>
        </p:scale>
        <p:origin x="336" y="114"/>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openxmlformats.org/officeDocument/2006/relationships/font" Target="fonts/font18.fntdata"/><Relationship Id="rId3" Type="http://schemas.openxmlformats.org/officeDocument/2006/relationships/customXml" Target="../customXml/item3.xml"/><Relationship Id="rId21" Type="http://schemas.openxmlformats.org/officeDocument/2006/relationships/handoutMaster" Target="handoutMasters/handoutMaster1.xml"/><Relationship Id="rId34" Type="http://schemas.openxmlformats.org/officeDocument/2006/relationships/font" Target="fonts/font13.fntdata"/><Relationship Id="rId42" Type="http://schemas.openxmlformats.org/officeDocument/2006/relationships/font" Target="fonts/font2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font" Target="fonts/font8.fntdata"/><Relationship Id="rId41" Type="http://schemas.openxmlformats.org/officeDocument/2006/relationships/font" Target="fonts/font20.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45" Type="http://schemas.openxmlformats.org/officeDocument/2006/relationships/font" Target="fonts/font24.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4" Type="http://schemas.openxmlformats.org/officeDocument/2006/relationships/font" Target="fonts/font23.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font" Target="fonts/font22.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asimir Peykovski" userId="0b92663e-ab90-4ae4-a90e-d0aa385e5446" providerId="ADAL" clId="{D32A2315-4E0A-47D8-8A0D-86932B1C6952}"/>
    <pc:docChg chg="modMainMaster">
      <pc:chgData name="Krasimir Peykovski" userId="0b92663e-ab90-4ae4-a90e-d0aa385e5446" providerId="ADAL" clId="{D32A2315-4E0A-47D8-8A0D-86932B1C6952}" dt="2019-03-19T18:04:11.221" v="1"/>
      <pc:docMkLst>
        <pc:docMk/>
      </pc:docMkLst>
      <pc:sldMasterChg chg="modSldLayout">
        <pc:chgData name="Krasimir Peykovski" userId="0b92663e-ab90-4ae4-a90e-d0aa385e5446" providerId="ADAL" clId="{D32A2315-4E0A-47D8-8A0D-86932B1C6952}" dt="2019-03-19T18:04:11.221" v="1"/>
        <pc:sldMasterMkLst>
          <pc:docMk/>
          <pc:sldMasterMk cId="46964596" sldId="2147483931"/>
        </pc:sldMasterMkLst>
        <pc:sldLayoutChg chg="modSp">
          <pc:chgData name="Krasimir Peykovski" userId="0b92663e-ab90-4ae4-a90e-d0aa385e5446" providerId="ADAL" clId="{D32A2315-4E0A-47D8-8A0D-86932B1C6952}" dt="2019-03-19T18:04:11.221" v="1"/>
          <pc:sldLayoutMkLst>
            <pc:docMk/>
            <pc:sldMasterMk cId="46964596" sldId="2147483931"/>
            <pc:sldLayoutMk cId="2034917638" sldId="2147483995"/>
          </pc:sldLayoutMkLst>
          <pc:spChg chg="mod">
            <ac:chgData name="Krasimir Peykovski" userId="0b92663e-ab90-4ae4-a90e-d0aa385e5446" providerId="ADAL" clId="{D32A2315-4E0A-47D8-8A0D-86932B1C6952}" dt="2019-03-19T18:04:04.151" v="0"/>
            <ac:spMkLst>
              <pc:docMk/>
              <pc:sldMasterMk cId="46964596" sldId="2147483931"/>
              <pc:sldLayoutMk cId="2034917638" sldId="2147483995"/>
              <ac:spMk id="8" creationId="{FA8DF75B-ED2F-4C85-9F6F-5A3A3B7CDFDC}"/>
            </ac:spMkLst>
          </pc:spChg>
          <pc:spChg chg="mod">
            <ac:chgData name="Krasimir Peykovski" userId="0b92663e-ab90-4ae4-a90e-d0aa385e5446" providerId="ADAL" clId="{D32A2315-4E0A-47D8-8A0D-86932B1C6952}" dt="2019-03-19T18:04:11.221" v="1"/>
            <ac:spMkLst>
              <pc:docMk/>
              <pc:sldMasterMk cId="46964596" sldId="2147483931"/>
              <pc:sldLayoutMk cId="2034917638" sldId="2147483995"/>
              <ac:spMk id="9" creationId="{69B93F7E-2749-41F5-8CB2-64E0FE6C8696}"/>
            </ac:spMkLst>
          </pc:spChg>
        </pc:sldLayoutChg>
      </pc:sldMasterChg>
    </pc:docChg>
  </pc:docChgLst>
  <pc:docChgLst>
    <pc:chgData name="Krasimir Peykovski" userId="0b92663e-ab90-4ae4-a90e-d0aa385e5446" providerId="ADAL" clId="{245207EE-B0F7-427F-9B6B-7A4D875D2E1B}"/>
    <pc:docChg chg="modSld">
      <pc:chgData name="Krasimir Peykovski" userId="0b92663e-ab90-4ae4-a90e-d0aa385e5446" providerId="ADAL" clId="{245207EE-B0F7-427F-9B6B-7A4D875D2E1B}" dt="2019-04-30T14:18:28.396" v="2"/>
      <pc:docMkLst>
        <pc:docMk/>
      </pc:docMkLst>
      <pc:sldChg chg="modSp">
        <pc:chgData name="Krasimir Peykovski" userId="0b92663e-ab90-4ae4-a90e-d0aa385e5446" providerId="ADAL" clId="{245207EE-B0F7-427F-9B6B-7A4D875D2E1B}" dt="2019-04-30T14:18:28.396" v="2"/>
        <pc:sldMkLst>
          <pc:docMk/>
          <pc:sldMk cId="24589663" sldId="588"/>
        </pc:sldMkLst>
        <pc:spChg chg="mod">
          <ac:chgData name="Krasimir Peykovski" userId="0b92663e-ab90-4ae4-a90e-d0aa385e5446" providerId="ADAL" clId="{245207EE-B0F7-427F-9B6B-7A4D875D2E1B}" dt="2019-04-30T14:18:28.396" v="2"/>
          <ac:spMkLst>
            <pc:docMk/>
            <pc:sldMk cId="24589663" sldId="588"/>
            <ac:spMk id="17" creationId="{11B65CA2-6FB3-4652-B6A9-5BBDD891972C}"/>
          </ac:spMkLst>
        </pc:spChg>
        <pc:picChg chg="mod">
          <ac:chgData name="Krasimir Peykovski" userId="0b92663e-ab90-4ae4-a90e-d0aa385e5446" providerId="ADAL" clId="{245207EE-B0F7-427F-9B6B-7A4D875D2E1B}" dt="2019-04-30T14:18:23.058" v="1"/>
          <ac:picMkLst>
            <pc:docMk/>
            <pc:sldMk cId="24589663" sldId="588"/>
            <ac:picMk id="14" creationId="{801B7B4F-E946-4591-93EF-5D876B94DD0C}"/>
          </ac:picMkLst>
        </pc:picChg>
      </pc:sldChg>
    </pc:docChg>
  </pc:docChgLst>
  <pc:docChgLst>
    <pc:chgData name="Krasimir Peykovski" userId="0b92663e-ab90-4ae4-a90e-d0aa385e5446" providerId="ADAL" clId="{3EB073E8-89FF-4656-BC19-D7B57B973B32}"/>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US"/>
          </a:p>
        </p:txBody>
      </p:sp>
      <p:sp>
        <p:nvSpPr>
          <p:cNvPr id="3" name="Date Placeholder 2"/>
          <p:cNvSpPr>
            <a:spLocks noGrp="1"/>
          </p:cNvSpPr>
          <p:nvPr>
            <p:ph type="dt" sz="quarter" idx="1"/>
          </p:nvPr>
        </p:nvSpPr>
        <p:spPr>
          <a:xfrm>
            <a:off x="4143588" y="1"/>
            <a:ext cx="3169920" cy="619364"/>
          </a:xfrm>
          <a:prstGeom prst="rect">
            <a:avLst/>
          </a:prstGeom>
        </p:spPr>
        <p:txBody>
          <a:bodyPr vert="horz" lIns="112324" tIns="56162" rIns="112324" bIns="56162" rtlCol="0"/>
          <a:lstStyle>
            <a:lvl1pPr algn="r">
              <a:defRPr sz="1500"/>
            </a:lvl1pPr>
          </a:lstStyle>
          <a:p>
            <a:fld id="{CC3FACF3-A806-47E0-81F0-FA29B24602C2}" type="datetimeFigureOut">
              <a:rPr lang="en-US" smtClean="0"/>
              <a:t>4/30/2019</a:t>
            </a:fld>
            <a:endParaRPr lang="en-US"/>
          </a:p>
        </p:txBody>
      </p:sp>
      <p:sp>
        <p:nvSpPr>
          <p:cNvPr id="4" name="Footer Placeholder 3"/>
          <p:cNvSpPr>
            <a:spLocks noGrp="1"/>
          </p:cNvSpPr>
          <p:nvPr>
            <p:ph type="ftr" sz="quarter" idx="2"/>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US"/>
          </a:p>
        </p:txBody>
      </p:sp>
      <p:sp>
        <p:nvSpPr>
          <p:cNvPr id="5" name="Slide Number Placeholder 4"/>
          <p:cNvSpPr>
            <a:spLocks noGrp="1"/>
          </p:cNvSpPr>
          <p:nvPr>
            <p:ph type="sldNum" sz="quarter" idx="3"/>
          </p:nvPr>
        </p:nvSpPr>
        <p:spPr>
          <a:xfrm>
            <a:off x="4143588" y="11725037"/>
            <a:ext cx="3169920" cy="619363"/>
          </a:xfrm>
          <a:prstGeom prst="rect">
            <a:avLst/>
          </a:prstGeom>
        </p:spPr>
        <p:txBody>
          <a:bodyPr vert="horz" lIns="112324" tIns="56162" rIns="112324" bIns="56162" rtlCol="0" anchor="b"/>
          <a:lstStyle>
            <a:lvl1pPr algn="r">
              <a:defRPr sz="1500"/>
            </a:lvl1pPr>
          </a:lstStyle>
          <a:p>
            <a:fld id="{7D0F68C2-2E8B-4A5B-B4AB-33B813FBC991}" type="slidenum">
              <a:rPr lang="en-US" smtClean="0"/>
              <a:t>‹#›</a:t>
            </a:fld>
            <a:endParaRPr lang="en-US"/>
          </a:p>
        </p:txBody>
      </p:sp>
    </p:spTree>
    <p:extLst>
      <p:ext uri="{BB962C8B-B14F-4D97-AF65-F5344CB8AC3E}">
        <p14:creationId xmlns:p14="http://schemas.microsoft.com/office/powerpoint/2010/main" val="2101356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GB"/>
          </a:p>
        </p:txBody>
      </p:sp>
      <p:sp>
        <p:nvSpPr>
          <p:cNvPr id="3" name="Date Placeholder 2"/>
          <p:cNvSpPr>
            <a:spLocks noGrp="1"/>
          </p:cNvSpPr>
          <p:nvPr>
            <p:ph type="dt" idx="1"/>
          </p:nvPr>
        </p:nvSpPr>
        <p:spPr>
          <a:xfrm>
            <a:off x="4143588" y="1"/>
            <a:ext cx="3169920" cy="619364"/>
          </a:xfrm>
          <a:prstGeom prst="rect">
            <a:avLst/>
          </a:prstGeom>
        </p:spPr>
        <p:txBody>
          <a:bodyPr vert="horz" lIns="112324" tIns="56162" rIns="112324" bIns="56162" rtlCol="0"/>
          <a:lstStyle>
            <a:lvl1pPr algn="r">
              <a:defRPr sz="1500"/>
            </a:lvl1pPr>
          </a:lstStyle>
          <a:p>
            <a:fld id="{005DB347-5F67-4EC6-B1EB-751FD8EB941F}" type="datetimeFigureOut">
              <a:rPr lang="en-GB" smtClean="0"/>
              <a:t>30/04/2019</a:t>
            </a:fld>
            <a:endParaRPr lang="en-GB"/>
          </a:p>
        </p:txBody>
      </p:sp>
      <p:sp>
        <p:nvSpPr>
          <p:cNvPr id="4" name="Slide Image Placeholder 3"/>
          <p:cNvSpPr>
            <a:spLocks noGrp="1" noRot="1" noChangeAspect="1"/>
          </p:cNvSpPr>
          <p:nvPr>
            <p:ph type="sldImg" idx="2"/>
          </p:nvPr>
        </p:nvSpPr>
        <p:spPr>
          <a:xfrm>
            <a:off x="-44450" y="1543050"/>
            <a:ext cx="7404100" cy="4165600"/>
          </a:xfrm>
          <a:prstGeom prst="rect">
            <a:avLst/>
          </a:prstGeom>
          <a:noFill/>
          <a:ln w="12700">
            <a:solidFill>
              <a:prstClr val="black"/>
            </a:solidFill>
          </a:ln>
        </p:spPr>
        <p:txBody>
          <a:bodyPr vert="horz" lIns="112324" tIns="56162" rIns="112324" bIns="56162" rtlCol="0" anchor="ctr"/>
          <a:lstStyle/>
          <a:p>
            <a:endParaRPr lang="en-GB"/>
          </a:p>
        </p:txBody>
      </p:sp>
      <p:sp>
        <p:nvSpPr>
          <p:cNvPr id="5" name="Notes Placeholder 4"/>
          <p:cNvSpPr>
            <a:spLocks noGrp="1"/>
          </p:cNvSpPr>
          <p:nvPr>
            <p:ph type="body" sz="quarter" idx="3"/>
          </p:nvPr>
        </p:nvSpPr>
        <p:spPr>
          <a:xfrm>
            <a:off x="731520" y="5940742"/>
            <a:ext cx="5852160" cy="4860608"/>
          </a:xfrm>
          <a:prstGeom prst="rect">
            <a:avLst/>
          </a:prstGeom>
        </p:spPr>
        <p:txBody>
          <a:bodyPr vert="horz" lIns="112324" tIns="56162" rIns="112324" bIns="561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GB"/>
          </a:p>
        </p:txBody>
      </p:sp>
      <p:sp>
        <p:nvSpPr>
          <p:cNvPr id="7" name="Slide Number Placeholder 6"/>
          <p:cNvSpPr>
            <a:spLocks noGrp="1"/>
          </p:cNvSpPr>
          <p:nvPr>
            <p:ph type="sldNum" sz="quarter" idx="5"/>
          </p:nvPr>
        </p:nvSpPr>
        <p:spPr>
          <a:xfrm>
            <a:off x="4143588" y="11725037"/>
            <a:ext cx="3169920" cy="619363"/>
          </a:xfrm>
          <a:prstGeom prst="rect">
            <a:avLst/>
          </a:prstGeom>
        </p:spPr>
        <p:txBody>
          <a:bodyPr vert="horz" lIns="112324" tIns="56162" rIns="112324" bIns="56162" rtlCol="0" anchor="b"/>
          <a:lstStyle>
            <a:lvl1pPr algn="r">
              <a:defRPr sz="1500"/>
            </a:lvl1pPr>
          </a:lstStyle>
          <a:p>
            <a:fld id="{596C1B1A-4767-4A88-91E1-44C6FC6D28D7}" type="slidenum">
              <a:rPr lang="en-GB" smtClean="0"/>
              <a:t>‹#›</a:t>
            </a:fld>
            <a:endParaRPr lang="en-GB"/>
          </a:p>
        </p:txBody>
      </p:sp>
    </p:spTree>
    <p:extLst>
      <p:ext uri="{BB962C8B-B14F-4D97-AF65-F5344CB8AC3E}">
        <p14:creationId xmlns:p14="http://schemas.microsoft.com/office/powerpoint/2010/main" val="180942758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dirty="0">
                <a:solidFill>
                  <a:schemeClr val="bg1"/>
                </a:solidFill>
                <a:latin typeface="Nunito Sans ExtraLight" panose="00000300000000000000" pitchFamily="2" charset="0"/>
              </a:rPr>
              <a:t>HINWEIS: Platzieren Sie das Logo des Endkunden auf dieser Folie. </a:t>
            </a:r>
          </a:p>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a:t>
            </a:fld>
            <a:endParaRPr lang="en-GB"/>
          </a:p>
        </p:txBody>
      </p:sp>
    </p:spTree>
    <p:extLst>
      <p:ext uri="{BB962C8B-B14F-4D97-AF65-F5344CB8AC3E}">
        <p14:creationId xmlns:p14="http://schemas.microsoft.com/office/powerpoint/2010/main" val="2175087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10</a:t>
            </a:fld>
            <a:endParaRPr lang="en-GB"/>
          </a:p>
        </p:txBody>
      </p:sp>
    </p:spTree>
    <p:extLst>
      <p:ext uri="{BB962C8B-B14F-4D97-AF65-F5344CB8AC3E}">
        <p14:creationId xmlns:p14="http://schemas.microsoft.com/office/powerpoint/2010/main" val="2974656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11</a:t>
            </a:fld>
            <a:endParaRPr lang="en-GB"/>
          </a:p>
        </p:txBody>
      </p:sp>
    </p:spTree>
    <p:extLst>
      <p:ext uri="{BB962C8B-B14F-4D97-AF65-F5344CB8AC3E}">
        <p14:creationId xmlns:p14="http://schemas.microsoft.com/office/powerpoint/2010/main" val="99563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12</a:t>
            </a:fld>
            <a:endParaRPr lang="en-GB"/>
          </a:p>
        </p:txBody>
      </p:sp>
    </p:spTree>
    <p:extLst>
      <p:ext uri="{BB962C8B-B14F-4D97-AF65-F5344CB8AC3E}">
        <p14:creationId xmlns:p14="http://schemas.microsoft.com/office/powerpoint/2010/main" val="1083026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13</a:t>
            </a:fld>
            <a:endParaRPr lang="en-GB"/>
          </a:p>
        </p:txBody>
      </p:sp>
    </p:spTree>
    <p:extLst>
      <p:ext uri="{BB962C8B-B14F-4D97-AF65-F5344CB8AC3E}">
        <p14:creationId xmlns:p14="http://schemas.microsoft.com/office/powerpoint/2010/main" val="200389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a:t>HINWEIS: </a:t>
            </a:r>
            <a:r>
              <a:rPr lang="de-DE" noProof="0" dirty="0"/>
              <a:t>Platz zum Hinzufügen Ihres eigenen Logos und Teambildes.</a:t>
            </a:r>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14</a:t>
            </a:fld>
            <a:endParaRPr lang="en-GB"/>
          </a:p>
        </p:txBody>
      </p:sp>
    </p:spTree>
    <p:extLst>
      <p:ext uri="{BB962C8B-B14F-4D97-AF65-F5344CB8AC3E}">
        <p14:creationId xmlns:p14="http://schemas.microsoft.com/office/powerpoint/2010/main" val="1728582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2</a:t>
            </a:fld>
            <a:endParaRPr lang="en-GB"/>
          </a:p>
        </p:txBody>
      </p:sp>
    </p:spTree>
    <p:extLst>
      <p:ext uri="{BB962C8B-B14F-4D97-AF65-F5344CB8AC3E}">
        <p14:creationId xmlns:p14="http://schemas.microsoft.com/office/powerpoint/2010/main" val="359821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3</a:t>
            </a:fld>
            <a:endParaRPr lang="en-GB"/>
          </a:p>
        </p:txBody>
      </p:sp>
    </p:spTree>
    <p:extLst>
      <p:ext uri="{BB962C8B-B14F-4D97-AF65-F5344CB8AC3E}">
        <p14:creationId xmlns:p14="http://schemas.microsoft.com/office/powerpoint/2010/main" val="1993472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Both"/>
            </a:pPr>
            <a:r>
              <a:rPr lang="de-CH" noProof="0" dirty="0"/>
              <a:t>Reference </a:t>
            </a:r>
            <a:r>
              <a:rPr lang="de-CH" noProof="0" dirty="0" err="1"/>
              <a:t>for</a:t>
            </a:r>
            <a:r>
              <a:rPr lang="de-CH" noProof="0" dirty="0"/>
              <a:t> </a:t>
            </a:r>
            <a:r>
              <a:rPr lang="de-CH" noProof="0" dirty="0" err="1"/>
              <a:t>statistic</a:t>
            </a:r>
            <a:r>
              <a:rPr lang="de-CH" noProof="0" dirty="0"/>
              <a:t>: https://cdn2.hubspot.net/hubfs/506469/Resources_Library/EN_White_Paper_Internal-Com-Strat-Non-Desk_171222_Best_practices_for_creating_an_internal_communications_strategy_for_non-desk_workers_.pdf?utm_campaign=White-papers&amp;utm_medium=email&amp;_hsenc=p2ANqtz-_7ywWiCzkr28eP75rHDw-BmVpJho0XutL194NlG1G-t-OER0Ty6Yfi4iQv-2pcDyO04HPiTG6qFLQ_kUgfPA4mXxZ7VRyDJZe7F2STJ7FOwV8GHkM&amp;_hsmi=56661472&amp;utm_content=56661472&amp;utm_source=hs_automation&amp;hsCtaTracking=c7b89814-e042-4097-9844-b4098e867139%7Cad490a98-7bd5-490f-ace8-a13830c75361 and http://www.ccsenet.org/journal/index.php/ijbm/article/view/6745</a:t>
            </a:r>
          </a:p>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4</a:t>
            </a:fld>
            <a:endParaRPr lang="en-GB"/>
          </a:p>
        </p:txBody>
      </p:sp>
    </p:spTree>
    <p:extLst>
      <p:ext uri="{BB962C8B-B14F-4D97-AF65-F5344CB8AC3E}">
        <p14:creationId xmlns:p14="http://schemas.microsoft.com/office/powerpoint/2010/main" val="3106006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a:p>
            <a:r>
              <a:rPr lang="de-CH" noProof="0" dirty="0"/>
              <a:t>BILDER SPINETIX REFERENZEN:</a:t>
            </a:r>
          </a:p>
          <a:p>
            <a:endParaRPr lang="de-CH" noProof="0" dirty="0"/>
          </a:p>
          <a:p>
            <a:r>
              <a:rPr lang="en-US" noProof="0" dirty="0" err="1"/>
              <a:t>Rezeptionsbereich</a:t>
            </a:r>
            <a:r>
              <a:rPr lang="de-CH" noProof="0" dirty="0"/>
              <a:t> – </a:t>
            </a:r>
            <a:r>
              <a:rPr lang="fr-FR" noProof="0" dirty="0"/>
              <a:t>Restaurant Hôtel de Ville, Switzerland</a:t>
            </a:r>
          </a:p>
          <a:p>
            <a:r>
              <a:rPr lang="de-CH" noProof="0" dirty="0"/>
              <a:t>Restaurants &amp; Bars </a:t>
            </a:r>
            <a:r>
              <a:rPr lang="en-US" noProof="0" dirty="0"/>
              <a:t>– </a:t>
            </a:r>
            <a:r>
              <a:rPr lang="en-US" noProof="0" dirty="0" err="1"/>
              <a:t>SugarBun</a:t>
            </a:r>
            <a:r>
              <a:rPr lang="en-US" noProof="0" dirty="0"/>
              <a:t>, Malaysia</a:t>
            </a:r>
          </a:p>
          <a:p>
            <a:r>
              <a:rPr lang="en-US" noProof="0" dirty="0" err="1"/>
              <a:t>Konferenzräume</a:t>
            </a:r>
            <a:r>
              <a:rPr lang="en-US" noProof="0" dirty="0"/>
              <a:t> – Novotel, Hong Kong</a:t>
            </a:r>
          </a:p>
          <a:p>
            <a:r>
              <a:rPr lang="en-US" noProof="0" dirty="0" err="1">
                <a:solidFill>
                  <a:srgbClr val="FF0000"/>
                </a:solidFill>
              </a:rPr>
              <a:t>Freizeiteinrichtungen</a:t>
            </a:r>
            <a:r>
              <a:rPr lang="en-US" noProof="0" dirty="0">
                <a:solidFill>
                  <a:srgbClr val="FF0000"/>
                </a:solidFill>
              </a:rPr>
              <a:t> – Fitness club, Switzerland</a:t>
            </a:r>
          </a:p>
          <a:p>
            <a:r>
              <a:rPr lang="en-US" noProof="0" dirty="0" err="1">
                <a:solidFill>
                  <a:srgbClr val="FF0000"/>
                </a:solidFill>
              </a:rPr>
              <a:t>Wartebereiche</a:t>
            </a:r>
            <a:r>
              <a:rPr lang="en-US" noProof="0" dirty="0">
                <a:solidFill>
                  <a:srgbClr val="FF0000"/>
                </a:solidFill>
              </a:rPr>
              <a:t> - </a:t>
            </a:r>
            <a:r>
              <a:rPr lang="en-US" sz="900" b="0" i="0" kern="1200" dirty="0">
                <a:solidFill>
                  <a:schemeClr val="tx1"/>
                </a:solidFill>
                <a:effectLst/>
                <a:latin typeface="+mn-lt"/>
                <a:ea typeface="+mn-ea"/>
                <a:cs typeface="+mn-cs"/>
              </a:rPr>
              <a:t>Pierre &amp; </a:t>
            </a:r>
            <a:r>
              <a:rPr lang="en-US" sz="900" b="0" i="0" kern="1200" dirty="0" err="1">
                <a:solidFill>
                  <a:schemeClr val="tx1"/>
                </a:solidFill>
                <a:effectLst/>
                <a:latin typeface="+mn-lt"/>
                <a:ea typeface="+mn-ea"/>
                <a:cs typeface="+mn-cs"/>
              </a:rPr>
              <a:t>Vacances</a:t>
            </a:r>
            <a:r>
              <a:rPr lang="en-US" sz="900" b="0" i="0" kern="1200" dirty="0">
                <a:solidFill>
                  <a:schemeClr val="tx1"/>
                </a:solidFill>
                <a:effectLst/>
                <a:latin typeface="+mn-lt"/>
                <a:ea typeface="+mn-ea"/>
                <a:cs typeface="+mn-cs"/>
              </a:rPr>
              <a:t>, France</a:t>
            </a:r>
            <a:endParaRPr lang="en-US" noProof="0" dirty="0">
              <a:solidFill>
                <a:srgbClr val="FF0000"/>
              </a:solidFill>
            </a:endParaRPr>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5</a:t>
            </a:fld>
            <a:endParaRPr lang="en-GB"/>
          </a:p>
        </p:txBody>
      </p:sp>
    </p:spTree>
    <p:extLst>
      <p:ext uri="{BB962C8B-B14F-4D97-AF65-F5344CB8AC3E}">
        <p14:creationId xmlns:p14="http://schemas.microsoft.com/office/powerpoint/2010/main" val="483647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6</a:t>
            </a:fld>
            <a:endParaRPr lang="en-GB"/>
          </a:p>
        </p:txBody>
      </p:sp>
    </p:spTree>
    <p:extLst>
      <p:ext uri="{BB962C8B-B14F-4D97-AF65-F5344CB8AC3E}">
        <p14:creationId xmlns:p14="http://schemas.microsoft.com/office/powerpoint/2010/main" val="4174746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7</a:t>
            </a:fld>
            <a:endParaRPr lang="en-GB"/>
          </a:p>
        </p:txBody>
      </p:sp>
    </p:spTree>
    <p:extLst>
      <p:ext uri="{BB962C8B-B14F-4D97-AF65-F5344CB8AC3E}">
        <p14:creationId xmlns:p14="http://schemas.microsoft.com/office/powerpoint/2010/main" val="358994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8</a:t>
            </a:fld>
            <a:endParaRPr lang="en-GB"/>
          </a:p>
        </p:txBody>
      </p:sp>
    </p:spTree>
    <p:extLst>
      <p:ext uri="{BB962C8B-B14F-4D97-AF65-F5344CB8AC3E}">
        <p14:creationId xmlns:p14="http://schemas.microsoft.com/office/powerpoint/2010/main" val="1078585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dirty="0"/>
              <a:t>Horizontal &amp; Vertikal Outputs – The Epping Club, Australia: </a:t>
            </a:r>
            <a:r>
              <a:rPr lang="de-DE" sz="900" b="0" i="0" kern="1200" dirty="0">
                <a:solidFill>
                  <a:schemeClr val="tx1"/>
                </a:solidFill>
                <a:effectLst/>
                <a:latin typeface="+mn-lt"/>
                <a:ea typeface="+mn-ea"/>
                <a:cs typeface="+mn-cs"/>
              </a:rPr>
              <a:t>Der Epping Club ist ein 5-Sterne-Hotel, das alle Arten von Erlebnissen bietet. Es nutzt 8 Werbebildschirme und zusätzliche kleinformatige Bildschirme zur Wegfindung.</a:t>
            </a:r>
            <a:endParaRPr lang="en-US" sz="900" b="0" i="0" kern="1200" dirty="0">
              <a:solidFill>
                <a:schemeClr val="tx1"/>
              </a:solidFill>
              <a:effectLst/>
              <a:latin typeface="+mn-lt"/>
              <a:ea typeface="+mn-ea"/>
              <a:cs typeface="+mn-cs"/>
            </a:endParaRPr>
          </a:p>
          <a:p>
            <a:r>
              <a:rPr lang="de-CH" noProof="0" dirty="0"/>
              <a:t>Video Wände </a:t>
            </a:r>
            <a:r>
              <a:rPr lang="en-US" noProof="0" dirty="0"/>
              <a:t>– St. </a:t>
            </a:r>
            <a:r>
              <a:rPr lang="en-US" sz="900" b="0" i="0" kern="1200" dirty="0" err="1">
                <a:solidFill>
                  <a:schemeClr val="tx1"/>
                </a:solidFill>
                <a:effectLst/>
                <a:latin typeface="+mn-lt"/>
                <a:ea typeface="+mn-ea"/>
                <a:cs typeface="+mn-cs"/>
              </a:rPr>
              <a:t>Émilion</a:t>
            </a:r>
            <a:r>
              <a:rPr lang="en-US" sz="900" b="0" i="0" kern="1200" dirty="0">
                <a:solidFill>
                  <a:schemeClr val="tx1"/>
                </a:solidFill>
                <a:effectLst/>
                <a:latin typeface="+mn-lt"/>
                <a:ea typeface="+mn-ea"/>
                <a:cs typeface="+mn-cs"/>
              </a:rPr>
              <a:t> </a:t>
            </a:r>
            <a:r>
              <a:rPr lang="en-US" sz="900" b="0" i="0" kern="1200" dirty="0" err="1">
                <a:solidFill>
                  <a:schemeClr val="tx1"/>
                </a:solidFill>
                <a:effectLst/>
                <a:latin typeface="+mn-lt"/>
                <a:ea typeface="+mn-ea"/>
                <a:cs typeface="+mn-cs"/>
              </a:rPr>
              <a:t>Tourismuszentrum</a:t>
            </a:r>
            <a:r>
              <a:rPr lang="en-US" sz="900" b="0" i="0" kern="1200" dirty="0">
                <a:solidFill>
                  <a:schemeClr val="tx1"/>
                </a:solidFill>
                <a:effectLst/>
                <a:latin typeface="+mn-lt"/>
                <a:ea typeface="+mn-ea"/>
                <a:cs typeface="+mn-cs"/>
              </a:rPr>
              <a:t>, </a:t>
            </a:r>
            <a:r>
              <a:rPr lang="en-US" sz="900" b="0" i="0" kern="1200" dirty="0" err="1">
                <a:solidFill>
                  <a:schemeClr val="tx1"/>
                </a:solidFill>
                <a:effectLst/>
                <a:latin typeface="+mn-lt"/>
                <a:ea typeface="+mn-ea"/>
                <a:cs typeface="+mn-cs"/>
              </a:rPr>
              <a:t>Frankreich</a:t>
            </a:r>
            <a:r>
              <a:rPr lang="en-US" sz="900" b="0" i="0" kern="1200" dirty="0">
                <a:solidFill>
                  <a:schemeClr val="tx1"/>
                </a:solidFill>
                <a:effectLst/>
                <a:latin typeface="+mn-lt"/>
                <a:ea typeface="+mn-ea"/>
                <a:cs typeface="+mn-cs"/>
              </a:rPr>
              <a:t>.</a:t>
            </a:r>
          </a:p>
          <a:p>
            <a:r>
              <a:rPr lang="en-US" noProof="0" dirty="0"/>
              <a:t>LED </a:t>
            </a:r>
            <a:r>
              <a:rPr lang="en-US" noProof="0" dirty="0" err="1"/>
              <a:t>Anzeigen</a:t>
            </a:r>
            <a:r>
              <a:rPr lang="en-US" noProof="0" dirty="0"/>
              <a:t> –  Westgate Resort, Las Vegas</a:t>
            </a:r>
          </a:p>
          <a:p>
            <a:endParaRPr lang="en-US" noProof="0" dirty="0"/>
          </a:p>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9</a:t>
            </a:fld>
            <a:endParaRPr lang="en-GB"/>
          </a:p>
        </p:txBody>
      </p:sp>
    </p:spTree>
    <p:extLst>
      <p:ext uri="{BB962C8B-B14F-4D97-AF65-F5344CB8AC3E}">
        <p14:creationId xmlns:p14="http://schemas.microsoft.com/office/powerpoint/2010/main" val="15509240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Star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4" name="Title 3"/>
          <p:cNvSpPr>
            <a:spLocks noGrp="1"/>
          </p:cNvSpPr>
          <p:nvPr>
            <p:ph type="title"/>
          </p:nvPr>
        </p:nvSpPr>
        <p:spPr>
          <a:xfrm>
            <a:off x="320891" y="2188912"/>
            <a:ext cx="8280000" cy="1080000"/>
          </a:xfrm>
        </p:spPr>
        <p:txBody>
          <a:bodyPr/>
          <a:lstStyle>
            <a:lvl1pPr>
              <a:defRPr sz="4400" i="1">
                <a:latin typeface="Nunito Sans SemiBold" panose="00000700000000000000" pitchFamily="2" charset="0"/>
              </a:defRPr>
            </a:lvl1pPr>
          </a:lstStyle>
          <a:p>
            <a:r>
              <a:rPr lang="fr-FR"/>
              <a:t>Modifiez le style du titre</a:t>
            </a:r>
            <a:endParaRPr lang="en-US"/>
          </a:p>
        </p:txBody>
      </p:sp>
      <p:pic>
        <p:nvPicPr>
          <p:cNvPr id="7" name="Picture 6">
            <a:extLst>
              <a:ext uri="{FF2B5EF4-FFF2-40B4-BE49-F238E27FC236}">
                <a16:creationId xmlns:a16="http://schemas.microsoft.com/office/drawing/2014/main" id="{9C2805AB-7F39-473C-8003-6A701C3E41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73617" y="115817"/>
            <a:ext cx="4255445" cy="1828014"/>
          </a:xfrm>
          <a:prstGeom prst="rect">
            <a:avLst/>
          </a:prstGeom>
        </p:spPr>
      </p:pic>
    </p:spTree>
    <p:extLst>
      <p:ext uri="{BB962C8B-B14F-4D97-AF65-F5344CB8AC3E}">
        <p14:creationId xmlns:p14="http://schemas.microsoft.com/office/powerpoint/2010/main" val="1602483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4" name="Title 3"/>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7"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542895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ight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a:t>Modifiez le style du titre</a:t>
            </a:r>
            <a:endParaRPr lang="en-US"/>
          </a:p>
        </p:txBody>
      </p:sp>
      <p:sp>
        <p:nvSpPr>
          <p:cNvPr id="6"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193224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igh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Title 2"/>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10"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240711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9657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with URL">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2" name="Title 1"/>
          <p:cNvSpPr>
            <a:spLocks noGrp="1"/>
          </p:cNvSpPr>
          <p:nvPr>
            <p:ph type="title"/>
          </p:nvPr>
        </p:nvSpPr>
        <p:spPr/>
        <p:txBody>
          <a:bodyPr/>
          <a:lstStyle/>
          <a:p>
            <a:r>
              <a:rPr lang="fr-FR"/>
              <a:t>Modifiez le style du titre</a:t>
            </a:r>
            <a:endParaRPr lang="en-US"/>
          </a:p>
        </p:txBody>
      </p:sp>
      <p:sp>
        <p:nvSpPr>
          <p:cNvPr id="6" name="Rectangle 5"/>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7"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51000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182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80862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5664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hank you 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DA0210-97A7-4D43-94F0-5090906362F0}"/>
              </a:ext>
            </a:extLst>
          </p:cNvPr>
          <p:cNvPicPr>
            <a:picLocks noChangeAspect="1"/>
          </p:cNvPicPr>
          <p:nvPr userDrawn="1"/>
        </p:nvPicPr>
        <p:blipFill>
          <a:blip r:embed="rId2"/>
          <a:stretch>
            <a:fillRect/>
          </a:stretch>
        </p:blipFill>
        <p:spPr>
          <a:xfrm>
            <a:off x="1354" y="0"/>
            <a:ext cx="9141292" cy="51435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2" y="131660"/>
            <a:ext cx="3024336" cy="1299166"/>
          </a:xfrm>
          <a:prstGeom prst="rect">
            <a:avLst/>
          </a:prstGeom>
        </p:spPr>
      </p:pic>
      <p:sp>
        <p:nvSpPr>
          <p:cNvPr id="5" name="Subtitle 2">
            <a:extLst>
              <a:ext uri="{FF2B5EF4-FFF2-40B4-BE49-F238E27FC236}">
                <a16:creationId xmlns:a16="http://schemas.microsoft.com/office/drawing/2014/main" id="{6D9A3EA9-7646-40E5-8B8E-0FB2E44DA2A0}"/>
              </a:ext>
            </a:extLst>
          </p:cNvPr>
          <p:cNvSpPr txBox="1">
            <a:spLocks/>
          </p:cNvSpPr>
          <p:nvPr/>
        </p:nvSpPr>
        <p:spPr>
          <a:xfrm>
            <a:off x="2285516" y="3075806"/>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t>spinetix.com/de</a:t>
            </a:r>
          </a:p>
        </p:txBody>
      </p:sp>
      <p:sp>
        <p:nvSpPr>
          <p:cNvPr id="6" name="Subtitle 2">
            <a:extLst>
              <a:ext uri="{FF2B5EF4-FFF2-40B4-BE49-F238E27FC236}">
                <a16:creationId xmlns:a16="http://schemas.microsoft.com/office/drawing/2014/main" id="{801647EB-2F49-43C5-859C-440466DBE94D}"/>
              </a:ext>
            </a:extLst>
          </p:cNvPr>
          <p:cNvSpPr txBox="1">
            <a:spLocks/>
          </p:cNvSpPr>
          <p:nvPr userDrawn="1"/>
        </p:nvSpPr>
        <p:spPr>
          <a:xfrm>
            <a:off x="2285516" y="221033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4400" b="1" i="1" err="1"/>
              <a:t>Danke</a:t>
            </a:r>
            <a:r>
              <a:rPr lang="en-GB" sz="4400" b="1" i="1"/>
              <a:t>!</a:t>
            </a:r>
          </a:p>
        </p:txBody>
      </p:sp>
      <p:sp>
        <p:nvSpPr>
          <p:cNvPr id="8" name="Subtitle 2">
            <a:extLst>
              <a:ext uri="{FF2B5EF4-FFF2-40B4-BE49-F238E27FC236}">
                <a16:creationId xmlns:a16="http://schemas.microsoft.com/office/drawing/2014/main" id="{FA8DF75B-ED2F-4C85-9F6F-5A3A3B7CDFDC}"/>
              </a:ext>
            </a:extLst>
          </p:cNvPr>
          <p:cNvSpPr txBox="1">
            <a:spLocks/>
          </p:cNvSpPr>
          <p:nvPr userDrawn="1"/>
        </p:nvSpPr>
        <p:spPr>
          <a:xfrm>
            <a:off x="432000" y="3907747"/>
            <a:ext cx="8280000" cy="893522"/>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de-DE" sz="900" b="0" kern="1200" dirty="0">
                <a:solidFill>
                  <a:schemeClr val="bg1"/>
                </a:solidFill>
                <a:effectLst/>
                <a:latin typeface="Nunito Sans ExtraLight" panose="00000300000000000000" pitchFamily="2" charset="0"/>
                <a:ea typeface="+mn-ea"/>
                <a:cs typeface="+mn-cs"/>
              </a:rPr>
              <a:t>Copyright © 2019 – Die Urheberrechte an den Designs, Konzepten, Strategien, Medien, Bildern und Inhalten in Bildern sowie Texten dieser Präsentation sind und bleiben Eigentum der SpinetiX SA und gelten als streng vertrauliche Informationen. Das geistige Eigentum von SpinetiX SA darf nur mit schriftlicher Zustimmung von SpinetiX SA verwendet werden. Der Kunde garantiert ausdrücklich, dass die streng vertraulichen Informationen nur an Mitarbeiter weitergegeben werden können, die wissen und damit einverstanden sind, an die Bedingungen dieses Dokuments gebunden zu sein, unabhängig davon, ob sie ihren Arbeitsplatz verlassen oder nicht. Kein Teil dieser Publikation darf außerhalb der vorgesehenen Empfänger des Dokuments abgerufen, vervielfältigt oder weitergegeben werden. Der Kunde verpflichtet sich ausdrücklich, ohne vorherige schriftliche Zustimmung der SpinetiX SA, keine Informationen über sie an Dritte weiterzugeben. Dieses Dokument gewährt dem Kunden keine Lizenz oder ein anderes Recht am geistigen Eigentum der SpinetiX SA. Jegliche Streitigkeiten, die sich aus der rechtswidrigen Nutzung des geistigen Eigentums der SpinetiX SA oder im Zusammenhang mit seiner rechtswidrigen Nutzung ergeben, sind der Zuständigkeit des Gerichts Lausanne, Schweiz, zu unterwerfen. Alle Rechte sind der SpinetiX SA vorbehalten.</a:t>
            </a:r>
            <a:endParaRPr lang="en-GB" sz="900" b="0" kern="1200" dirty="0">
              <a:solidFill>
                <a:schemeClr val="bg1"/>
              </a:solidFill>
              <a:effectLst/>
              <a:latin typeface="Nunito Sans ExtraLight" panose="00000300000000000000" pitchFamily="2" charset="0"/>
              <a:ea typeface="+mn-ea"/>
              <a:cs typeface="+mn-cs"/>
            </a:endParaRPr>
          </a:p>
        </p:txBody>
      </p:sp>
      <p:sp>
        <p:nvSpPr>
          <p:cNvPr id="9" name="Rectangle 8">
            <a:extLst>
              <a:ext uri="{FF2B5EF4-FFF2-40B4-BE49-F238E27FC236}">
                <a16:creationId xmlns:a16="http://schemas.microsoft.com/office/drawing/2014/main" id="{69B93F7E-2749-41F5-8CB2-64E0FE6C8696}"/>
              </a:ext>
            </a:extLst>
          </p:cNvPr>
          <p:cNvSpPr/>
          <p:nvPr userDrawn="1"/>
        </p:nvSpPr>
        <p:spPr>
          <a:xfrm>
            <a:off x="431640" y="3595637"/>
            <a:ext cx="8280000" cy="369332"/>
          </a:xfrm>
          <a:prstGeom prst="rect">
            <a:avLst/>
          </a:prstGeom>
        </p:spPr>
        <p:txBody>
          <a:bodyPr wrap="square">
            <a:spAutoFit/>
          </a:bodyPr>
          <a:lstStyle/>
          <a:p>
            <a:pPr algn="just"/>
            <a:r>
              <a:rPr lang="de-DE" sz="900" b="0" kern="1200" dirty="0">
                <a:solidFill>
                  <a:schemeClr val="bg1"/>
                </a:solidFill>
                <a:effectLst/>
                <a:latin typeface="Nunito Sans ExtraLight" panose="00000300000000000000" pitchFamily="2" charset="0"/>
                <a:ea typeface="+mn-ea"/>
                <a:cs typeface="+mn-cs"/>
              </a:rPr>
              <a:t>HAFTUNGSAUSSCHLUSS - Die in diesem Dokument enthaltenen Informationen sind nicht bindend, verpflichten SpinetiX in keiner Weise und können jederzeit und ohne vorherige Ankündigung geändert werden.</a:t>
            </a:r>
            <a:endParaRPr lang="en-GB" sz="900" b="0" kern="1200" dirty="0">
              <a:solidFill>
                <a:schemeClr val="bg1"/>
              </a:solidFill>
              <a:effectLst/>
              <a:latin typeface="Nunito Sans ExtraLight" panose="00000300000000000000" pitchFamily="2" charset="0"/>
              <a:ea typeface="+mn-ea"/>
              <a:cs typeface="+mn-cs"/>
            </a:endParaRPr>
          </a:p>
        </p:txBody>
      </p:sp>
    </p:spTree>
    <p:extLst>
      <p:ext uri="{BB962C8B-B14F-4D97-AF65-F5344CB8AC3E}">
        <p14:creationId xmlns:p14="http://schemas.microsoft.com/office/powerpoint/2010/main" val="2034917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432000" y="1131590"/>
            <a:ext cx="8280000" cy="2072410"/>
          </a:xfrm>
          <a:prstGeom prst="rect">
            <a:avLst/>
          </a:prstGeom>
        </p:spPr>
        <p:txBody>
          <a:bodyPr wrap="square" lIns="90000" tIns="46800" rIns="90000" bIns="46800" anchor="b" anchorCtr="0">
            <a:normAutofit/>
          </a:bodyPr>
          <a:lstStyle>
            <a:lvl1pPr algn="ctr">
              <a:defRPr sz="72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bg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6" name="Picture 5">
            <a:extLst>
              <a:ext uri="{FF2B5EF4-FFF2-40B4-BE49-F238E27FC236}">
                <a16:creationId xmlns:a16="http://schemas.microsoft.com/office/drawing/2014/main" id="{B58D197B-563D-4221-ACC4-33EA76DFE3D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299566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b="37400"/>
          <a:stretch/>
        </p:blipFill>
        <p:spPr>
          <a:xfrm>
            <a:off x="0" y="0"/>
            <a:ext cx="9144000" cy="3240000"/>
          </a:xfrm>
          <a:prstGeom prst="rect">
            <a:avLst/>
          </a:prstGeom>
        </p:spPr>
      </p:pic>
      <p:sp>
        <p:nvSpPr>
          <p:cNvPr id="2" name="Title 1"/>
          <p:cNvSpPr>
            <a:spLocks noGrp="1"/>
          </p:cNvSpPr>
          <p:nvPr>
            <p:ph type="ctrTitle"/>
          </p:nvPr>
        </p:nvSpPr>
        <p:spPr>
          <a:xfrm>
            <a:off x="432000" y="1131589"/>
            <a:ext cx="8280000" cy="2072409"/>
          </a:xfrm>
          <a:prstGeom prst="rect">
            <a:avLst/>
          </a:prstGeom>
        </p:spPr>
        <p:txBody>
          <a:bodyPr wrap="square" lIns="90000" tIns="46800" rIns="90000" bIns="46800" anchor="b" anchorCtr="0">
            <a:normAutofit/>
          </a:bodyPr>
          <a:lstStyle>
            <a:lvl1pPr algn="ctr">
              <a:defRPr sz="54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tx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8" name="Picture 7">
            <a:extLst>
              <a:ext uri="{FF2B5EF4-FFF2-40B4-BE49-F238E27FC236}">
                <a16:creationId xmlns:a16="http://schemas.microsoft.com/office/drawing/2014/main" id="{E49C3F22-E113-4433-B62F-1AEE106734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191949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entere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marL="0" indent="0" algn="ctr">
              <a:buNone/>
              <a:defRPr b="1"/>
            </a:lvl1pPr>
            <a:lvl2pPr marL="0" indent="0" algn="ctr">
              <a:buNone/>
              <a:defRPr/>
            </a:lvl2pPr>
          </a:lstStyle>
          <a:p>
            <a:pPr lvl="0"/>
            <a:r>
              <a:rPr lang="fr-FR"/>
              <a:t>Modifiez les styles du texte du masque</a:t>
            </a:r>
          </a:p>
          <a:p>
            <a:pPr lvl="1"/>
            <a:r>
              <a:rPr lang="fr-FR"/>
              <a:t>Deuxième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181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172698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idx="1"/>
          </p:nvPr>
        </p:nvSpPr>
        <p:spPr>
          <a:noFill/>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4" name="Rectangle 3"/>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6" name="Text Placeholder 5"/>
          <p:cNvSpPr>
            <a:spLocks noGrp="1"/>
          </p:cNvSpPr>
          <p:nvPr userDrawn="1">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55408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7" name="Title 6"/>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40530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70512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a:t>Modifiez le style du titre</a:t>
            </a:r>
            <a:endParaRPr lang="en-US"/>
          </a:p>
        </p:txBody>
      </p:sp>
      <p:sp>
        <p:nvSpPr>
          <p:cNvPr id="5"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646607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0"/>
          <a:srcRect t="574" b="49609"/>
          <a:stretch/>
        </p:blipFill>
        <p:spPr>
          <a:xfrm>
            <a:off x="0" y="0"/>
            <a:ext cx="9144000" cy="792000"/>
          </a:xfrm>
          <a:prstGeom prst="rect">
            <a:avLst/>
          </a:prstGeom>
        </p:spPr>
      </p:pic>
      <p:sp>
        <p:nvSpPr>
          <p:cNvPr id="3" name="Text Placeholder 2"/>
          <p:cNvSpPr>
            <a:spLocks noGrp="1"/>
          </p:cNvSpPr>
          <p:nvPr userDrawn="1">
            <p:ph type="body" idx="1"/>
          </p:nvPr>
        </p:nvSpPr>
        <p:spPr>
          <a:xfrm>
            <a:off x="432000" y="1080000"/>
            <a:ext cx="8280000" cy="3780000"/>
          </a:xfrm>
          <a:prstGeom prst="rect">
            <a:avLst/>
          </a:prstGeom>
        </p:spPr>
        <p:txBody>
          <a:bodyPr vert="horz" lIns="90000" tIns="46800" rIns="90000" bIns="4680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p:cNvSpPr>
            <a:spLocks noGrp="1"/>
          </p:cNvSpPr>
          <p:nvPr userDrawn="1">
            <p:ph type="ftr" sz="quarter" idx="3"/>
          </p:nvPr>
        </p:nvSpPr>
        <p:spPr>
          <a:xfrm>
            <a:off x="0" y="4932000"/>
            <a:ext cx="1800000" cy="216000"/>
          </a:xfrm>
          <a:prstGeom prst="rect">
            <a:avLst/>
          </a:prstGeom>
        </p:spPr>
        <p:txBody>
          <a:bodyPr vert="horz" wrap="none" lIns="72000" tIns="36000" rIns="72000" bIns="36000" rtlCol="0" anchor="ctr">
            <a:normAutofit/>
          </a:bodyPr>
          <a:lstStyle>
            <a:lvl1pPr algn="l">
              <a:defRPr sz="600">
                <a:solidFill>
                  <a:schemeClr val="bg1">
                    <a:lumMod val="85000"/>
                  </a:schemeClr>
                </a:solidFill>
                <a:latin typeface="Myriad Pro Cond" panose="020B0506030403020204" pitchFamily="34" charset="0"/>
              </a:defRPr>
            </a:lvl1pPr>
          </a:lstStyle>
          <a:p>
            <a:r>
              <a:rPr lang="en-US"/>
              <a:t>SpinetiX CPP Forum 2015</a:t>
            </a:r>
          </a:p>
        </p:txBody>
      </p:sp>
      <p:sp>
        <p:nvSpPr>
          <p:cNvPr id="6" name="Slide Number Placeholder 5"/>
          <p:cNvSpPr>
            <a:spLocks noGrp="1"/>
          </p:cNvSpPr>
          <p:nvPr userDrawn="1">
            <p:ph type="sldNum" sz="quarter" idx="4"/>
          </p:nvPr>
        </p:nvSpPr>
        <p:spPr>
          <a:xfrm>
            <a:off x="7344000" y="4932000"/>
            <a:ext cx="1800000" cy="216000"/>
          </a:xfrm>
          <a:prstGeom prst="rect">
            <a:avLst/>
          </a:prstGeom>
        </p:spPr>
        <p:txBody>
          <a:bodyPr vert="horz" wrap="none" lIns="72000" tIns="36000" rIns="72000" bIns="36000" rtlCol="0" anchor="ctr">
            <a:normAutofit/>
          </a:bodyPr>
          <a:lstStyle>
            <a:lvl1pPr algn="r">
              <a:defRPr sz="600">
                <a:solidFill>
                  <a:schemeClr val="bg1">
                    <a:lumMod val="85000"/>
                  </a:schemeClr>
                </a:solidFill>
                <a:latin typeface="Myriad Pro Cond" panose="020B0506030403020204" pitchFamily="34" charset="0"/>
              </a:defRPr>
            </a:lvl1pPr>
          </a:lstStyle>
          <a:p>
            <a:fld id="{BC80B5B7-8E97-4643-983F-5F5FBCBFFFD6}" type="slidenum">
              <a:rPr lang="en-US" smtClean="0"/>
              <a:pPr/>
              <a:t>‹#›</a:t>
            </a:fld>
            <a:endParaRPr lang="en-US"/>
          </a:p>
        </p:txBody>
      </p:sp>
      <p:pic>
        <p:nvPicPr>
          <p:cNvPr id="8" name="Picture 7"/>
          <p:cNvPicPr>
            <a:picLocks noChangeAspect="1"/>
          </p:cNvPicPr>
          <p:nvPr userDrawn="1"/>
        </p:nvPicPr>
        <p:blipFill>
          <a:blip r:embed="rId21" cstate="print">
            <a:alphaModFix amt="6000"/>
            <a:extLst>
              <a:ext uri="{28A0092B-C50C-407E-A947-70E740481C1C}">
                <a14:useLocalDpi xmlns:a14="http://schemas.microsoft.com/office/drawing/2010/main"/>
              </a:ext>
            </a:extLst>
          </a:blip>
          <a:stretch>
            <a:fillRect/>
          </a:stretch>
        </p:blipFill>
        <p:spPr>
          <a:xfrm>
            <a:off x="4487520" y="4928400"/>
            <a:ext cx="168960" cy="180000"/>
          </a:xfrm>
          <a:prstGeom prst="rect">
            <a:avLst/>
          </a:prstGeom>
        </p:spPr>
      </p:pic>
      <p:sp>
        <p:nvSpPr>
          <p:cNvPr id="9" name="Title Placeholder 8"/>
          <p:cNvSpPr>
            <a:spLocks noGrp="1"/>
          </p:cNvSpPr>
          <p:nvPr userDrawn="1">
            <p:ph type="title"/>
          </p:nvPr>
        </p:nvSpPr>
        <p:spPr>
          <a:xfrm>
            <a:off x="792000" y="72000"/>
            <a:ext cx="7560000" cy="648000"/>
          </a:xfrm>
          <a:prstGeom prst="rect">
            <a:avLst/>
          </a:prstGeom>
        </p:spPr>
        <p:txBody>
          <a:bodyPr vert="horz" lIns="91440" tIns="45720" rIns="91440" bIns="45720" rtlCol="0" anchor="ctr">
            <a:noAutofit/>
          </a:bodyPr>
          <a:lstStyle/>
          <a:p>
            <a:r>
              <a:rPr lang="fr-FR"/>
              <a:t>Modifiez le style du titre</a:t>
            </a:r>
            <a:endParaRPr lang="en-US"/>
          </a:p>
        </p:txBody>
      </p:sp>
    </p:spTree>
    <p:extLst>
      <p:ext uri="{BB962C8B-B14F-4D97-AF65-F5344CB8AC3E}">
        <p14:creationId xmlns:p14="http://schemas.microsoft.com/office/powerpoint/2010/main" val="46964596"/>
      </p:ext>
    </p:extLst>
  </p:cSld>
  <p:clrMap bg1="lt1" tx1="dk1" bg2="lt2" tx2="dk2" accent1="accent1" accent2="accent2" accent3="accent3" accent4="accent4" accent5="accent5" accent6="accent6" hlink="hlink" folHlink="folHlink"/>
  <p:sldLayoutIdLst>
    <p:sldLayoutId id="2147483991" r:id="rId1"/>
    <p:sldLayoutId id="2147483964" r:id="rId2"/>
    <p:sldLayoutId id="2147483965" r:id="rId3"/>
    <p:sldLayoutId id="2147483966" r:id="rId4"/>
    <p:sldLayoutId id="2147483935" r:id="rId5"/>
    <p:sldLayoutId id="2147483969" r:id="rId6"/>
    <p:sldLayoutId id="2147483936" r:id="rId7"/>
    <p:sldLayoutId id="2147483970" r:id="rId8"/>
    <p:sldLayoutId id="2147483937" r:id="rId9"/>
    <p:sldLayoutId id="2147483971" r:id="rId10"/>
    <p:sldLayoutId id="2147483938" r:id="rId11"/>
    <p:sldLayoutId id="2147483972" r:id="rId12"/>
    <p:sldLayoutId id="2147483939" r:id="rId13"/>
    <p:sldLayoutId id="2147483973" r:id="rId14"/>
    <p:sldLayoutId id="2147483940" r:id="rId15"/>
    <p:sldLayoutId id="2147483989" r:id="rId16"/>
    <p:sldLayoutId id="2147483990" r:id="rId17"/>
    <p:sldLayoutId id="2147483995" r:id="rId18"/>
  </p:sldLayoutIdLst>
  <p:txStyles>
    <p:title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p:titleStyle>
    <p:bodyStyle>
      <a:lvl1pPr marL="0" indent="0" algn="l" defTabSz="914355" rtl="0" eaLnBrk="1" latinLnBrk="0" hangingPunct="1">
        <a:lnSpc>
          <a:spcPct val="90000"/>
        </a:lnSpc>
        <a:spcBef>
          <a:spcPts val="1000"/>
        </a:spcBef>
        <a:buFont typeface="Arial" panose="020B0604020202020204" pitchFamily="34" charset="0"/>
        <a:buNone/>
        <a:defRPr sz="1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2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73NZRDImBNg" TargetMode="External"/><Relationship Id="rId7" Type="http://schemas.openxmlformats.org/officeDocument/2006/relationships/image" Target="../media/image58.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hyperlink" Target="https://www.spinetix.com/support/download-center" TargetMode="External"/><Relationship Id="rId5" Type="http://schemas.openxmlformats.org/officeDocument/2006/relationships/image" Target="../media/image14.png"/><Relationship Id="rId4" Type="http://schemas.openxmlformats.org/officeDocument/2006/relationships/image" Target="../media/image57.png"/></Relationships>
</file>

<file path=ppt/slides/_rels/slide1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image" Target="../media/image14.png"/><Relationship Id="rId4" Type="http://schemas.openxmlformats.org/officeDocument/2006/relationships/image" Target="../media/image61.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65.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www.spinetix.com/references/hospitality" TargetMode="External"/><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media/image14.png"/><Relationship Id="rId2" Type="http://schemas.openxmlformats.org/officeDocument/2006/relationships/notesSlide" Target="../notesSlides/notesSlide2.xml"/><Relationship Id="rId16" Type="http://schemas.openxmlformats.org/officeDocument/2006/relationships/image" Target="../media/image17.png"/><Relationship Id="rId1" Type="http://schemas.openxmlformats.org/officeDocument/2006/relationships/slideLayout" Target="../slideLayouts/slideLayout16.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5" Type="http://schemas.openxmlformats.org/officeDocument/2006/relationships/image" Target="../media/image16.png"/><Relationship Id="rId10" Type="http://schemas.openxmlformats.org/officeDocument/2006/relationships/hyperlink" Target="https://www.youtube.com/watch?v=DuTucKlTZF4" TargetMode="External"/><Relationship Id="rId4" Type="http://schemas.openxmlformats.org/officeDocument/2006/relationships/image" Target="../media/image7.png"/><Relationship Id="rId9" Type="http://schemas.openxmlformats.org/officeDocument/2006/relationships/image" Target="../media/image12.jpeg"/><Relationship Id="rId1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3.png"/><Relationship Id="rId3" Type="http://schemas.openxmlformats.org/officeDocument/2006/relationships/image" Target="../media/image14.png"/><Relationship Id="rId7" Type="http://schemas.openxmlformats.org/officeDocument/2006/relationships/image" Target="../media/image28.png"/><Relationship Id="rId12"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6.jpeg"/><Relationship Id="rId10" Type="http://schemas.microsoft.com/office/2007/relationships/hdphoto" Target="../media/hdphoto1.wdp"/><Relationship Id="rId4" Type="http://schemas.openxmlformats.org/officeDocument/2006/relationships/image" Target="../media/image25.jpeg"/><Relationship Id="rId9" Type="http://schemas.openxmlformats.org/officeDocument/2006/relationships/image" Target="../media/image30.png"/><Relationship Id="rId1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jpeg"/><Relationship Id="rId3" Type="http://schemas.openxmlformats.org/officeDocument/2006/relationships/image" Target="../media/image14.png"/><Relationship Id="rId7" Type="http://schemas.openxmlformats.org/officeDocument/2006/relationships/image" Target="../media/image37.png"/><Relationship Id="rId12" Type="http://schemas.openxmlformats.org/officeDocument/2006/relationships/image" Target="../media/image42.jpeg"/><Relationship Id="rId2" Type="http://schemas.openxmlformats.org/officeDocument/2006/relationships/notesSlide" Target="../notesSlides/notesSlide6.xml"/><Relationship Id="rId16" Type="http://schemas.openxmlformats.org/officeDocument/2006/relationships/image" Target="../media/image46.jpeg"/><Relationship Id="rId1" Type="http://schemas.openxmlformats.org/officeDocument/2006/relationships/slideLayout" Target="../slideLayouts/slideLayout16.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5" Type="http://schemas.openxmlformats.org/officeDocument/2006/relationships/image" Target="../media/image4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14.png"/><Relationship Id="rId4" Type="http://schemas.openxmlformats.org/officeDocument/2006/relationships/image" Target="../media/image51.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55.jpe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54.jpg"/><Relationship Id="rId5" Type="http://schemas.openxmlformats.org/officeDocument/2006/relationships/image" Target="../media/image53.jpeg"/><Relationship Id="rId4" Type="http://schemas.openxmlformats.org/officeDocument/2006/relationships/image" Target="../media/image5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45AA74-FB49-4583-9F41-5782C477DB8C}"/>
              </a:ext>
            </a:extLst>
          </p:cNvPr>
          <p:cNvSpPr/>
          <p:nvPr/>
        </p:nvSpPr>
        <p:spPr>
          <a:xfrm>
            <a:off x="0" y="0"/>
            <a:ext cx="9144000" cy="2902482"/>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B9AEBC8-8B39-4227-A59A-E6489687EE09}"/>
              </a:ext>
            </a:extLst>
          </p:cNvPr>
          <p:cNvSpPr/>
          <p:nvPr/>
        </p:nvSpPr>
        <p:spPr>
          <a:xfrm flipV="1">
            <a:off x="0" y="2902482"/>
            <a:ext cx="9144000" cy="2241018"/>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E4FC6C-0F56-4AF9-B187-148828506C2B}"/>
              </a:ext>
            </a:extLst>
          </p:cNvPr>
          <p:cNvSpPr txBox="1"/>
          <p:nvPr/>
        </p:nvSpPr>
        <p:spPr>
          <a:xfrm>
            <a:off x="0" y="4829094"/>
            <a:ext cx="9144000" cy="248914"/>
          </a:xfrm>
          <a:prstGeom prst="rect">
            <a:avLst/>
          </a:prstGeom>
          <a:noFill/>
        </p:spPr>
        <p:txBody>
          <a:bodyPr wrap="square" rtlCol="0">
            <a:spAutoFit/>
          </a:bodyPr>
          <a:lstStyle/>
          <a:p>
            <a:pPr algn="ctr" defTabSz="914355">
              <a:lnSpc>
                <a:spcPct val="90000"/>
              </a:lnSpc>
              <a:spcBef>
                <a:spcPts val="1000"/>
              </a:spcBef>
            </a:pPr>
            <a:r>
              <a:rPr lang="de" sz="1100" dirty="0">
                <a:solidFill>
                  <a:schemeClr val="bg1"/>
                </a:solidFill>
                <a:latin typeface="Nunito Sans" panose="00000500000000000000" pitchFamily="2" charset="0"/>
              </a:rPr>
              <a:t>Wir helfen Hotels, Tourismus-</a:t>
            </a:r>
            <a:r>
              <a:rPr lang="fr-FR" sz="1100" dirty="0">
                <a:solidFill>
                  <a:schemeClr val="bg1"/>
                </a:solidFill>
                <a:latin typeface="Nunito Sans" panose="00000500000000000000" pitchFamily="2" charset="0"/>
              </a:rPr>
              <a:t>I</a:t>
            </a:r>
            <a:r>
              <a:rPr lang="de" sz="1100" dirty="0">
                <a:solidFill>
                  <a:schemeClr val="bg1"/>
                </a:solidFill>
                <a:latin typeface="Nunito Sans" panose="00000500000000000000" pitchFamily="2" charset="0"/>
              </a:rPr>
              <a:t>nformationsschaltern, Skigebieten und Urlaubsorten jeder Art und Größe, ihre Geschichten zu erzählen.</a:t>
            </a:r>
            <a:endParaRPr lang="en-GB" sz="1100" dirty="0">
              <a:solidFill>
                <a:schemeClr val="bg1"/>
              </a:solidFill>
              <a:latin typeface="Nunito Sans" panose="00000500000000000000" pitchFamily="2" charset="0"/>
            </a:endParaRPr>
          </a:p>
        </p:txBody>
      </p:sp>
      <p:pic>
        <p:nvPicPr>
          <p:cNvPr id="8" name="Picture 7">
            <a:extLst>
              <a:ext uri="{FF2B5EF4-FFF2-40B4-BE49-F238E27FC236}">
                <a16:creationId xmlns:a16="http://schemas.microsoft.com/office/drawing/2014/main" id="{72E576BD-3AF3-45B3-9721-ED87B850CE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4641" y="112876"/>
            <a:ext cx="4255445" cy="1828014"/>
          </a:xfrm>
          <a:prstGeom prst="rect">
            <a:avLst/>
          </a:prstGeom>
        </p:spPr>
      </p:pic>
      <p:sp>
        <p:nvSpPr>
          <p:cNvPr id="10" name="Title 1">
            <a:extLst>
              <a:ext uri="{FF2B5EF4-FFF2-40B4-BE49-F238E27FC236}">
                <a16:creationId xmlns:a16="http://schemas.microsoft.com/office/drawing/2014/main" id="{358C288B-E57B-48A8-967B-66D1D18FFD1E}"/>
              </a:ext>
            </a:extLst>
          </p:cNvPr>
          <p:cNvSpPr>
            <a:spLocks noGrp="1"/>
          </p:cNvSpPr>
          <p:nvPr>
            <p:ph type="title"/>
          </p:nvPr>
        </p:nvSpPr>
        <p:spPr>
          <a:xfrm>
            <a:off x="484180" y="2723898"/>
            <a:ext cx="8280000" cy="472741"/>
          </a:xfrm>
        </p:spPr>
        <p:txBody>
          <a:bodyPr/>
          <a:lstStyle/>
          <a:p>
            <a:r>
              <a:rPr lang="de-DE" sz="2400" dirty="0"/>
              <a:t>Ein einzigartiger Kanal für Ihre Kommunikation.</a:t>
            </a:r>
            <a:endParaRPr lang="de-DE" dirty="0"/>
          </a:p>
        </p:txBody>
      </p:sp>
      <p:sp>
        <p:nvSpPr>
          <p:cNvPr id="11" name="TextBox 10">
            <a:extLst>
              <a:ext uri="{FF2B5EF4-FFF2-40B4-BE49-F238E27FC236}">
                <a16:creationId xmlns:a16="http://schemas.microsoft.com/office/drawing/2014/main" id="{8430A070-228D-4C74-9D0B-484571530E2D}"/>
              </a:ext>
            </a:extLst>
          </p:cNvPr>
          <p:cNvSpPr txBox="1"/>
          <p:nvPr/>
        </p:nvSpPr>
        <p:spPr>
          <a:xfrm>
            <a:off x="1251122" y="1981250"/>
            <a:ext cx="6641756" cy="707886"/>
          </a:xfrm>
          <a:prstGeom prst="rect">
            <a:avLst/>
          </a:prstGeom>
          <a:noFill/>
        </p:spPr>
        <p:txBody>
          <a:bodyPr wrap="square" rtlCol="0">
            <a:spAutoFit/>
          </a:bodyPr>
          <a:lstStyle/>
          <a:p>
            <a:pPr algn="ctr"/>
            <a:r>
              <a:rPr lang="en-US" sz="4000" b="1" i="1" dirty="0">
                <a:solidFill>
                  <a:schemeClr val="bg1"/>
                </a:solidFill>
                <a:latin typeface="Nunito Sans Light" panose="00000400000000000000" pitchFamily="2" charset="0"/>
                <a:ea typeface="+mj-ea"/>
                <a:cs typeface="+mj-cs"/>
              </a:rPr>
              <a:t>Digital Signage</a:t>
            </a:r>
          </a:p>
        </p:txBody>
      </p:sp>
      <p:sp>
        <p:nvSpPr>
          <p:cNvPr id="12" name="Title 1">
            <a:extLst>
              <a:ext uri="{FF2B5EF4-FFF2-40B4-BE49-F238E27FC236}">
                <a16:creationId xmlns:a16="http://schemas.microsoft.com/office/drawing/2014/main" id="{17802960-EB18-4D87-AF1E-CCA8094BD139}"/>
              </a:ext>
            </a:extLst>
          </p:cNvPr>
          <p:cNvSpPr txBox="1">
            <a:spLocks/>
          </p:cNvSpPr>
          <p:nvPr/>
        </p:nvSpPr>
        <p:spPr>
          <a:xfrm>
            <a:off x="-1" y="3974655"/>
            <a:ext cx="9143999" cy="472741"/>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4400" b="1" i="1" kern="1200">
                <a:solidFill>
                  <a:schemeClr val="bg1"/>
                </a:solidFill>
                <a:latin typeface="Nunito Sans Light" panose="00000400000000000000" pitchFamily="2" charset="0"/>
                <a:ea typeface="+mj-ea"/>
                <a:cs typeface="+mj-cs"/>
              </a:defRPr>
            </a:lvl1pPr>
          </a:lstStyle>
          <a:p>
            <a:r>
              <a:rPr lang="de-DE" sz="2400" dirty="0"/>
              <a:t>Gastgewerbe</a:t>
            </a:r>
            <a:endParaRPr lang="de-DE" dirty="0"/>
          </a:p>
        </p:txBody>
      </p:sp>
    </p:spTree>
    <p:extLst>
      <p:ext uri="{BB962C8B-B14F-4D97-AF65-F5344CB8AC3E}">
        <p14:creationId xmlns:p14="http://schemas.microsoft.com/office/powerpoint/2010/main" val="3276120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D54B8E-2CFD-44FA-9455-A120B56464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7806" y="561058"/>
            <a:ext cx="4732135" cy="4625875"/>
          </a:xfrm>
          <a:prstGeom prst="rect">
            <a:avLst/>
          </a:prstGeom>
        </p:spPr>
      </p:pic>
      <p:sp>
        <p:nvSpPr>
          <p:cNvPr id="18" name="Rectangle 17">
            <a:extLst>
              <a:ext uri="{FF2B5EF4-FFF2-40B4-BE49-F238E27FC236}">
                <a16:creationId xmlns:a16="http://schemas.microsoft.com/office/drawing/2014/main" id="{C6EC365A-641E-4EDA-BCC0-644D9AC53138}"/>
              </a:ext>
            </a:extLst>
          </p:cNvPr>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3">
            <a:extLst>
              <a:ext uri="{FF2B5EF4-FFF2-40B4-BE49-F238E27FC236}">
                <a16:creationId xmlns:a16="http://schemas.microsoft.com/office/drawing/2014/main" id="{10BC695A-F52E-48F9-BA0B-FBAEB6223429}"/>
              </a:ext>
            </a:extLst>
          </p:cNvPr>
          <p:cNvSpPr txBox="1">
            <a:spLocks/>
          </p:cNvSpPr>
          <p:nvPr/>
        </p:nvSpPr>
        <p:spPr>
          <a:xfrm>
            <a:off x="355992" y="80862"/>
            <a:ext cx="7560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de-DE" sz="2400" dirty="0"/>
              <a:t>Universell, skalierbar, unaufdringlich.</a:t>
            </a:r>
            <a:endParaRPr lang="en-GB" sz="2400" dirty="0"/>
          </a:p>
        </p:txBody>
      </p:sp>
      <p:sp>
        <p:nvSpPr>
          <p:cNvPr id="32" name="Arrow: Right 31">
            <a:extLst>
              <a:ext uri="{FF2B5EF4-FFF2-40B4-BE49-F238E27FC236}">
                <a16:creationId xmlns:a16="http://schemas.microsoft.com/office/drawing/2014/main" id="{49AEEFAA-1D54-4D11-8458-D01E1704E75B}"/>
              </a:ext>
            </a:extLst>
          </p:cNvPr>
          <p:cNvSpPr/>
          <p:nvPr/>
        </p:nvSpPr>
        <p:spPr>
          <a:xfrm rot="1860832">
            <a:off x="1972125" y="2222251"/>
            <a:ext cx="683979" cy="175049"/>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Arrow: Right 32">
            <a:extLst>
              <a:ext uri="{FF2B5EF4-FFF2-40B4-BE49-F238E27FC236}">
                <a16:creationId xmlns:a16="http://schemas.microsoft.com/office/drawing/2014/main" id="{130CACD8-C3C4-4175-8869-F41ADA61C8AB}"/>
              </a:ext>
            </a:extLst>
          </p:cNvPr>
          <p:cNvSpPr/>
          <p:nvPr/>
        </p:nvSpPr>
        <p:spPr>
          <a:xfrm rot="2139772">
            <a:off x="1945473" y="1473632"/>
            <a:ext cx="1357927" cy="167526"/>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rrow: Right 33">
            <a:extLst>
              <a:ext uri="{FF2B5EF4-FFF2-40B4-BE49-F238E27FC236}">
                <a16:creationId xmlns:a16="http://schemas.microsoft.com/office/drawing/2014/main" id="{98E13F3A-C0F3-44AF-AD87-98C1281C5A18}"/>
              </a:ext>
            </a:extLst>
          </p:cNvPr>
          <p:cNvSpPr/>
          <p:nvPr/>
        </p:nvSpPr>
        <p:spPr>
          <a:xfrm rot="10260620">
            <a:off x="4791978" y="1265158"/>
            <a:ext cx="2265140" cy="164890"/>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6DE23419-A596-49B0-BF2C-366A9A37D669}"/>
              </a:ext>
            </a:extLst>
          </p:cNvPr>
          <p:cNvSpPr txBox="1"/>
          <p:nvPr/>
        </p:nvSpPr>
        <p:spPr>
          <a:xfrm>
            <a:off x="6976670" y="1064909"/>
            <a:ext cx="1760599" cy="248209"/>
          </a:xfrm>
          <a:prstGeom prst="rect">
            <a:avLst/>
          </a:prstGeom>
          <a:solidFill>
            <a:schemeClr val="accent1"/>
          </a:solidFill>
          <a:ln>
            <a:solidFill>
              <a:schemeClr val="accent1"/>
            </a:solidFill>
          </a:ln>
        </p:spPr>
        <p:txBody>
          <a:bodyPr wrap="square" rtlCol="0">
            <a:spAutoFit/>
          </a:bodyPr>
          <a:lstStyle/>
          <a:p>
            <a:pPr algn="ctr"/>
            <a:r>
              <a:rPr lang="en-GB" sz="1013">
                <a:solidFill>
                  <a:schemeClr val="bg1"/>
                </a:solidFill>
                <a:latin typeface="Nunito Sans" panose="00000500000000000000" pitchFamily="2" charset="0"/>
              </a:rPr>
              <a:t>Management</a:t>
            </a:r>
          </a:p>
        </p:txBody>
      </p:sp>
      <p:sp>
        <p:nvSpPr>
          <p:cNvPr id="27" name="TextBox 26">
            <a:extLst>
              <a:ext uri="{FF2B5EF4-FFF2-40B4-BE49-F238E27FC236}">
                <a16:creationId xmlns:a16="http://schemas.microsoft.com/office/drawing/2014/main" id="{6D899802-C844-4FEB-BD2C-A69C45AC7F9E}"/>
              </a:ext>
            </a:extLst>
          </p:cNvPr>
          <p:cNvSpPr txBox="1"/>
          <p:nvPr/>
        </p:nvSpPr>
        <p:spPr>
          <a:xfrm>
            <a:off x="502248" y="1064909"/>
            <a:ext cx="1736124"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Front-Office-Teams</a:t>
            </a:r>
          </a:p>
        </p:txBody>
      </p:sp>
      <p:sp>
        <p:nvSpPr>
          <p:cNvPr id="30" name="TextBox 29">
            <a:extLst>
              <a:ext uri="{FF2B5EF4-FFF2-40B4-BE49-F238E27FC236}">
                <a16:creationId xmlns:a16="http://schemas.microsoft.com/office/drawing/2014/main" id="{AA3412EF-48BA-4BA3-9FC7-32DC0D8EA832}"/>
              </a:ext>
            </a:extLst>
          </p:cNvPr>
          <p:cNvSpPr txBox="1"/>
          <p:nvPr/>
        </p:nvSpPr>
        <p:spPr>
          <a:xfrm>
            <a:off x="502248" y="1838588"/>
            <a:ext cx="1736124" cy="404085"/>
          </a:xfrm>
          <a:prstGeom prst="rect">
            <a:avLst/>
          </a:prstGeom>
          <a:solidFill>
            <a:schemeClr val="accent1"/>
          </a:solidFill>
          <a:ln>
            <a:solidFill>
              <a:schemeClr val="accent1"/>
            </a:solidFill>
          </a:ln>
        </p:spPr>
        <p:txBody>
          <a:bodyPr wrap="square" rtlCol="0">
            <a:spAutoFit/>
          </a:bodyPr>
          <a:lstStyle/>
          <a:p>
            <a:pPr algn="ctr"/>
            <a:r>
              <a:rPr lang="de-DE" sz="1013" dirty="0">
                <a:solidFill>
                  <a:schemeClr val="bg1"/>
                </a:solidFill>
                <a:latin typeface="Nunito Sans" panose="00000500000000000000" pitchFamily="2" charset="0"/>
              </a:rPr>
              <a:t>Gebäudeverwalter &amp; Sicherheits-Teams</a:t>
            </a:r>
          </a:p>
        </p:txBody>
      </p:sp>
      <p:sp>
        <p:nvSpPr>
          <p:cNvPr id="35" name="Arrow: Right 34">
            <a:extLst>
              <a:ext uri="{FF2B5EF4-FFF2-40B4-BE49-F238E27FC236}">
                <a16:creationId xmlns:a16="http://schemas.microsoft.com/office/drawing/2014/main" id="{A1035F08-1A4F-4684-B22F-6B4B08CA23BF}"/>
              </a:ext>
            </a:extLst>
          </p:cNvPr>
          <p:cNvSpPr/>
          <p:nvPr/>
        </p:nvSpPr>
        <p:spPr>
          <a:xfrm rot="20283306">
            <a:off x="1998052" y="3133703"/>
            <a:ext cx="1416016" cy="178583"/>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E7336376-8C01-4EFE-B165-2C84181FAC66}"/>
              </a:ext>
            </a:extLst>
          </p:cNvPr>
          <p:cNvSpPr txBox="1"/>
          <p:nvPr/>
        </p:nvSpPr>
        <p:spPr>
          <a:xfrm>
            <a:off x="502248" y="3224347"/>
            <a:ext cx="1736124" cy="248209"/>
          </a:xfrm>
          <a:prstGeom prst="rect">
            <a:avLst/>
          </a:prstGeom>
          <a:solidFill>
            <a:schemeClr val="accent1"/>
          </a:solidFill>
          <a:ln>
            <a:solidFill>
              <a:schemeClr val="accent1"/>
            </a:solidFill>
          </a:ln>
        </p:spPr>
        <p:txBody>
          <a:bodyPr wrap="square" rtlCol="0">
            <a:spAutoFit/>
          </a:bodyPr>
          <a:lstStyle/>
          <a:p>
            <a:pPr algn="ctr"/>
            <a:r>
              <a:rPr lang="de-DE" sz="1013" dirty="0">
                <a:solidFill>
                  <a:schemeClr val="bg1"/>
                </a:solidFill>
                <a:latin typeface="Nunito Sans" panose="00000500000000000000" pitchFamily="2" charset="0"/>
              </a:rPr>
              <a:t>Zutritt Betrieb &amp; Logistik </a:t>
            </a:r>
          </a:p>
        </p:txBody>
      </p:sp>
      <p:sp>
        <p:nvSpPr>
          <p:cNvPr id="36" name="Arrow: Right 35">
            <a:extLst>
              <a:ext uri="{FF2B5EF4-FFF2-40B4-BE49-F238E27FC236}">
                <a16:creationId xmlns:a16="http://schemas.microsoft.com/office/drawing/2014/main" id="{EA6201D5-75CA-41E1-B91B-8F59AFB6B978}"/>
              </a:ext>
            </a:extLst>
          </p:cNvPr>
          <p:cNvSpPr/>
          <p:nvPr/>
        </p:nvSpPr>
        <p:spPr>
          <a:xfrm rot="11383634">
            <a:off x="5460925" y="1950991"/>
            <a:ext cx="1622266" cy="182780"/>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878754D1-1CED-4E74-AE11-10B0116C6798}"/>
              </a:ext>
            </a:extLst>
          </p:cNvPr>
          <p:cNvSpPr txBox="1"/>
          <p:nvPr/>
        </p:nvSpPr>
        <p:spPr>
          <a:xfrm>
            <a:off x="6976660" y="2021295"/>
            <a:ext cx="1760598"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Marketing- &amp; Events-Team</a:t>
            </a:r>
          </a:p>
        </p:txBody>
      </p:sp>
      <p:pic>
        <p:nvPicPr>
          <p:cNvPr id="37" name="Content Placeholder 9">
            <a:extLst>
              <a:ext uri="{FF2B5EF4-FFF2-40B4-BE49-F238E27FC236}">
                <a16:creationId xmlns:a16="http://schemas.microsoft.com/office/drawing/2014/main" id="{E6C63268-7C7C-43E8-875D-B2CD2CE6FE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8" name="TextBox 37">
            <a:extLst>
              <a:ext uri="{FF2B5EF4-FFF2-40B4-BE49-F238E27FC236}">
                <a16:creationId xmlns:a16="http://schemas.microsoft.com/office/drawing/2014/main" id="{140D10CD-6FF8-4629-A9CE-02798471AA5E}"/>
              </a:ext>
            </a:extLst>
          </p:cNvPr>
          <p:cNvSpPr txBox="1"/>
          <p:nvPr/>
        </p:nvSpPr>
        <p:spPr>
          <a:xfrm>
            <a:off x="0" y="4496589"/>
            <a:ext cx="9144000" cy="307777"/>
          </a:xfrm>
          <a:prstGeom prst="rect">
            <a:avLst/>
          </a:prstGeom>
          <a:noFill/>
          <a:ln>
            <a:noFill/>
          </a:ln>
        </p:spPr>
        <p:txBody>
          <a:bodyPr wrap="square" rtlCol="0">
            <a:spAutoFit/>
          </a:bodyPr>
          <a:lstStyle/>
          <a:p>
            <a:pPr algn="ctr"/>
            <a:r>
              <a:rPr lang="de-DE" sz="1400" dirty="0">
                <a:solidFill>
                  <a:schemeClr val="accent1"/>
                </a:solidFill>
                <a:latin typeface="Nunito Sans" panose="00000500000000000000" pitchFamily="2" charset="0"/>
              </a:rPr>
              <a:t>Keine Einzelbildschirm-Lizenzen, keine Kosten für Inhaltsänderungen</a:t>
            </a:r>
          </a:p>
        </p:txBody>
      </p:sp>
      <p:cxnSp>
        <p:nvCxnSpPr>
          <p:cNvPr id="39" name="Straight Connector 38">
            <a:extLst>
              <a:ext uri="{FF2B5EF4-FFF2-40B4-BE49-F238E27FC236}">
                <a16:creationId xmlns:a16="http://schemas.microsoft.com/office/drawing/2014/main" id="{2021049E-0915-45DE-95EA-CD46D098F4F9}"/>
              </a:ext>
            </a:extLst>
          </p:cNvPr>
          <p:cNvCxnSpPr>
            <a:cxnSpLocks/>
          </p:cNvCxnSpPr>
          <p:nvPr/>
        </p:nvCxnSpPr>
        <p:spPr>
          <a:xfrm>
            <a:off x="2220686" y="4497727"/>
            <a:ext cx="472984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B5FD1FB-5BFA-4C26-A72B-CCF0A956BF4B}"/>
              </a:ext>
            </a:extLst>
          </p:cNvPr>
          <p:cNvCxnSpPr>
            <a:cxnSpLocks/>
          </p:cNvCxnSpPr>
          <p:nvPr/>
        </p:nvCxnSpPr>
        <p:spPr>
          <a:xfrm>
            <a:off x="2220686" y="4808616"/>
            <a:ext cx="472984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3176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4">
            <a:hlinkClick r:id="rId3"/>
            <a:extLst>
              <a:ext uri="{FF2B5EF4-FFF2-40B4-BE49-F238E27FC236}">
                <a16:creationId xmlns:a16="http://schemas.microsoft.com/office/drawing/2014/main" id="{801B7B4F-E946-4591-93EF-5D876B94D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66" y="4208946"/>
            <a:ext cx="1210467" cy="746676"/>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de-DE" sz="2400" dirty="0"/>
              <a:t> Intuitiv gestalten, laufen lassen </a:t>
            </a:r>
            <a:r>
              <a:rPr lang="en-GB" sz="2400" dirty="0"/>
              <a:t>.</a:t>
            </a:r>
          </a:p>
        </p:txBody>
      </p:sp>
      <p:sp>
        <p:nvSpPr>
          <p:cNvPr id="6" name="TextBox 5">
            <a:extLst>
              <a:ext uri="{FF2B5EF4-FFF2-40B4-BE49-F238E27FC236}">
                <a16:creationId xmlns:a16="http://schemas.microsoft.com/office/drawing/2014/main" id="{8D8C6A18-85E0-4C7F-9719-89382A172DCE}"/>
              </a:ext>
            </a:extLst>
          </p:cNvPr>
          <p:cNvSpPr txBox="1"/>
          <p:nvPr/>
        </p:nvSpPr>
        <p:spPr>
          <a:xfrm>
            <a:off x="5989983" y="967908"/>
            <a:ext cx="2926019" cy="2516073"/>
          </a:xfrm>
          <a:prstGeom prst="rect">
            <a:avLst/>
          </a:prstGeom>
          <a:noFill/>
        </p:spPr>
        <p:txBody>
          <a:bodyPr wrap="square" rtlCol="0">
            <a:spAutoFit/>
          </a:bodyPr>
          <a:lstStyle/>
          <a:p>
            <a:pPr marL="285750" indent="-285750">
              <a:buFont typeface="Wingdings" panose="05000000000000000000" pitchFamily="2" charset="2"/>
              <a:buChar char="ü"/>
            </a:pPr>
            <a:r>
              <a:rPr lang="de-DE" sz="1200" dirty="0">
                <a:solidFill>
                  <a:schemeClr val="tx2"/>
                </a:solidFill>
                <a:latin typeface="Nunito Sans" panose="00000500000000000000" pitchFamily="2" charset="0"/>
              </a:rPr>
              <a:t>Echtzeit-Inhaltsvorschau</a:t>
            </a:r>
          </a:p>
          <a:p>
            <a:pPr marL="285750" indent="-285750">
              <a:buFont typeface="Wingdings" panose="05000000000000000000" pitchFamily="2" charset="2"/>
              <a:buChar char="ü"/>
            </a:pPr>
            <a:r>
              <a:rPr lang="de" sz="1200" dirty="0">
                <a:solidFill>
                  <a:schemeClr val="tx2"/>
                </a:solidFill>
                <a:latin typeface="Nunito Sans" panose="00000500000000000000" pitchFamily="2" charset="0"/>
              </a:rPr>
              <a:t>Drag &amp; Drop mehrere</a:t>
            </a:r>
            <a:r>
              <a:rPr lang="fr-FR" sz="1200" dirty="0">
                <a:solidFill>
                  <a:schemeClr val="tx2"/>
                </a:solidFill>
                <a:latin typeface="Nunito Sans" panose="00000500000000000000" pitchFamily="2" charset="0"/>
              </a:rPr>
              <a:t>r</a:t>
            </a:r>
            <a:r>
              <a:rPr lang="de" sz="1200" dirty="0">
                <a:solidFill>
                  <a:schemeClr val="tx2"/>
                </a:solidFill>
                <a:latin typeface="Nunito Sans" panose="00000500000000000000" pitchFamily="2" charset="0"/>
              </a:rPr>
              <a:t> Bilder, Videos, </a:t>
            </a:r>
            <a:r>
              <a:rPr lang="de" sz="1200" dirty="0" err="1">
                <a:solidFill>
                  <a:schemeClr val="tx2"/>
                </a:solidFill>
                <a:latin typeface="Nunito Sans" panose="00000500000000000000" pitchFamily="2" charset="0"/>
              </a:rPr>
              <a:t>Widgets</a:t>
            </a:r>
            <a:r>
              <a:rPr lang="de" sz="1200" dirty="0">
                <a:solidFill>
                  <a:schemeClr val="tx2"/>
                </a:solidFill>
                <a:latin typeface="Nunito Sans" panose="00000500000000000000" pitchFamily="2" charset="0"/>
              </a:rPr>
              <a:t>, Tex</a:t>
            </a:r>
            <a:r>
              <a:rPr lang="fr-FR" sz="1200" dirty="0" err="1">
                <a:solidFill>
                  <a:schemeClr val="tx2"/>
                </a:solidFill>
                <a:latin typeface="Nunito Sans" panose="00000500000000000000" pitchFamily="2" charset="0"/>
              </a:rPr>
              <a:t>tzonen</a:t>
            </a:r>
            <a:r>
              <a:rPr lang="de" sz="1200" dirty="0">
                <a:solidFill>
                  <a:schemeClr val="tx2"/>
                </a:solidFill>
                <a:latin typeface="Nunito Sans" panose="00000500000000000000" pitchFamily="2" charset="0"/>
              </a:rPr>
              <a:t> und Schriftarten.</a:t>
            </a:r>
          </a:p>
          <a:p>
            <a:pPr marL="285750" indent="-285750">
              <a:buFont typeface="Wingdings" panose="05000000000000000000" pitchFamily="2" charset="2"/>
              <a:buChar char="ü"/>
            </a:pPr>
            <a:endParaRPr lang="de" sz="12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de" sz="1200" dirty="0">
                <a:solidFill>
                  <a:schemeClr val="tx2"/>
                </a:solidFill>
                <a:latin typeface="Nunito Sans" panose="00000500000000000000" pitchFamily="2" charset="0"/>
              </a:rPr>
              <a:t>Ein Tool für eine beliebige Bildschirm</a:t>
            </a:r>
            <a:r>
              <a:rPr lang="fr-FR" sz="1200" dirty="0" err="1">
                <a:solidFill>
                  <a:schemeClr val="tx2"/>
                </a:solidFill>
                <a:latin typeface="Nunito Sans" panose="00000500000000000000" pitchFamily="2" charset="0"/>
              </a:rPr>
              <a:t>anzahl</a:t>
            </a:r>
            <a:endParaRPr lang="de" sz="1200" dirty="0">
              <a:solidFill>
                <a:schemeClr val="tx2"/>
              </a:solidFill>
              <a:latin typeface="Nunito Sans" panose="00000500000000000000" pitchFamily="2" charset="0"/>
            </a:endParaRPr>
          </a:p>
          <a:p>
            <a:pPr marL="285750" indent="-285750">
              <a:buFont typeface="Wingdings" panose="05000000000000000000" pitchFamily="2" charset="2"/>
              <a:buChar char="ü"/>
            </a:pPr>
            <a:endParaRPr lang="de" sz="12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de" sz="1200" dirty="0">
                <a:solidFill>
                  <a:schemeClr val="tx2"/>
                </a:solidFill>
                <a:latin typeface="Nunito Sans" panose="00000500000000000000" pitchFamily="2" charset="0"/>
              </a:rPr>
              <a:t>Beispiele und Bilder inklusive</a:t>
            </a:r>
          </a:p>
          <a:p>
            <a:pPr marL="285750" indent="-285750">
              <a:buFont typeface="Wingdings" panose="05000000000000000000" pitchFamily="2" charset="2"/>
              <a:buChar char="ü"/>
            </a:pPr>
            <a:endParaRPr lang="de" sz="12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de" sz="1200" dirty="0">
                <a:solidFill>
                  <a:schemeClr val="tx2"/>
                </a:solidFill>
                <a:latin typeface="Nunito Sans" panose="00000500000000000000" pitchFamily="2" charset="0"/>
              </a:rPr>
              <a:t>M</a:t>
            </a:r>
            <a:r>
              <a:rPr lang="fr-FR" sz="1200" dirty="0" err="1">
                <a:solidFill>
                  <a:schemeClr val="tx2"/>
                </a:solidFill>
                <a:latin typeface="Nunito Sans" panose="00000500000000000000" pitchFamily="2" charset="0"/>
              </a:rPr>
              <a:t>ehrschichtiger</a:t>
            </a:r>
            <a:r>
              <a:rPr lang="fr-FR" sz="1200" dirty="0">
                <a:solidFill>
                  <a:schemeClr val="tx2"/>
                </a:solidFill>
                <a:latin typeface="Nunito Sans" panose="00000500000000000000" pitchFamily="2" charset="0"/>
              </a:rPr>
              <a:t>, </a:t>
            </a:r>
            <a:r>
              <a:rPr lang="fr-FR" sz="1200" dirty="0" err="1">
                <a:solidFill>
                  <a:schemeClr val="tx2"/>
                </a:solidFill>
                <a:latin typeface="Nunito Sans" panose="00000500000000000000" pitchFamily="2" charset="0"/>
              </a:rPr>
              <a:t>zonenübergreifender</a:t>
            </a:r>
            <a:r>
              <a:rPr lang="fr-FR" sz="1200" dirty="0">
                <a:solidFill>
                  <a:schemeClr val="tx2"/>
                </a:solidFill>
                <a:latin typeface="Nunito Sans" panose="00000500000000000000" pitchFamily="2" charset="0"/>
              </a:rPr>
              <a:t> </a:t>
            </a:r>
            <a:r>
              <a:rPr lang="de" sz="1200" dirty="0">
                <a:solidFill>
                  <a:schemeClr val="tx2"/>
                </a:solidFill>
                <a:latin typeface="Nunito Sans" panose="00000500000000000000" pitchFamily="2" charset="0"/>
              </a:rPr>
              <a:t>Inhalt</a:t>
            </a:r>
            <a:endParaRPr lang="en-GB" sz="1200" dirty="0">
              <a:solidFill>
                <a:schemeClr val="tx2"/>
              </a:solidFill>
              <a:latin typeface="Nunito Sans" panose="00000500000000000000" pitchFamily="2" charset="0"/>
            </a:endParaRPr>
          </a:p>
          <a:p>
            <a:pPr marL="285750" indent="-285750">
              <a:buFont typeface="Wingdings" panose="05000000000000000000" pitchFamily="2" charset="2"/>
              <a:buChar char="ü"/>
            </a:pPr>
            <a:endParaRPr lang="en-GB" dirty="0">
              <a:latin typeface="Nunito Sans" panose="00000500000000000000" pitchFamily="2" charset="0"/>
            </a:endParaRPr>
          </a:p>
        </p:txBody>
      </p:sp>
      <p:sp>
        <p:nvSpPr>
          <p:cNvPr id="17" name="Isosceles Triangle 16">
            <a:hlinkClick r:id="rId3"/>
            <a:extLst>
              <a:ext uri="{FF2B5EF4-FFF2-40B4-BE49-F238E27FC236}">
                <a16:creationId xmlns:a16="http://schemas.microsoft.com/office/drawing/2014/main" id="{11B65CA2-6FB3-4652-B6A9-5BBDD891972C}"/>
              </a:ext>
            </a:extLst>
          </p:cNvPr>
          <p:cNvSpPr/>
          <p:nvPr/>
        </p:nvSpPr>
        <p:spPr>
          <a:xfrm rot="5400000">
            <a:off x="297455" y="4726903"/>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912AB73-C026-425C-82D7-8299C1E4F85F}"/>
              </a:ext>
            </a:extLst>
          </p:cNvPr>
          <p:cNvSpPr/>
          <p:nvPr/>
        </p:nvSpPr>
        <p:spPr>
          <a:xfrm>
            <a:off x="0" y="38742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E2114AEC-C2BA-4EBA-92E0-282CCB790CA3}"/>
              </a:ext>
            </a:extLst>
          </p:cNvPr>
          <p:cNvSpPr/>
          <p:nvPr/>
        </p:nvSpPr>
        <p:spPr>
          <a:xfrm>
            <a:off x="1690780" y="4125230"/>
            <a:ext cx="3653952" cy="400110"/>
          </a:xfrm>
          <a:prstGeom prst="rect">
            <a:avLst/>
          </a:prstGeom>
        </p:spPr>
        <p:txBody>
          <a:bodyPr wrap="square">
            <a:spAutoFit/>
          </a:bodyPr>
          <a:lstStyle/>
          <a:p>
            <a:r>
              <a:rPr lang="en-GB" sz="1000" i="1" dirty="0" err="1">
                <a:solidFill>
                  <a:schemeClr val="accent1"/>
                </a:solidFill>
                <a:latin typeface="Nunito Sans" panose="00000500000000000000" pitchFamily="2" charset="0"/>
              </a:rPr>
              <a:t>Elementi</a:t>
            </a:r>
            <a:r>
              <a:rPr lang="en-GB" sz="1000" i="1" dirty="0">
                <a:solidFill>
                  <a:schemeClr val="accent1"/>
                </a:solidFill>
                <a:latin typeface="Nunito Sans" panose="00000500000000000000" pitchFamily="2" charset="0"/>
              </a:rPr>
              <a:t> </a:t>
            </a:r>
            <a:r>
              <a:rPr lang="en-GB" sz="1000" dirty="0">
                <a:latin typeface="Nunito Sans" panose="00000500000000000000" pitchFamily="2" charset="0"/>
              </a:rPr>
              <a:t>die Nr.1 Digital-Signage-Software von </a:t>
            </a:r>
            <a:r>
              <a:rPr lang="en-GB" sz="1000" dirty="0" err="1">
                <a:latin typeface="Nunito Sans" panose="00000500000000000000" pitchFamily="2" charset="0"/>
              </a:rPr>
              <a:t>SpinetiX</a:t>
            </a:r>
            <a:r>
              <a:rPr lang="en-GB" sz="1000" dirty="0">
                <a:latin typeface="Nunito Sans" panose="00000500000000000000" pitchFamily="2" charset="0"/>
              </a:rPr>
              <a:t> </a:t>
            </a:r>
          </a:p>
          <a:p>
            <a:endParaRPr lang="en-GB" sz="1000" dirty="0">
              <a:latin typeface="Nunito Sans" panose="00000500000000000000" pitchFamily="2" charset="0"/>
            </a:endParaRPr>
          </a:p>
        </p:txBody>
      </p:sp>
      <p:sp>
        <p:nvSpPr>
          <p:cNvPr id="16" name="TextBox 15">
            <a:extLst>
              <a:ext uri="{FF2B5EF4-FFF2-40B4-BE49-F238E27FC236}">
                <a16:creationId xmlns:a16="http://schemas.microsoft.com/office/drawing/2014/main" id="{923E4747-E1EC-442F-821F-6DF66D099EE0}"/>
              </a:ext>
            </a:extLst>
          </p:cNvPr>
          <p:cNvSpPr txBox="1"/>
          <p:nvPr/>
        </p:nvSpPr>
        <p:spPr>
          <a:xfrm>
            <a:off x="4536828" y="4607290"/>
            <a:ext cx="4366193" cy="400110"/>
          </a:xfrm>
          <a:prstGeom prst="rect">
            <a:avLst/>
          </a:prstGeom>
          <a:noFill/>
        </p:spPr>
        <p:txBody>
          <a:bodyPr wrap="square" rtlCol="0">
            <a:spAutoFit/>
          </a:bodyPr>
          <a:lstStyle/>
          <a:p>
            <a:pPr algn="r"/>
            <a:r>
              <a:rPr lang="de-DE" sz="1000" i="1" dirty="0">
                <a:latin typeface="Nunito Sans" panose="00000500000000000000" pitchFamily="2" charset="0"/>
              </a:rPr>
              <a:t>Laden Sie noch heute </a:t>
            </a:r>
            <a:r>
              <a:rPr lang="de-DE" sz="1000" i="1" dirty="0" err="1">
                <a:latin typeface="Nunito Sans" panose="00000500000000000000" pitchFamily="2" charset="0"/>
              </a:rPr>
              <a:t>Elementi</a:t>
            </a:r>
            <a:r>
              <a:rPr lang="de-DE" sz="1000" i="1" dirty="0">
                <a:latin typeface="Nunito Sans" panose="00000500000000000000" pitchFamily="2" charset="0"/>
              </a:rPr>
              <a:t> herunter und testen Sie es kostenlos</a:t>
            </a:r>
            <a:r>
              <a:rPr lang="en-GB" sz="1000" dirty="0">
                <a:latin typeface="Nunito Sans" panose="00000500000000000000" pitchFamily="2" charset="0"/>
              </a:rPr>
              <a:t>: </a:t>
            </a:r>
            <a:r>
              <a:rPr lang="en-GB" sz="1000" i="1" dirty="0">
                <a:solidFill>
                  <a:schemeClr val="accent1"/>
                </a:solidFill>
                <a:latin typeface="Nunito Sans" panose="00000500000000000000" pitchFamily="2" charset="0"/>
                <a:hlinkClick r:id="rId6"/>
              </a:rPr>
              <a:t>spinetix.com/download</a:t>
            </a:r>
            <a:endParaRPr lang="en-GB" sz="1000" i="1" dirty="0">
              <a:solidFill>
                <a:schemeClr val="accent1"/>
              </a:solidFill>
              <a:latin typeface="Nunito Sans" panose="00000500000000000000" pitchFamily="2" charset="0"/>
            </a:endParaRPr>
          </a:p>
        </p:txBody>
      </p:sp>
      <p:cxnSp>
        <p:nvCxnSpPr>
          <p:cNvPr id="18" name="Straight Connector 17">
            <a:extLst>
              <a:ext uri="{FF2B5EF4-FFF2-40B4-BE49-F238E27FC236}">
                <a16:creationId xmlns:a16="http://schemas.microsoft.com/office/drawing/2014/main" id="{218FFC35-52FC-4654-A5D0-D6E4625B17C7}"/>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046E46D-5F73-4188-B863-286C12BFE7F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800665"/>
            <a:ext cx="5609492" cy="3037196"/>
          </a:xfrm>
          <a:prstGeom prst="rect">
            <a:avLst/>
          </a:prstGeom>
        </p:spPr>
      </p:pic>
    </p:spTree>
    <p:extLst>
      <p:ext uri="{BB962C8B-B14F-4D97-AF65-F5344CB8AC3E}">
        <p14:creationId xmlns:p14="http://schemas.microsoft.com/office/powerpoint/2010/main" val="2458966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F686A3B-EC31-441D-80FD-C4427F5A631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05252" y="1104179"/>
            <a:ext cx="7533495" cy="2382387"/>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de-DE" sz="2400" dirty="0"/>
              <a:t> Die komplette Digital-</a:t>
            </a:r>
            <a:r>
              <a:rPr lang="de-DE" sz="2400" dirty="0" err="1"/>
              <a:t>Signage</a:t>
            </a:r>
            <a:r>
              <a:rPr lang="de-DE" sz="2400" dirty="0"/>
              <a:t>-Lösung.</a:t>
            </a:r>
            <a:endParaRPr lang="en-GB" sz="2400" dirty="0"/>
          </a:p>
        </p:txBody>
      </p:sp>
      <p:sp>
        <p:nvSpPr>
          <p:cNvPr id="8" name="TextBox 7">
            <a:extLst>
              <a:ext uri="{FF2B5EF4-FFF2-40B4-BE49-F238E27FC236}">
                <a16:creationId xmlns:a16="http://schemas.microsoft.com/office/drawing/2014/main" id="{1EA0E8EE-6C70-4389-95AC-8B3FBECD1D1E}"/>
              </a:ext>
            </a:extLst>
          </p:cNvPr>
          <p:cNvSpPr txBox="1"/>
          <p:nvPr/>
        </p:nvSpPr>
        <p:spPr>
          <a:xfrm>
            <a:off x="384810" y="3825951"/>
            <a:ext cx="8374380" cy="338554"/>
          </a:xfrm>
          <a:prstGeom prst="rect">
            <a:avLst/>
          </a:prstGeom>
          <a:noFill/>
        </p:spPr>
        <p:txBody>
          <a:bodyPr wrap="square" rtlCol="0">
            <a:spAutoFit/>
          </a:bodyPr>
          <a:lstStyle/>
          <a:p>
            <a:pPr algn="ctr"/>
            <a:r>
              <a:rPr lang="de-DE" sz="1600" i="1" dirty="0">
                <a:latin typeface="Nunito Sans ExtraLight" panose="00000300000000000000" pitchFamily="2" charset="0"/>
              </a:rPr>
              <a:t>Entdecken Sie die komplette Digital-</a:t>
            </a:r>
            <a:r>
              <a:rPr lang="de-DE" sz="1600" i="1" dirty="0" err="1">
                <a:latin typeface="Nunito Sans ExtraLight" panose="00000300000000000000" pitchFamily="2" charset="0"/>
              </a:rPr>
              <a:t>Signage</a:t>
            </a:r>
            <a:r>
              <a:rPr lang="de-DE" sz="1600" i="1" dirty="0">
                <a:latin typeface="Nunito Sans ExtraLight" panose="00000300000000000000" pitchFamily="2" charset="0"/>
              </a:rPr>
              <a:t>-Lösung von </a:t>
            </a:r>
            <a:r>
              <a:rPr lang="de-DE" sz="1600" i="1" dirty="0" err="1">
                <a:latin typeface="Nunito Sans ExtraLight" panose="00000300000000000000" pitchFamily="2" charset="0"/>
              </a:rPr>
              <a:t>SpinetiX</a:t>
            </a:r>
            <a:r>
              <a:rPr lang="de-DE" sz="1600" i="1" dirty="0">
                <a:latin typeface="Nunito Sans ExtraLight" panose="00000300000000000000" pitchFamily="2" charset="0"/>
              </a:rPr>
              <a:t>.</a:t>
            </a:r>
          </a:p>
        </p:txBody>
      </p:sp>
    </p:spTree>
    <p:extLst>
      <p:ext uri="{BB962C8B-B14F-4D97-AF65-F5344CB8AC3E}">
        <p14:creationId xmlns:p14="http://schemas.microsoft.com/office/powerpoint/2010/main" val="66017359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6523C10-8E05-4E4B-B26C-673AC1AC7C70}"/>
              </a:ext>
            </a:extLst>
          </p:cNvPr>
          <p:cNvSpPr/>
          <p:nvPr/>
        </p:nvSpPr>
        <p:spPr>
          <a:xfrm>
            <a:off x="0" y="0"/>
            <a:ext cx="9144000" cy="790926"/>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D27BF77-2DCA-4792-9933-9133CECFCB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297" t="3611"/>
          <a:stretch/>
        </p:blipFill>
        <p:spPr>
          <a:xfrm>
            <a:off x="3226701" y="790926"/>
            <a:ext cx="5917298" cy="4352574"/>
          </a:xfrm>
          <a:prstGeom prst="rect">
            <a:avLst/>
          </a:prstGeom>
        </p:spPr>
      </p:pic>
      <p:sp>
        <p:nvSpPr>
          <p:cNvPr id="3" name="Title 2">
            <a:extLst>
              <a:ext uri="{FF2B5EF4-FFF2-40B4-BE49-F238E27FC236}">
                <a16:creationId xmlns:a16="http://schemas.microsoft.com/office/drawing/2014/main" id="{E6E4B52C-0EB9-478A-9C9A-92A1C2EED924}"/>
              </a:ext>
            </a:extLst>
          </p:cNvPr>
          <p:cNvSpPr>
            <a:spLocks noGrp="1"/>
          </p:cNvSpPr>
          <p:nvPr>
            <p:ph type="title"/>
          </p:nvPr>
        </p:nvSpPr>
        <p:spPr>
          <a:xfrm>
            <a:off x="587396" y="84111"/>
            <a:ext cx="7292264" cy="648000"/>
          </a:xfrm>
        </p:spPr>
        <p:txBody>
          <a:bodyPr/>
          <a:lstStyle/>
          <a:p>
            <a:pPr algn="l"/>
            <a:r>
              <a:rPr lang="de-DE" sz="2000" dirty="0"/>
              <a:t>        </a:t>
            </a:r>
            <a:r>
              <a:rPr lang="de-DE" sz="2400" dirty="0"/>
              <a:t>Denken Sie </a:t>
            </a:r>
            <a:r>
              <a:rPr lang="de-DE" sz="2400" dirty="0" err="1"/>
              <a:t>gross</a:t>
            </a:r>
            <a:r>
              <a:rPr lang="en-GB" sz="2400" dirty="0"/>
              <a:t>.</a:t>
            </a:r>
          </a:p>
        </p:txBody>
      </p:sp>
      <p:sp>
        <p:nvSpPr>
          <p:cNvPr id="5" name="TextBox 4">
            <a:extLst>
              <a:ext uri="{FF2B5EF4-FFF2-40B4-BE49-F238E27FC236}">
                <a16:creationId xmlns:a16="http://schemas.microsoft.com/office/drawing/2014/main" id="{2A83D588-A36E-40AF-B4F0-E5FB92BC4884}"/>
              </a:ext>
            </a:extLst>
          </p:cNvPr>
          <p:cNvSpPr txBox="1"/>
          <p:nvPr/>
        </p:nvSpPr>
        <p:spPr>
          <a:xfrm>
            <a:off x="3969433" y="4820762"/>
            <a:ext cx="5102985" cy="215444"/>
          </a:xfrm>
          <a:prstGeom prst="rect">
            <a:avLst/>
          </a:prstGeom>
          <a:noFill/>
        </p:spPr>
        <p:txBody>
          <a:bodyPr wrap="square" rtlCol="0">
            <a:spAutoFit/>
          </a:bodyPr>
          <a:lstStyle/>
          <a:p>
            <a:pPr algn="r"/>
            <a:r>
              <a:rPr lang="de-DE" sz="800" b="1" i="1" dirty="0">
                <a:solidFill>
                  <a:schemeClr val="bg1"/>
                </a:solidFill>
                <a:latin typeface="Nunito Sans ExtraLight" panose="00000300000000000000" pitchFamily="2" charset="0"/>
              </a:rPr>
              <a:t>Schaffung einer Atmosphäre mit Live-Kamera-Ansichten von den höchsten Schweizer Bergen aus.</a:t>
            </a:r>
            <a:endParaRPr lang="en-US" sz="800" b="1" i="1" dirty="0">
              <a:solidFill>
                <a:schemeClr val="bg1"/>
              </a:solidFill>
              <a:latin typeface="Nunito Sans ExtraLight" panose="00000300000000000000" pitchFamily="2" charset="0"/>
            </a:endParaRPr>
          </a:p>
        </p:txBody>
      </p:sp>
      <p:sp>
        <p:nvSpPr>
          <p:cNvPr id="10" name="TextBox 9">
            <a:extLst>
              <a:ext uri="{FF2B5EF4-FFF2-40B4-BE49-F238E27FC236}">
                <a16:creationId xmlns:a16="http://schemas.microsoft.com/office/drawing/2014/main" id="{95493185-6E36-40D7-B37C-036FA63ABE48}"/>
              </a:ext>
            </a:extLst>
          </p:cNvPr>
          <p:cNvSpPr txBox="1"/>
          <p:nvPr/>
        </p:nvSpPr>
        <p:spPr>
          <a:xfrm>
            <a:off x="5650988" y="4651912"/>
            <a:ext cx="3421430" cy="276999"/>
          </a:xfrm>
          <a:prstGeom prst="rect">
            <a:avLst/>
          </a:prstGeom>
          <a:noFill/>
        </p:spPr>
        <p:txBody>
          <a:bodyPr wrap="square" rtlCol="0">
            <a:spAutoFit/>
          </a:bodyPr>
          <a:lstStyle/>
          <a:p>
            <a:pPr algn="r"/>
            <a:r>
              <a:rPr lang="en-US" sz="1200" b="1" i="1" dirty="0" err="1">
                <a:solidFill>
                  <a:schemeClr val="bg1"/>
                </a:solidFill>
                <a:latin typeface="Nunito Sans ExtraLight" panose="00000300000000000000" pitchFamily="2" charset="0"/>
              </a:rPr>
              <a:t>Referenz</a:t>
            </a:r>
            <a:r>
              <a:rPr lang="en-US" sz="1200" b="1" i="1" dirty="0">
                <a:solidFill>
                  <a:schemeClr val="bg1"/>
                </a:solidFill>
                <a:latin typeface="Nunito Sans ExtraLight" panose="00000300000000000000" pitchFamily="2" charset="0"/>
              </a:rPr>
              <a:t>: Swiss Chalet Restaurant Chain</a:t>
            </a:r>
          </a:p>
        </p:txBody>
      </p:sp>
      <p:pic>
        <p:nvPicPr>
          <p:cNvPr id="13" name="Picture 12">
            <a:extLst>
              <a:ext uri="{FF2B5EF4-FFF2-40B4-BE49-F238E27FC236}">
                <a16:creationId xmlns:a16="http://schemas.microsoft.com/office/drawing/2014/main" id="{F6591609-9CCE-4515-8E48-BED3812E91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626" y="824359"/>
            <a:ext cx="2892029" cy="4303537"/>
          </a:xfrm>
          <a:prstGeom prst="rect">
            <a:avLst/>
          </a:prstGeom>
        </p:spPr>
      </p:pic>
      <p:sp>
        <p:nvSpPr>
          <p:cNvPr id="14" name="TextBox 13">
            <a:extLst>
              <a:ext uri="{FF2B5EF4-FFF2-40B4-BE49-F238E27FC236}">
                <a16:creationId xmlns:a16="http://schemas.microsoft.com/office/drawing/2014/main" id="{D9CFA141-267C-4EE6-9740-F0B5F285F99B}"/>
              </a:ext>
            </a:extLst>
          </p:cNvPr>
          <p:cNvSpPr txBox="1"/>
          <p:nvPr/>
        </p:nvSpPr>
        <p:spPr>
          <a:xfrm>
            <a:off x="527715" y="1094101"/>
            <a:ext cx="2233353" cy="4252446"/>
          </a:xfrm>
          <a:prstGeom prst="rect">
            <a:avLst/>
          </a:prstGeom>
          <a:noFill/>
        </p:spPr>
        <p:txBody>
          <a:bodyPr wrap="square" rtlCol="0">
            <a:spAutoFit/>
          </a:bodyPr>
          <a:lstStyle/>
          <a:p>
            <a:pPr algn="ctr">
              <a:spcAft>
                <a:spcPts val="500"/>
              </a:spcAft>
            </a:pPr>
            <a:r>
              <a:rPr lang="de-DE" sz="1000" b="1" dirty="0">
                <a:solidFill>
                  <a:schemeClr val="accent1"/>
                </a:solidFill>
                <a:latin typeface="Nunito Sans" panose="00000500000000000000" pitchFamily="2" charset="0"/>
              </a:rPr>
              <a:t>Cafeteria-Menüs</a:t>
            </a:r>
          </a:p>
          <a:p>
            <a:pPr algn="ctr">
              <a:spcAft>
                <a:spcPts val="500"/>
              </a:spcAft>
            </a:pPr>
            <a:r>
              <a:rPr lang="de-DE" sz="1000" b="1" dirty="0">
                <a:solidFill>
                  <a:schemeClr val="accent1"/>
                </a:solidFill>
                <a:latin typeface="Nunito Sans" panose="00000500000000000000" pitchFamily="2" charset="0"/>
              </a:rPr>
              <a:t>Wichtige Termine und Events</a:t>
            </a:r>
          </a:p>
          <a:p>
            <a:pPr algn="ctr">
              <a:spcAft>
                <a:spcPts val="500"/>
              </a:spcAft>
            </a:pPr>
            <a:r>
              <a:rPr lang="de-DE" sz="1000" b="1" dirty="0">
                <a:solidFill>
                  <a:schemeClr val="accent1"/>
                </a:solidFill>
                <a:latin typeface="Nunito Sans" panose="00000500000000000000" pitchFamily="2" charset="0"/>
              </a:rPr>
              <a:t>Geburtstage</a:t>
            </a:r>
          </a:p>
          <a:p>
            <a:pPr algn="ctr">
              <a:spcAft>
                <a:spcPts val="500"/>
              </a:spcAft>
            </a:pPr>
            <a:r>
              <a:rPr lang="de-DE" sz="1000" b="1" dirty="0">
                <a:solidFill>
                  <a:schemeClr val="accent1"/>
                </a:solidFill>
                <a:latin typeface="Nunito Sans" panose="00000500000000000000" pitchFamily="2" charset="0"/>
              </a:rPr>
              <a:t>Gesundheit &amp; Sicherheit</a:t>
            </a:r>
          </a:p>
          <a:p>
            <a:pPr algn="ctr">
              <a:spcAft>
                <a:spcPts val="500"/>
              </a:spcAft>
            </a:pPr>
            <a:r>
              <a:rPr lang="de-DE" sz="1000" b="1" dirty="0">
                <a:solidFill>
                  <a:schemeClr val="accent1"/>
                </a:solidFill>
                <a:latin typeface="Nunito Sans" panose="00000500000000000000" pitchFamily="2" charset="0"/>
              </a:rPr>
              <a:t>Verkaufsergebnisse des Hotels &amp; Dashboards</a:t>
            </a:r>
          </a:p>
          <a:p>
            <a:pPr algn="ctr">
              <a:spcAft>
                <a:spcPts val="500"/>
              </a:spcAft>
            </a:pPr>
            <a:r>
              <a:rPr lang="de-DE" sz="1000" b="1" dirty="0">
                <a:solidFill>
                  <a:schemeClr val="accent1"/>
                </a:solidFill>
                <a:latin typeface="Nunito Sans" panose="00000500000000000000" pitchFamily="2" charset="0"/>
              </a:rPr>
              <a:t>Manager-Nachrichten </a:t>
            </a:r>
          </a:p>
          <a:p>
            <a:pPr algn="ctr">
              <a:spcAft>
                <a:spcPts val="500"/>
              </a:spcAft>
            </a:pPr>
            <a:r>
              <a:rPr lang="de-DE" sz="1000" b="1" dirty="0">
                <a:solidFill>
                  <a:schemeClr val="accent1"/>
                </a:solidFill>
                <a:latin typeface="Nunito Sans" panose="00000500000000000000" pitchFamily="2" charset="0"/>
              </a:rPr>
              <a:t>Neue Angestellte</a:t>
            </a:r>
          </a:p>
          <a:p>
            <a:pPr algn="ctr">
              <a:spcAft>
                <a:spcPts val="500"/>
              </a:spcAft>
            </a:pPr>
            <a:r>
              <a:rPr lang="de-DE" sz="1000" b="1" dirty="0">
                <a:solidFill>
                  <a:schemeClr val="accent1"/>
                </a:solidFill>
                <a:latin typeface="Nunito Sans" panose="00000500000000000000" pitchFamily="2" charset="0"/>
              </a:rPr>
              <a:t>Heutige Meetings</a:t>
            </a:r>
          </a:p>
          <a:p>
            <a:pPr algn="ctr">
              <a:spcAft>
                <a:spcPts val="500"/>
              </a:spcAft>
            </a:pPr>
            <a:r>
              <a:rPr lang="de-DE" sz="1000" b="1" dirty="0">
                <a:solidFill>
                  <a:schemeClr val="accent1"/>
                </a:solidFill>
                <a:latin typeface="Nunito Sans" panose="00000500000000000000" pitchFamily="2" charset="0"/>
              </a:rPr>
              <a:t>Empfohlene Produkte</a:t>
            </a:r>
          </a:p>
          <a:p>
            <a:pPr algn="ctr">
              <a:spcAft>
                <a:spcPts val="500"/>
              </a:spcAft>
            </a:pPr>
            <a:r>
              <a:rPr lang="de-DE" sz="1000" b="1" dirty="0">
                <a:solidFill>
                  <a:schemeClr val="accent1"/>
                </a:solidFill>
                <a:latin typeface="Nunito Sans" panose="00000500000000000000" pitchFamily="2" charset="0"/>
              </a:rPr>
              <a:t>Morgige Veranstaltungen</a:t>
            </a:r>
          </a:p>
          <a:p>
            <a:pPr algn="ctr">
              <a:spcAft>
                <a:spcPts val="500"/>
              </a:spcAft>
            </a:pPr>
            <a:r>
              <a:rPr lang="de-DE" sz="1000" b="1" dirty="0">
                <a:solidFill>
                  <a:schemeClr val="accent1"/>
                </a:solidFill>
                <a:latin typeface="Nunito Sans" panose="00000500000000000000" pitchFamily="2" charset="0"/>
              </a:rPr>
              <a:t>Updates für Soziale Netzwerke</a:t>
            </a:r>
          </a:p>
          <a:p>
            <a:pPr algn="ctr">
              <a:spcAft>
                <a:spcPts val="500"/>
              </a:spcAft>
            </a:pPr>
            <a:r>
              <a:rPr lang="de-DE" sz="1000" b="1" dirty="0">
                <a:solidFill>
                  <a:schemeClr val="accent1"/>
                </a:solidFill>
                <a:latin typeface="Nunito Sans" panose="00000500000000000000" pitchFamily="2" charset="0"/>
              </a:rPr>
              <a:t>Fundbüro</a:t>
            </a:r>
          </a:p>
          <a:p>
            <a:pPr algn="ctr">
              <a:spcAft>
                <a:spcPts val="500"/>
              </a:spcAft>
            </a:pPr>
            <a:r>
              <a:rPr lang="de-DE" sz="1000" b="1" dirty="0">
                <a:solidFill>
                  <a:schemeClr val="accent1"/>
                </a:solidFill>
                <a:latin typeface="Nunito Sans" panose="00000500000000000000" pitchFamily="2" charset="0"/>
              </a:rPr>
              <a:t>Parkplatzsituation</a:t>
            </a:r>
          </a:p>
          <a:p>
            <a:pPr algn="ctr">
              <a:spcAft>
                <a:spcPts val="500"/>
              </a:spcAft>
            </a:pPr>
            <a:r>
              <a:rPr lang="de-DE" sz="1000" b="1" dirty="0">
                <a:solidFill>
                  <a:schemeClr val="accent1"/>
                </a:solidFill>
                <a:latin typeface="Nunito Sans" panose="00000500000000000000" pitchFamily="2" charset="0"/>
              </a:rPr>
              <a:t>Aktien, RSS, Wetter, Transport</a:t>
            </a:r>
          </a:p>
          <a:p>
            <a:pPr algn="ctr">
              <a:spcAft>
                <a:spcPts val="500"/>
              </a:spcAft>
            </a:pPr>
            <a:r>
              <a:rPr lang="de-DE" sz="1000" b="1" dirty="0">
                <a:solidFill>
                  <a:schemeClr val="accent1"/>
                </a:solidFill>
                <a:latin typeface="Nunito Sans" panose="00000500000000000000" pitchFamily="2" charset="0"/>
              </a:rPr>
              <a:t>Heutige Gäste</a:t>
            </a:r>
          </a:p>
          <a:p>
            <a:pPr algn="ctr">
              <a:spcAft>
                <a:spcPts val="500"/>
              </a:spcAft>
            </a:pPr>
            <a:r>
              <a:rPr lang="de-DE" sz="1000" b="1" dirty="0">
                <a:solidFill>
                  <a:schemeClr val="accent1"/>
                </a:solidFill>
                <a:latin typeface="Nunito Sans" panose="00000500000000000000" pitchFamily="2" charset="0"/>
              </a:rPr>
              <a:t>Kamera- und TV-Streaming</a:t>
            </a:r>
          </a:p>
          <a:p>
            <a:pPr algn="ctr">
              <a:spcAft>
                <a:spcPts val="500"/>
              </a:spcAft>
            </a:pPr>
            <a:endParaRPr lang="de-DE" sz="1000" b="1" dirty="0">
              <a:solidFill>
                <a:schemeClr val="accent1"/>
              </a:solidFill>
              <a:latin typeface="Nunito Sans" panose="00000500000000000000" pitchFamily="2" charset="0"/>
            </a:endParaRPr>
          </a:p>
          <a:p>
            <a:pPr algn="l"/>
            <a:endParaRPr lang="en-GB" dirty="0">
              <a:latin typeface="Nunito Sans" panose="00000500000000000000" pitchFamily="2" charset="0"/>
            </a:endParaRPr>
          </a:p>
        </p:txBody>
      </p:sp>
      <p:pic>
        <p:nvPicPr>
          <p:cNvPr id="16" name="Content Placeholder 9">
            <a:extLst>
              <a:ext uri="{FF2B5EF4-FFF2-40B4-BE49-F238E27FC236}">
                <a16:creationId xmlns:a16="http://schemas.microsoft.com/office/drawing/2014/main" id="{F67AA604-D13C-43D7-B22E-59DDEDA80A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Tree>
    <p:extLst>
      <p:ext uri="{BB962C8B-B14F-4D97-AF65-F5344CB8AC3E}">
        <p14:creationId xmlns:p14="http://schemas.microsoft.com/office/powerpoint/2010/main" val="453828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de-DE" sz="2400" dirty="0"/>
              <a:t> Lassen Sie uns jetzt über Ihr Projekt reden</a:t>
            </a:r>
            <a:r>
              <a:rPr lang="en-GB" sz="2400" dirty="0"/>
              <a:t>.</a:t>
            </a:r>
          </a:p>
        </p:txBody>
      </p:sp>
      <p:pic>
        <p:nvPicPr>
          <p:cNvPr id="7" name="Picture 6" descr="spinetix channel partners header image">
            <a:extLst>
              <a:ext uri="{FF2B5EF4-FFF2-40B4-BE49-F238E27FC236}">
                <a16:creationId xmlns:a16="http://schemas.microsoft.com/office/drawing/2014/main" id="{EF686A3B-EC31-441D-80FD-C4427F5A63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82853"/>
            <a:ext cx="9144000" cy="28924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A0E8EE-6C70-4389-95AC-8B3FBECD1D1E}"/>
              </a:ext>
            </a:extLst>
          </p:cNvPr>
          <p:cNvSpPr txBox="1"/>
          <p:nvPr/>
        </p:nvSpPr>
        <p:spPr>
          <a:xfrm>
            <a:off x="384810" y="4112835"/>
            <a:ext cx="8374380" cy="707886"/>
          </a:xfrm>
          <a:prstGeom prst="rect">
            <a:avLst/>
          </a:prstGeom>
          <a:noFill/>
        </p:spPr>
        <p:txBody>
          <a:bodyPr wrap="square" rtlCol="0">
            <a:spAutoFit/>
          </a:bodyPr>
          <a:lstStyle/>
          <a:p>
            <a:pPr algn="ctr"/>
            <a:r>
              <a:rPr lang="de-DE" sz="2000" i="1" dirty="0">
                <a:latin typeface="Nunito Sans ExtraLight" panose="00000300000000000000" pitchFamily="2" charset="0"/>
              </a:rPr>
              <a:t>Kontaktieren Sie uns</a:t>
            </a:r>
            <a:r>
              <a:rPr lang="en-US" sz="2000" i="1" dirty="0">
                <a:latin typeface="Nunito Sans ExtraLight" panose="00000300000000000000" pitchFamily="2" charset="0"/>
              </a:rPr>
              <a:t>: </a:t>
            </a:r>
            <a:r>
              <a:rPr lang="en-US" sz="2000" b="1" i="1" dirty="0" err="1">
                <a:latin typeface="Nunito Sans ExtraLight" panose="00000300000000000000" pitchFamily="2" charset="0"/>
              </a:rPr>
              <a:t>sales@spinetix.com</a:t>
            </a:r>
            <a:endParaRPr lang="en-US" sz="2000" b="1" i="1" dirty="0">
              <a:latin typeface="Nunito Sans ExtraLight" panose="00000300000000000000" pitchFamily="2" charset="0"/>
            </a:endParaRPr>
          </a:p>
          <a:p>
            <a:pPr algn="ctr"/>
            <a:endParaRPr lang="en-US" sz="2000" b="1" i="1" dirty="0">
              <a:latin typeface="Nunito Sans ExtraLight" panose="00000300000000000000" pitchFamily="2" charset="0"/>
            </a:endParaRPr>
          </a:p>
        </p:txBody>
      </p:sp>
      <p:pic>
        <p:nvPicPr>
          <p:cNvPr id="1026" name="Picture 2" descr="https://www.spinetix.com/sites/default/files/dealer-type-logos/authorized_dealer.png">
            <a:extLst>
              <a:ext uri="{FF2B5EF4-FFF2-40B4-BE49-F238E27FC236}">
                <a16:creationId xmlns:a16="http://schemas.microsoft.com/office/drawing/2014/main" id="{1ECB40C5-6700-4841-9922-8CF7BC8A66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4925" y="3242283"/>
            <a:ext cx="922464" cy="9429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spinetix.com/sites/default/files/dealer-type-logos/csd.png">
            <a:extLst>
              <a:ext uri="{FF2B5EF4-FFF2-40B4-BE49-F238E27FC236}">
                <a16:creationId xmlns:a16="http://schemas.microsoft.com/office/drawing/2014/main" id="{5DB91C2E-B042-4A81-923D-922728C67A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926" y="3239411"/>
            <a:ext cx="922465" cy="94219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spinetix.com/sites/default/files/dealer-type-logos/cgd.png">
            <a:extLst>
              <a:ext uri="{FF2B5EF4-FFF2-40B4-BE49-F238E27FC236}">
                <a16:creationId xmlns:a16="http://schemas.microsoft.com/office/drawing/2014/main" id="{6EEAC31A-C06D-4AA5-A2E2-AC344F156E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3035" y="3239987"/>
            <a:ext cx="922466" cy="94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65413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4146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09420163-C333-442B-AAE2-7719F7E4AA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41" b="6068"/>
          <a:stretch/>
        </p:blipFill>
        <p:spPr>
          <a:xfrm>
            <a:off x="0" y="787105"/>
            <a:ext cx="6518032" cy="3134999"/>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FD0C31A-81E4-4263-B430-E985444989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9153" y="1151163"/>
            <a:ext cx="651210" cy="457772"/>
          </a:xfrm>
          <a:prstGeom prst="rect">
            <a:avLst/>
          </a:prstGeom>
        </p:spPr>
      </p:pic>
      <p:pic>
        <p:nvPicPr>
          <p:cNvPr id="6" name="Picture 5">
            <a:extLst>
              <a:ext uri="{FF2B5EF4-FFF2-40B4-BE49-F238E27FC236}">
                <a16:creationId xmlns:a16="http://schemas.microsoft.com/office/drawing/2014/main" id="{8C03A90F-6294-4A5E-84E3-48A7E776A3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12863" y="1200752"/>
            <a:ext cx="1349333" cy="413234"/>
          </a:xfrm>
          <a:prstGeom prst="rect">
            <a:avLst/>
          </a:prstGeom>
        </p:spPr>
      </p:pic>
      <p:pic>
        <p:nvPicPr>
          <p:cNvPr id="8" name="Picture 7">
            <a:extLst>
              <a:ext uri="{FF2B5EF4-FFF2-40B4-BE49-F238E27FC236}">
                <a16:creationId xmlns:a16="http://schemas.microsoft.com/office/drawing/2014/main" id="{3DB157BA-AA10-43A8-8EF7-093A790532F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57689" y="1744846"/>
            <a:ext cx="1117408" cy="167054"/>
          </a:xfrm>
          <a:prstGeom prst="rect">
            <a:avLst/>
          </a:prstGeom>
        </p:spPr>
      </p:pic>
      <p:pic>
        <p:nvPicPr>
          <p:cNvPr id="12" name="Picture 11">
            <a:extLst>
              <a:ext uri="{FF2B5EF4-FFF2-40B4-BE49-F238E27FC236}">
                <a16:creationId xmlns:a16="http://schemas.microsoft.com/office/drawing/2014/main" id="{75A7BC70-3512-4263-831D-1BBB3CE167D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95301" y="2694096"/>
            <a:ext cx="1023092" cy="384458"/>
          </a:xfrm>
          <a:prstGeom prst="rect">
            <a:avLst/>
          </a:prstGeom>
        </p:spPr>
      </p:pic>
      <p:pic>
        <p:nvPicPr>
          <p:cNvPr id="16" name="Picture 15">
            <a:extLst>
              <a:ext uri="{FF2B5EF4-FFF2-40B4-BE49-F238E27FC236}">
                <a16:creationId xmlns:a16="http://schemas.microsoft.com/office/drawing/2014/main" id="{5621BD40-6C74-4513-96E2-DEE45B9F31B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87398" y="3192097"/>
            <a:ext cx="770113" cy="498026"/>
          </a:xfrm>
          <a:prstGeom prst="rect">
            <a:avLst/>
          </a:prstGeom>
        </p:spPr>
      </p:pic>
      <p:pic>
        <p:nvPicPr>
          <p:cNvPr id="18" name="Picture 17">
            <a:extLst>
              <a:ext uri="{FF2B5EF4-FFF2-40B4-BE49-F238E27FC236}">
                <a16:creationId xmlns:a16="http://schemas.microsoft.com/office/drawing/2014/main" id="{E97CAF7B-1727-4EF3-8545-1D2B33D4193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46152" y="3373490"/>
            <a:ext cx="1172217" cy="300177"/>
          </a:xfrm>
          <a:prstGeom prst="rect">
            <a:avLst/>
          </a:prstGeom>
        </p:spPr>
      </p:pic>
      <p:pic>
        <p:nvPicPr>
          <p:cNvPr id="21" name="Content Placeholder 4">
            <a:hlinkClick r:id="rId10"/>
            <a:extLst>
              <a:ext uri="{FF2B5EF4-FFF2-40B4-BE49-F238E27FC236}">
                <a16:creationId xmlns:a16="http://schemas.microsoft.com/office/drawing/2014/main" id="{86AFFF7D-9B59-4AB6-A58D-33E46333591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0423" y="4231679"/>
            <a:ext cx="1323154" cy="701210"/>
          </a:xfrm>
          <a:prstGeom prst="rect">
            <a:avLst/>
          </a:prstGeom>
        </p:spPr>
      </p:pic>
      <p:sp>
        <p:nvSpPr>
          <p:cNvPr id="22" name="Isosceles Triangle 21">
            <a:hlinkClick r:id="rId10"/>
            <a:extLst>
              <a:ext uri="{FF2B5EF4-FFF2-40B4-BE49-F238E27FC236}">
                <a16:creationId xmlns:a16="http://schemas.microsoft.com/office/drawing/2014/main" id="{13177110-A714-454D-8635-A964B6C4800A}"/>
              </a:ext>
            </a:extLst>
          </p:cNvPr>
          <p:cNvSpPr/>
          <p:nvPr/>
        </p:nvSpPr>
        <p:spPr>
          <a:xfrm rot="5400000">
            <a:off x="261829" y="4703582"/>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D961FD2-028A-4FC0-B976-96FD8ABD67F7}"/>
              </a:ext>
            </a:extLst>
          </p:cNvPr>
          <p:cNvSpPr/>
          <p:nvPr/>
        </p:nvSpPr>
        <p:spPr>
          <a:xfrm>
            <a:off x="0" y="39123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B5DD829C-E0DB-4B2C-B4B1-FD608B4C3BFE}"/>
              </a:ext>
            </a:extLst>
          </p:cNvPr>
          <p:cNvSpPr/>
          <p:nvPr/>
        </p:nvSpPr>
        <p:spPr>
          <a:xfrm>
            <a:off x="1690780" y="4125230"/>
            <a:ext cx="3905090" cy="553998"/>
          </a:xfrm>
          <a:prstGeom prst="rect">
            <a:avLst/>
          </a:prstGeom>
        </p:spPr>
        <p:txBody>
          <a:bodyPr wrap="square" anchor="t">
            <a:spAutoFit/>
          </a:bodyPr>
          <a:lstStyle/>
          <a:p>
            <a:r>
              <a:rPr lang="de" sz="1000" dirty="0">
                <a:latin typeface="Nunito Sans" panose="00000500000000000000" pitchFamily="2" charset="0"/>
              </a:rPr>
              <a:t>Wir setzen auf ein zuverlässiges Ökosystem von Partnern und zertifizierten lokalen Experten in 32 Märkten weltweit.</a:t>
            </a:r>
            <a:endParaRPr lang="de-DE" sz="1000" dirty="0">
              <a:latin typeface="Nunito Sans" panose="00000500000000000000" pitchFamily="2" charset="0"/>
            </a:endParaRPr>
          </a:p>
          <a:p>
            <a:endParaRPr lang="en-GB" sz="1000" dirty="0">
              <a:latin typeface="Nunito Sans" panose="00000500000000000000" pitchFamily="2" charset="0"/>
            </a:endParaRPr>
          </a:p>
        </p:txBody>
      </p:sp>
      <p:sp>
        <p:nvSpPr>
          <p:cNvPr id="25" name="TextBox 24">
            <a:extLst>
              <a:ext uri="{FF2B5EF4-FFF2-40B4-BE49-F238E27FC236}">
                <a16:creationId xmlns:a16="http://schemas.microsoft.com/office/drawing/2014/main" id="{2BC71D94-C612-4184-9E1E-29B97A1001FA}"/>
              </a:ext>
            </a:extLst>
          </p:cNvPr>
          <p:cNvSpPr txBox="1"/>
          <p:nvPr/>
        </p:nvSpPr>
        <p:spPr>
          <a:xfrm>
            <a:off x="4462530" y="4595660"/>
            <a:ext cx="4512567" cy="707886"/>
          </a:xfrm>
          <a:prstGeom prst="rect">
            <a:avLst/>
          </a:prstGeom>
          <a:noFill/>
        </p:spPr>
        <p:txBody>
          <a:bodyPr wrap="square" rtlCol="0" anchor="t">
            <a:spAutoFit/>
          </a:bodyPr>
          <a:lstStyle/>
          <a:p>
            <a:pPr algn="r"/>
            <a:r>
              <a:rPr lang="de-DE" sz="1000" dirty="0">
                <a:latin typeface="Nunito Sans" panose="00000500000000000000" pitchFamily="2" charset="0"/>
              </a:rPr>
              <a:t>Dank unserem einzigartigen Schulungsprogramm - der Digital Signage Academy - können wir Ihnen Know-how und qualitativ hochwertige Unterstützung garantieren, wo immer Sie sie benötigen.</a:t>
            </a:r>
          </a:p>
          <a:p>
            <a:pPr algn="r"/>
            <a:endParaRPr lang="en-GB" sz="1000" dirty="0">
              <a:latin typeface="Nunito Sans" panose="00000500000000000000" pitchFamily="2" charset="0"/>
            </a:endParaRPr>
          </a:p>
        </p:txBody>
      </p:sp>
      <p:cxnSp>
        <p:nvCxnSpPr>
          <p:cNvPr id="27" name="Straight Connector 26">
            <a:extLst>
              <a:ext uri="{FF2B5EF4-FFF2-40B4-BE49-F238E27FC236}">
                <a16:creationId xmlns:a16="http://schemas.microsoft.com/office/drawing/2014/main" id="{9E724544-95BA-45BC-9A19-230E13E64000}"/>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Content Placeholder 1">
            <a:extLst>
              <a:ext uri="{FF2B5EF4-FFF2-40B4-BE49-F238E27FC236}">
                <a16:creationId xmlns:a16="http://schemas.microsoft.com/office/drawing/2014/main" id="{42EA3C7E-172D-4628-93C8-02D1F6C6AF4D}"/>
              </a:ext>
            </a:extLst>
          </p:cNvPr>
          <p:cNvSpPr txBox="1">
            <a:spLocks/>
          </p:cNvSpPr>
          <p:nvPr/>
        </p:nvSpPr>
        <p:spPr>
          <a:xfrm>
            <a:off x="6518032" y="791632"/>
            <a:ext cx="2625968" cy="2954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800" dirty="0">
                <a:solidFill>
                  <a:schemeClr val="bg1"/>
                </a:solidFill>
              </a:rPr>
              <a:t> Erfolgsgeschichten im Gastgewerbe auf einen Blick</a:t>
            </a:r>
          </a:p>
        </p:txBody>
      </p:sp>
      <p:pic>
        <p:nvPicPr>
          <p:cNvPr id="29" name="Content Placeholder 9">
            <a:extLst>
              <a:ext uri="{FF2B5EF4-FFF2-40B4-BE49-F238E27FC236}">
                <a16:creationId xmlns:a16="http://schemas.microsoft.com/office/drawing/2014/main" id="{F1076B0A-3742-4363-9214-446DD7472CC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1" name="Title 5">
            <a:extLst>
              <a:ext uri="{FF2B5EF4-FFF2-40B4-BE49-F238E27FC236}">
                <a16:creationId xmlns:a16="http://schemas.microsoft.com/office/drawing/2014/main" id="{342FF6F3-BCC5-4456-8D1A-5ECD51AED3D4}"/>
              </a:ext>
            </a:extLst>
          </p:cNvPr>
          <p:cNvSpPr>
            <a:spLocks noGrp="1"/>
          </p:cNvSpPr>
          <p:nvPr>
            <p:ph type="title"/>
          </p:nvPr>
        </p:nvSpPr>
        <p:spPr>
          <a:xfrm>
            <a:off x="792000" y="72000"/>
            <a:ext cx="7560000" cy="648000"/>
          </a:xfrm>
        </p:spPr>
        <p:txBody>
          <a:bodyPr/>
          <a:lstStyle/>
          <a:p>
            <a:pPr algn="l"/>
            <a:r>
              <a:rPr lang="de-DE" sz="2400" dirty="0"/>
              <a:t>Wir erwecken Ihre Geschichte zum Leben</a:t>
            </a:r>
            <a:r>
              <a:rPr lang="en-US" sz="2400" dirty="0"/>
              <a:t>.</a:t>
            </a:r>
            <a:endParaRPr lang="en-GB" sz="2400" dirty="0"/>
          </a:p>
        </p:txBody>
      </p:sp>
      <p:sp>
        <p:nvSpPr>
          <p:cNvPr id="30" name="TextBox 29">
            <a:extLst>
              <a:ext uri="{FF2B5EF4-FFF2-40B4-BE49-F238E27FC236}">
                <a16:creationId xmlns:a16="http://schemas.microsoft.com/office/drawing/2014/main" id="{122977DD-6AFF-4AF4-A9D2-42C84581CDB2}"/>
              </a:ext>
            </a:extLst>
          </p:cNvPr>
          <p:cNvSpPr txBox="1"/>
          <p:nvPr/>
        </p:nvSpPr>
        <p:spPr>
          <a:xfrm>
            <a:off x="6971226" y="4020080"/>
            <a:ext cx="1887603" cy="307777"/>
          </a:xfrm>
          <a:prstGeom prst="rect">
            <a:avLst/>
          </a:prstGeom>
          <a:noFill/>
        </p:spPr>
        <p:txBody>
          <a:bodyPr wrap="square" rtlCol="0">
            <a:spAutoFit/>
          </a:bodyPr>
          <a:lstStyle/>
          <a:p>
            <a:pPr algn="ctr"/>
            <a:r>
              <a:rPr lang="de-DE" sz="700" dirty="0">
                <a:latin typeface="Nunito Sans" panose="00000500000000000000" pitchFamily="2" charset="0"/>
              </a:rPr>
              <a:t>ENTDECKEN SIE MEHR</a:t>
            </a:r>
            <a:r>
              <a:rPr lang="en-US" sz="700" dirty="0">
                <a:latin typeface="Nunito Sans" panose="00000500000000000000" pitchFamily="2" charset="0"/>
              </a:rPr>
              <a:t>: </a:t>
            </a:r>
            <a:r>
              <a:rPr lang="en-US" sz="700" dirty="0">
                <a:latin typeface="Nunito Sans" panose="00000500000000000000" pitchFamily="2" charset="0"/>
                <a:hlinkClick r:id="rId13"/>
              </a:rPr>
              <a:t>spinetix.com/hospitality</a:t>
            </a:r>
            <a:endParaRPr lang="en-US" sz="700" dirty="0">
              <a:latin typeface="Nunito Sans" panose="00000500000000000000" pitchFamily="2" charset="0"/>
            </a:endParaRPr>
          </a:p>
        </p:txBody>
      </p:sp>
      <p:pic>
        <p:nvPicPr>
          <p:cNvPr id="1026" name="Picture 2" descr="Image result for marriott logo svg">
            <a:extLst>
              <a:ext uri="{FF2B5EF4-FFF2-40B4-BE49-F238E27FC236}">
                <a16:creationId xmlns:a16="http://schemas.microsoft.com/office/drawing/2014/main" id="{33C1CA51-A00A-48EF-BB35-D6BA187947CF}"/>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86087" y="2614894"/>
            <a:ext cx="945944" cy="48808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novotel accor logo svg">
            <a:extLst>
              <a:ext uri="{FF2B5EF4-FFF2-40B4-BE49-F238E27FC236}">
                <a16:creationId xmlns:a16="http://schemas.microsoft.com/office/drawing/2014/main" id="{79D07434-F45D-4FA2-87D3-70BAA93F6C12}"/>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178303" y="2025532"/>
            <a:ext cx="581672" cy="58167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shangri la accor logo svg">
            <a:extLst>
              <a:ext uri="{FF2B5EF4-FFF2-40B4-BE49-F238E27FC236}">
                <a16:creationId xmlns:a16="http://schemas.microsoft.com/office/drawing/2014/main" id="{43B4E399-FA52-4BAD-BF77-5BB2ADE3752F}"/>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92201" y="1849584"/>
            <a:ext cx="941349" cy="474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38318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9">
            <a:extLst>
              <a:ext uri="{FF2B5EF4-FFF2-40B4-BE49-F238E27FC236}">
                <a16:creationId xmlns:a16="http://schemas.microsoft.com/office/drawing/2014/main" id="{255D3DC9-55D0-4AEC-B367-205111E5D5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27" name="Picture 26">
            <a:extLst>
              <a:ext uri="{FF2B5EF4-FFF2-40B4-BE49-F238E27FC236}">
                <a16:creationId xmlns:a16="http://schemas.microsoft.com/office/drawing/2014/main" id="{B8C3A296-F26A-464D-916E-795FAE9AB4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612" y="3656531"/>
            <a:ext cx="5354682" cy="1479514"/>
          </a:xfrm>
          <a:prstGeom prst="rect">
            <a:avLst/>
          </a:prstGeom>
        </p:spPr>
      </p:pic>
      <p:pic>
        <p:nvPicPr>
          <p:cNvPr id="28" name="Picture 27">
            <a:extLst>
              <a:ext uri="{FF2B5EF4-FFF2-40B4-BE49-F238E27FC236}">
                <a16:creationId xmlns:a16="http://schemas.microsoft.com/office/drawing/2014/main" id="{42564199-0E23-4734-84C1-E0CE8A72F3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432" r="7948" b="39760"/>
          <a:stretch/>
        </p:blipFill>
        <p:spPr>
          <a:xfrm>
            <a:off x="5771313" y="3678531"/>
            <a:ext cx="2979851" cy="1466397"/>
          </a:xfrm>
          <a:prstGeom prst="rect">
            <a:avLst/>
          </a:prstGeom>
        </p:spPr>
      </p:pic>
      <p:pic>
        <p:nvPicPr>
          <p:cNvPr id="29" name="Picture 28">
            <a:extLst>
              <a:ext uri="{FF2B5EF4-FFF2-40B4-BE49-F238E27FC236}">
                <a16:creationId xmlns:a16="http://schemas.microsoft.com/office/drawing/2014/main" id="{2096DB43-172B-4F70-B237-095F4E2A03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3776" y="1373899"/>
            <a:ext cx="3216447" cy="2144298"/>
          </a:xfrm>
          <a:prstGeom prst="rect">
            <a:avLst/>
          </a:prstGeom>
        </p:spPr>
      </p:pic>
      <p:cxnSp>
        <p:nvCxnSpPr>
          <p:cNvPr id="30" name="Straight Arrow Connector 29">
            <a:extLst>
              <a:ext uri="{FF2B5EF4-FFF2-40B4-BE49-F238E27FC236}">
                <a16:creationId xmlns:a16="http://schemas.microsoft.com/office/drawing/2014/main" id="{3EB567A0-3EB1-49B5-8520-411E21CAEE08}"/>
              </a:ext>
            </a:extLst>
          </p:cNvPr>
          <p:cNvCxnSpPr>
            <a:cxnSpLocks/>
          </p:cNvCxnSpPr>
          <p:nvPr/>
        </p:nvCxnSpPr>
        <p:spPr>
          <a:xfrm flipH="1" flipV="1">
            <a:off x="2939234" y="1450158"/>
            <a:ext cx="368764" cy="28612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70FFDAD-8E6D-4278-BEC8-038F3039FE3C}"/>
              </a:ext>
            </a:extLst>
          </p:cNvPr>
          <p:cNvCxnSpPr>
            <a:cxnSpLocks/>
          </p:cNvCxnSpPr>
          <p:nvPr/>
        </p:nvCxnSpPr>
        <p:spPr>
          <a:xfrm>
            <a:off x="4559728" y="1288707"/>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D34D09-F5AB-495C-A400-95D51FD73650}"/>
              </a:ext>
            </a:extLst>
          </p:cNvPr>
          <p:cNvCxnSpPr>
            <a:cxnSpLocks/>
          </p:cNvCxnSpPr>
          <p:nvPr/>
        </p:nvCxnSpPr>
        <p:spPr>
          <a:xfrm>
            <a:off x="2739849"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88882A5-9D1F-447D-A273-5DB83C06A7E0}"/>
              </a:ext>
            </a:extLst>
          </p:cNvPr>
          <p:cNvCxnSpPr>
            <a:cxnSpLocks/>
          </p:cNvCxnSpPr>
          <p:nvPr/>
        </p:nvCxnSpPr>
        <p:spPr>
          <a:xfrm flipV="1">
            <a:off x="2866518" y="3125588"/>
            <a:ext cx="433946" cy="237023"/>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126AC9B-78DC-4DE6-80FC-1576B8586504}"/>
              </a:ext>
            </a:extLst>
          </p:cNvPr>
          <p:cNvSpPr txBox="1"/>
          <p:nvPr/>
        </p:nvSpPr>
        <p:spPr>
          <a:xfrm>
            <a:off x="4023133" y="1011708"/>
            <a:ext cx="1097732" cy="276999"/>
          </a:xfrm>
          <a:prstGeom prst="rect">
            <a:avLst/>
          </a:prstGeom>
          <a:noFill/>
        </p:spPr>
        <p:txBody>
          <a:bodyPr wrap="square" rtlCol="0">
            <a:spAutoFit/>
          </a:bodyPr>
          <a:lstStyle/>
          <a:p>
            <a:r>
              <a:rPr lang="en-GB" sz="1200">
                <a:latin typeface="Nunito Sans" panose="00000500000000000000" pitchFamily="2" charset="0"/>
              </a:rPr>
              <a:t>MARKETING</a:t>
            </a:r>
          </a:p>
        </p:txBody>
      </p:sp>
      <p:sp>
        <p:nvSpPr>
          <p:cNvPr id="35" name="TextBox 34">
            <a:extLst>
              <a:ext uri="{FF2B5EF4-FFF2-40B4-BE49-F238E27FC236}">
                <a16:creationId xmlns:a16="http://schemas.microsoft.com/office/drawing/2014/main" id="{FC09B89F-FA5B-4075-8122-F9E3B2E18392}"/>
              </a:ext>
            </a:extLst>
          </p:cNvPr>
          <p:cNvSpPr txBox="1"/>
          <p:nvPr/>
        </p:nvSpPr>
        <p:spPr>
          <a:xfrm>
            <a:off x="917170" y="2251844"/>
            <a:ext cx="1942579" cy="276999"/>
          </a:xfrm>
          <a:prstGeom prst="rect">
            <a:avLst/>
          </a:prstGeom>
          <a:noFill/>
        </p:spPr>
        <p:txBody>
          <a:bodyPr wrap="square" rtlCol="0">
            <a:spAutoFit/>
          </a:bodyPr>
          <a:lstStyle/>
          <a:p>
            <a:pPr algn="ctr"/>
            <a:r>
              <a:rPr lang="en-GB" sz="1200" dirty="0">
                <a:latin typeface="Nunito Sans" panose="00000500000000000000" pitchFamily="2" charset="0"/>
              </a:rPr>
              <a:t>PERSONALABTEILUNG</a:t>
            </a:r>
          </a:p>
        </p:txBody>
      </p:sp>
      <p:sp>
        <p:nvSpPr>
          <p:cNvPr id="36" name="TextBox 35">
            <a:extLst>
              <a:ext uri="{FF2B5EF4-FFF2-40B4-BE49-F238E27FC236}">
                <a16:creationId xmlns:a16="http://schemas.microsoft.com/office/drawing/2014/main" id="{3D32BD97-BF79-4AEE-BEC5-B120DA3A15D5}"/>
              </a:ext>
            </a:extLst>
          </p:cNvPr>
          <p:cNvSpPr txBox="1"/>
          <p:nvPr/>
        </p:nvSpPr>
        <p:spPr>
          <a:xfrm>
            <a:off x="1903064" y="3294411"/>
            <a:ext cx="1002197" cy="276999"/>
          </a:xfrm>
          <a:prstGeom prst="rect">
            <a:avLst/>
          </a:prstGeom>
          <a:noFill/>
        </p:spPr>
        <p:txBody>
          <a:bodyPr wrap="none" rtlCol="0">
            <a:spAutoFit/>
          </a:bodyPr>
          <a:lstStyle/>
          <a:p>
            <a:r>
              <a:rPr lang="en-GB" sz="1200" dirty="0">
                <a:latin typeface="Nunito Sans" panose="00000500000000000000" pitchFamily="2" charset="0"/>
              </a:rPr>
              <a:t>BESUCHER</a:t>
            </a:r>
          </a:p>
        </p:txBody>
      </p:sp>
      <p:sp>
        <p:nvSpPr>
          <p:cNvPr id="37" name="TextBox 36">
            <a:extLst>
              <a:ext uri="{FF2B5EF4-FFF2-40B4-BE49-F238E27FC236}">
                <a16:creationId xmlns:a16="http://schemas.microsoft.com/office/drawing/2014/main" id="{A908AB43-F7B0-4726-871A-5DC2FF264C36}"/>
              </a:ext>
            </a:extLst>
          </p:cNvPr>
          <p:cNvSpPr txBox="1"/>
          <p:nvPr/>
        </p:nvSpPr>
        <p:spPr>
          <a:xfrm>
            <a:off x="6439431" y="2251844"/>
            <a:ext cx="1236236" cy="276999"/>
          </a:xfrm>
          <a:prstGeom prst="rect">
            <a:avLst/>
          </a:prstGeom>
          <a:noFill/>
        </p:spPr>
        <p:txBody>
          <a:bodyPr wrap="none" rtlCol="0">
            <a:spAutoFit/>
          </a:bodyPr>
          <a:lstStyle/>
          <a:p>
            <a:r>
              <a:rPr lang="en-GB" sz="1200" dirty="0">
                <a:latin typeface="Nunito Sans" panose="00000500000000000000" pitchFamily="2" charset="0"/>
              </a:rPr>
              <a:t>ANGESTELLTE</a:t>
            </a:r>
          </a:p>
        </p:txBody>
      </p:sp>
      <p:sp>
        <p:nvSpPr>
          <p:cNvPr id="38" name="TextBox 37">
            <a:extLst>
              <a:ext uri="{FF2B5EF4-FFF2-40B4-BE49-F238E27FC236}">
                <a16:creationId xmlns:a16="http://schemas.microsoft.com/office/drawing/2014/main" id="{776D00BC-5AE9-48ED-9348-F4C7F9E06FD7}"/>
              </a:ext>
            </a:extLst>
          </p:cNvPr>
          <p:cNvSpPr txBox="1"/>
          <p:nvPr/>
        </p:nvSpPr>
        <p:spPr>
          <a:xfrm>
            <a:off x="1449209" y="1199769"/>
            <a:ext cx="2269230" cy="276999"/>
          </a:xfrm>
          <a:prstGeom prst="rect">
            <a:avLst/>
          </a:prstGeom>
          <a:noFill/>
        </p:spPr>
        <p:txBody>
          <a:bodyPr wrap="square" rtlCol="0">
            <a:spAutoFit/>
          </a:bodyPr>
          <a:lstStyle/>
          <a:p>
            <a:r>
              <a:rPr lang="de-DE" sz="1200" dirty="0">
                <a:latin typeface="Nunito Sans" panose="00000500000000000000" pitchFamily="2" charset="0"/>
              </a:rPr>
              <a:t>GESCHÄFTSTÄTIGKEIT</a:t>
            </a:r>
          </a:p>
        </p:txBody>
      </p:sp>
      <p:sp>
        <p:nvSpPr>
          <p:cNvPr id="39" name="TextBox 38">
            <a:extLst>
              <a:ext uri="{FF2B5EF4-FFF2-40B4-BE49-F238E27FC236}">
                <a16:creationId xmlns:a16="http://schemas.microsoft.com/office/drawing/2014/main" id="{98C969E8-8D72-472A-9C06-162871F3618E}"/>
              </a:ext>
            </a:extLst>
          </p:cNvPr>
          <p:cNvSpPr txBox="1"/>
          <p:nvPr/>
        </p:nvSpPr>
        <p:spPr>
          <a:xfrm>
            <a:off x="3588438" y="3603389"/>
            <a:ext cx="1942580" cy="276999"/>
          </a:xfrm>
          <a:prstGeom prst="rect">
            <a:avLst/>
          </a:prstGeom>
          <a:noFill/>
        </p:spPr>
        <p:txBody>
          <a:bodyPr wrap="square" rtlCol="0">
            <a:spAutoFit/>
          </a:bodyPr>
          <a:lstStyle/>
          <a:p>
            <a:pPr algn="ctr"/>
            <a:r>
              <a:rPr lang="en-GB" sz="1200">
                <a:latin typeface="Nunito Sans" panose="00000500000000000000" pitchFamily="2" charset="0"/>
              </a:rPr>
              <a:t>EVENTS</a:t>
            </a:r>
          </a:p>
        </p:txBody>
      </p:sp>
      <p:sp>
        <p:nvSpPr>
          <p:cNvPr id="40" name="TextBox 39">
            <a:extLst>
              <a:ext uri="{FF2B5EF4-FFF2-40B4-BE49-F238E27FC236}">
                <a16:creationId xmlns:a16="http://schemas.microsoft.com/office/drawing/2014/main" id="{4A8EE26A-890A-46C9-8314-C63B9264DA05}"/>
              </a:ext>
            </a:extLst>
          </p:cNvPr>
          <p:cNvSpPr txBox="1"/>
          <p:nvPr/>
        </p:nvSpPr>
        <p:spPr>
          <a:xfrm>
            <a:off x="5811459" y="1201834"/>
            <a:ext cx="2939705" cy="276999"/>
          </a:xfrm>
          <a:prstGeom prst="rect">
            <a:avLst/>
          </a:prstGeom>
          <a:noFill/>
        </p:spPr>
        <p:txBody>
          <a:bodyPr wrap="square" rtlCol="0">
            <a:spAutoFit/>
          </a:bodyPr>
          <a:lstStyle/>
          <a:p>
            <a:r>
              <a:rPr lang="en-GB" sz="1200" dirty="0">
                <a:latin typeface="Nunito Sans" panose="00000500000000000000" pitchFamily="2" charset="0"/>
              </a:rPr>
              <a:t>HOTEL &amp; RESORT MANAGEMENT</a:t>
            </a:r>
          </a:p>
        </p:txBody>
      </p:sp>
      <p:cxnSp>
        <p:nvCxnSpPr>
          <p:cNvPr id="41" name="Straight Arrow Connector 40">
            <a:extLst>
              <a:ext uri="{FF2B5EF4-FFF2-40B4-BE49-F238E27FC236}">
                <a16:creationId xmlns:a16="http://schemas.microsoft.com/office/drawing/2014/main" id="{AB250E3C-6800-4497-8709-61F9799F8FAE}"/>
              </a:ext>
            </a:extLst>
          </p:cNvPr>
          <p:cNvCxnSpPr>
            <a:cxnSpLocks/>
          </p:cNvCxnSpPr>
          <p:nvPr/>
        </p:nvCxnSpPr>
        <p:spPr>
          <a:xfrm flipV="1">
            <a:off x="5814038" y="1491661"/>
            <a:ext cx="414814" cy="2459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9EC0E82-CAEE-41A8-9B15-77F406F9D0D4}"/>
              </a:ext>
            </a:extLst>
          </p:cNvPr>
          <p:cNvCxnSpPr>
            <a:cxnSpLocks/>
          </p:cNvCxnSpPr>
          <p:nvPr/>
        </p:nvCxnSpPr>
        <p:spPr>
          <a:xfrm>
            <a:off x="5878816"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AF48AB6A-58F2-441F-91BB-70F86271FE98}"/>
              </a:ext>
            </a:extLst>
          </p:cNvPr>
          <p:cNvCxnSpPr>
            <a:cxnSpLocks/>
          </p:cNvCxnSpPr>
          <p:nvPr/>
        </p:nvCxnSpPr>
        <p:spPr>
          <a:xfrm>
            <a:off x="4559728" y="3070625"/>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4A4EC218-0A79-49BC-8238-7618FC7EEA98}"/>
              </a:ext>
            </a:extLst>
          </p:cNvPr>
          <p:cNvSpPr txBox="1"/>
          <p:nvPr/>
        </p:nvSpPr>
        <p:spPr>
          <a:xfrm>
            <a:off x="6180223" y="3293933"/>
            <a:ext cx="2337499" cy="276999"/>
          </a:xfrm>
          <a:prstGeom prst="rect">
            <a:avLst/>
          </a:prstGeom>
          <a:noFill/>
        </p:spPr>
        <p:txBody>
          <a:bodyPr wrap="none" rtlCol="0">
            <a:spAutoFit/>
          </a:bodyPr>
          <a:lstStyle/>
          <a:p>
            <a:r>
              <a:rPr lang="en-GB" sz="1200" dirty="0">
                <a:latin typeface="Nunito Sans" panose="00000500000000000000" pitchFamily="2" charset="0"/>
              </a:rPr>
              <a:t>PARTNER UND LIEFERANTEN</a:t>
            </a:r>
          </a:p>
        </p:txBody>
      </p:sp>
      <p:cxnSp>
        <p:nvCxnSpPr>
          <p:cNvPr id="45" name="Straight Arrow Connector 44">
            <a:extLst>
              <a:ext uri="{FF2B5EF4-FFF2-40B4-BE49-F238E27FC236}">
                <a16:creationId xmlns:a16="http://schemas.microsoft.com/office/drawing/2014/main" id="{97584E74-ACB4-4B2A-AFB9-01E81981A883}"/>
              </a:ext>
            </a:extLst>
          </p:cNvPr>
          <p:cNvCxnSpPr>
            <a:cxnSpLocks/>
          </p:cNvCxnSpPr>
          <p:nvPr/>
        </p:nvCxnSpPr>
        <p:spPr>
          <a:xfrm>
            <a:off x="5868061" y="3131595"/>
            <a:ext cx="409420" cy="181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itle 5">
            <a:extLst>
              <a:ext uri="{FF2B5EF4-FFF2-40B4-BE49-F238E27FC236}">
                <a16:creationId xmlns:a16="http://schemas.microsoft.com/office/drawing/2014/main" id="{59244E4E-674D-412A-A003-DC7986C696BC}"/>
              </a:ext>
            </a:extLst>
          </p:cNvPr>
          <p:cNvSpPr>
            <a:spLocks noGrp="1"/>
          </p:cNvSpPr>
          <p:nvPr>
            <p:ph type="title"/>
          </p:nvPr>
        </p:nvSpPr>
        <p:spPr>
          <a:xfrm>
            <a:off x="792000" y="72000"/>
            <a:ext cx="7560000" cy="648000"/>
          </a:xfrm>
        </p:spPr>
        <p:txBody>
          <a:bodyPr/>
          <a:lstStyle/>
          <a:p>
            <a:pPr algn="l"/>
            <a:r>
              <a:rPr lang="de-DE" sz="2400" dirty="0"/>
              <a:t>Sie bringen die Menschen näher zusammen.</a:t>
            </a:r>
          </a:p>
        </p:txBody>
      </p:sp>
    </p:spTree>
    <p:extLst>
      <p:ext uri="{BB962C8B-B14F-4D97-AF65-F5344CB8AC3E}">
        <p14:creationId xmlns:p14="http://schemas.microsoft.com/office/powerpoint/2010/main" val="3728971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ontent Placeholder 1">
            <a:extLst>
              <a:ext uri="{FF2B5EF4-FFF2-40B4-BE49-F238E27FC236}">
                <a16:creationId xmlns:a16="http://schemas.microsoft.com/office/drawing/2014/main" id="{DFB9811F-0003-447A-BC3A-C88B386E1B49}"/>
              </a:ext>
            </a:extLst>
          </p:cNvPr>
          <p:cNvSpPr txBox="1">
            <a:spLocks/>
          </p:cNvSpPr>
          <p:nvPr/>
        </p:nvSpPr>
        <p:spPr>
          <a:xfrm>
            <a:off x="-1" y="4958564"/>
            <a:ext cx="9143999" cy="196527"/>
          </a:xfrm>
          <a:prstGeom prst="rect">
            <a:avLst/>
          </a:prstGeom>
          <a:solidFill>
            <a:schemeClr val="bg1">
              <a:lumMod val="85000"/>
            </a:schemeClr>
          </a:solidFill>
        </p:spPr>
        <p:txBody>
          <a:bodyPr vert="horz" lIns="90000" tIns="46800" rIns="90000" bIns="46800" rtlCol="0">
            <a:normAutofit fontScale="92500"/>
          </a:bodyPr>
          <a:lstStyle>
            <a:lvl1pPr marL="0" indent="0" algn="l" defTabSz="914355" rtl="0" eaLnBrk="1" latinLnBrk="0" hangingPunct="1">
              <a:lnSpc>
                <a:spcPct val="90000"/>
              </a:lnSpc>
              <a:spcBef>
                <a:spcPts val="1000"/>
              </a:spcBef>
              <a:buFont typeface="Arial" panose="020B0604020202020204" pitchFamily="34" charset="0"/>
              <a:buNone/>
              <a:defRPr sz="2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24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20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800" b="0" dirty="0">
                <a:latin typeface="Nunito Sans" panose="00000500000000000000" pitchFamily="2" charset="0"/>
              </a:rPr>
              <a:t>Sources: (1) International Journal of Business and Management; (2) Intel Corp study.</a:t>
            </a:r>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de-DE" sz="2400" dirty="0"/>
              <a:t>Warum?</a:t>
            </a:r>
          </a:p>
        </p:txBody>
      </p:sp>
      <p:sp>
        <p:nvSpPr>
          <p:cNvPr id="48" name="Content Placeholder 1">
            <a:extLst>
              <a:ext uri="{FF2B5EF4-FFF2-40B4-BE49-F238E27FC236}">
                <a16:creationId xmlns:a16="http://schemas.microsoft.com/office/drawing/2014/main" id="{D2908FFC-CE6B-44EC-B03D-401ACBE9734D}"/>
              </a:ext>
            </a:extLst>
          </p:cNvPr>
          <p:cNvSpPr txBox="1">
            <a:spLocks/>
          </p:cNvSpPr>
          <p:nvPr/>
        </p:nvSpPr>
        <p:spPr>
          <a:xfrm>
            <a:off x="5418430" y="3442039"/>
            <a:ext cx="3450713" cy="682280"/>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spcAft>
                <a:spcPts val="600"/>
              </a:spcAft>
            </a:pPr>
            <a:endParaRPr lang="en-GB" sz="1100" dirty="0">
              <a:solidFill>
                <a:schemeClr val="tx2"/>
              </a:solidFill>
              <a:latin typeface="Nunito Sans" panose="00000500000000000000" pitchFamily="2" charset="0"/>
            </a:endParaRPr>
          </a:p>
        </p:txBody>
      </p:sp>
      <p:sp>
        <p:nvSpPr>
          <p:cNvPr id="50" name="Content Placeholder 1">
            <a:extLst>
              <a:ext uri="{FF2B5EF4-FFF2-40B4-BE49-F238E27FC236}">
                <a16:creationId xmlns:a16="http://schemas.microsoft.com/office/drawing/2014/main" id="{977F08BE-0BD1-4934-A111-036C9A72412B}"/>
              </a:ext>
            </a:extLst>
          </p:cNvPr>
          <p:cNvSpPr txBox="1">
            <a:spLocks/>
          </p:cNvSpPr>
          <p:nvPr/>
        </p:nvSpPr>
        <p:spPr>
          <a:xfrm>
            <a:off x="1241805" y="1844532"/>
            <a:ext cx="3033768"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de" sz="1100" dirty="0">
                <a:solidFill>
                  <a:schemeClr val="tx1"/>
                </a:solidFill>
                <a:latin typeface="Nunito Sans" panose="00000500000000000000" pitchFamily="2" charset="0"/>
              </a:rPr>
              <a:t>Zeigen Sie nützliche Informationen auf Bildschirmen an. </a:t>
            </a:r>
            <a:r>
              <a:rPr lang="de" sz="1100" dirty="0">
                <a:solidFill>
                  <a:schemeClr val="tx2"/>
                </a:solidFill>
                <a:latin typeface="Nunito Sans" panose="00000500000000000000" pitchFamily="2" charset="0"/>
              </a:rPr>
              <a:t>Wegweiser</a:t>
            </a:r>
            <a:r>
              <a:rPr lang="de" sz="1100" dirty="0">
                <a:solidFill>
                  <a:schemeClr val="tx1"/>
                </a:solidFill>
                <a:latin typeface="Nunito Sans" panose="00000500000000000000" pitchFamily="2" charset="0"/>
              </a:rPr>
              <a:t>, Zeitpläne für Konferenzräume. </a:t>
            </a:r>
            <a:r>
              <a:rPr lang="de" sz="1100" dirty="0">
                <a:solidFill>
                  <a:schemeClr val="tx2"/>
                </a:solidFill>
                <a:latin typeface="Nunito Sans" panose="00000500000000000000" pitchFamily="2" charset="0"/>
              </a:rPr>
              <a:t>Datengesteuert</a:t>
            </a:r>
            <a:r>
              <a:rPr lang="de" sz="1100" dirty="0">
                <a:solidFill>
                  <a:schemeClr val="tx1"/>
                </a:solidFill>
                <a:latin typeface="Nunito Sans" panose="00000500000000000000" pitchFamily="2" charset="0"/>
              </a:rPr>
              <a:t> und </a:t>
            </a:r>
            <a:r>
              <a:rPr lang="de" sz="1100" dirty="0">
                <a:solidFill>
                  <a:schemeClr val="tx2"/>
                </a:solidFill>
                <a:latin typeface="Nunito Sans" panose="00000500000000000000" pitchFamily="2" charset="0"/>
              </a:rPr>
              <a:t>automatisiert</a:t>
            </a:r>
            <a:r>
              <a:rPr lang="de" sz="1100" dirty="0">
                <a:solidFill>
                  <a:schemeClr val="tx1"/>
                </a:solidFill>
                <a:latin typeface="Nunito Sans" panose="00000500000000000000" pitchFamily="2" charset="0"/>
              </a:rPr>
              <a:t>.</a:t>
            </a:r>
            <a:endParaRPr lang="en-US" sz="1100" dirty="0">
              <a:solidFill>
                <a:schemeClr val="tx1"/>
              </a:solidFill>
              <a:latin typeface="Nunito Sans" panose="00000500000000000000" pitchFamily="2" charset="0"/>
            </a:endParaRPr>
          </a:p>
        </p:txBody>
      </p:sp>
      <p:sp>
        <p:nvSpPr>
          <p:cNvPr id="29" name="TextBox 28">
            <a:extLst>
              <a:ext uri="{FF2B5EF4-FFF2-40B4-BE49-F238E27FC236}">
                <a16:creationId xmlns:a16="http://schemas.microsoft.com/office/drawing/2014/main" id="{33158807-7484-48F4-9FDF-E1C3DAC8C0A4}"/>
              </a:ext>
            </a:extLst>
          </p:cNvPr>
          <p:cNvSpPr txBox="1"/>
          <p:nvPr/>
        </p:nvSpPr>
        <p:spPr>
          <a:xfrm>
            <a:off x="1228790" y="1450648"/>
            <a:ext cx="2804591" cy="461665"/>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MIT DEN GÄSTEN IM KONTAKT STEHEN UND SIE INFORMIEREN </a:t>
            </a:r>
          </a:p>
        </p:txBody>
      </p:sp>
      <p:sp>
        <p:nvSpPr>
          <p:cNvPr id="34" name="TextBox 33">
            <a:extLst>
              <a:ext uri="{FF2B5EF4-FFF2-40B4-BE49-F238E27FC236}">
                <a16:creationId xmlns:a16="http://schemas.microsoft.com/office/drawing/2014/main" id="{5D70C69A-CB0D-4056-8EC1-4C9707809156}"/>
              </a:ext>
            </a:extLst>
          </p:cNvPr>
          <p:cNvSpPr txBox="1"/>
          <p:nvPr/>
        </p:nvSpPr>
        <p:spPr>
          <a:xfrm>
            <a:off x="5380763" y="2980374"/>
            <a:ext cx="3689086" cy="1369606"/>
          </a:xfrm>
          <a:prstGeom prst="rect">
            <a:avLst/>
          </a:prstGeom>
          <a:noFill/>
        </p:spPr>
        <p:txBody>
          <a:bodyPr wrap="square" rtlCol="0" anchor="t">
            <a:spAutoFit/>
          </a:bodyPr>
          <a:lstStyle/>
          <a:p>
            <a:r>
              <a:rPr lang="en-US" sz="1200" dirty="0">
                <a:solidFill>
                  <a:schemeClr val="tx2"/>
                </a:solidFill>
                <a:latin typeface="Nunito Sans SemiBold" panose="00000700000000000000" pitchFamily="2" charset="0"/>
              </a:rPr>
              <a:t>AUFMERKSAMKEIT ERREGEN UND EIN AMBIENTE ERSCHAFFEN</a:t>
            </a:r>
          </a:p>
          <a:p>
            <a:endParaRPr lang="en-US" sz="1200" dirty="0">
              <a:solidFill>
                <a:schemeClr val="tx2"/>
              </a:solidFill>
              <a:latin typeface="Nunito Sans SemiBold" panose="00000700000000000000" pitchFamily="2" charset="0"/>
            </a:endParaRPr>
          </a:p>
          <a:p>
            <a:r>
              <a:rPr lang="de" sz="1100" dirty="0">
                <a:latin typeface="Nunito Sans SemiBold" panose="00000700000000000000" pitchFamily="2" charset="0"/>
              </a:rPr>
              <a:t>Schaffen Sie einzigartige Erlebnisse mit </a:t>
            </a:r>
            <a:r>
              <a:rPr lang="de" sz="1100" dirty="0">
                <a:solidFill>
                  <a:schemeClr val="tx2"/>
                </a:solidFill>
                <a:latin typeface="Nunito Sans" panose="00000500000000000000" pitchFamily="2" charset="0"/>
              </a:rPr>
              <a:t>auffallenden</a:t>
            </a:r>
            <a:r>
              <a:rPr lang="de" sz="1100" dirty="0">
                <a:latin typeface="Nunito Sans SemiBold" panose="00000700000000000000" pitchFamily="2" charset="0"/>
              </a:rPr>
              <a:t> </a:t>
            </a:r>
            <a:r>
              <a:rPr lang="de" sz="1100" dirty="0">
                <a:solidFill>
                  <a:schemeClr val="tx2"/>
                </a:solidFill>
                <a:latin typeface="Nunito Sans" panose="00000500000000000000" pitchFamily="2" charset="0"/>
              </a:rPr>
              <a:t>Inhalten</a:t>
            </a:r>
            <a:r>
              <a:rPr lang="de" sz="1100" dirty="0">
                <a:latin typeface="Nunito Sans SemiBold" panose="00000700000000000000" pitchFamily="2" charset="0"/>
              </a:rPr>
              <a:t> und aussagekräftigen Geschichten. Digitale Anzeigen er</a:t>
            </a:r>
            <a:r>
              <a:rPr lang="fr-FR" sz="1100" dirty="0" err="1">
                <a:latin typeface="Nunito Sans SemiBold" panose="00000700000000000000" pitchFamily="2" charset="0"/>
              </a:rPr>
              <a:t>möglichen</a:t>
            </a:r>
            <a:r>
              <a:rPr lang="de" sz="1100" dirty="0">
                <a:latin typeface="Nunito Sans SemiBold" panose="00000700000000000000" pitchFamily="2" charset="0"/>
              </a:rPr>
              <a:t> </a:t>
            </a:r>
            <a:r>
              <a:rPr lang="de" sz="1400" dirty="0">
                <a:solidFill>
                  <a:schemeClr val="tx2"/>
                </a:solidFill>
                <a:latin typeface="Nunito Sans" panose="00000500000000000000" pitchFamily="2" charset="0"/>
              </a:rPr>
              <a:t>400% </a:t>
            </a:r>
            <a:r>
              <a:rPr lang="de" sz="1100" dirty="0">
                <a:solidFill>
                  <a:schemeClr val="tx2"/>
                </a:solidFill>
                <a:latin typeface="Nunito Sans" panose="00000500000000000000" pitchFamily="2" charset="0"/>
              </a:rPr>
              <a:t>mehr </a:t>
            </a:r>
            <a:r>
              <a:rPr lang="fr-FR" sz="1100" dirty="0" err="1">
                <a:solidFill>
                  <a:schemeClr val="tx2"/>
                </a:solidFill>
                <a:latin typeface="Nunito Sans" panose="00000500000000000000" pitchFamily="2" charset="0"/>
              </a:rPr>
              <a:t>View’s</a:t>
            </a:r>
            <a:r>
              <a:rPr lang="fr-FR" sz="1100" dirty="0">
                <a:solidFill>
                  <a:schemeClr val="tx2"/>
                </a:solidFill>
                <a:latin typeface="Nunito Sans" panose="00000500000000000000" pitchFamily="2" charset="0"/>
              </a:rPr>
              <a:t> </a:t>
            </a:r>
            <a:r>
              <a:rPr lang="fr-FR" sz="1100" dirty="0">
                <a:latin typeface="Nunito Sans SemiBold" panose="00000700000000000000" pitchFamily="2" charset="0"/>
              </a:rPr>
              <a:t>a</a:t>
            </a:r>
            <a:r>
              <a:rPr lang="de" sz="1100" dirty="0">
                <a:latin typeface="Nunito Sans SemiBold" panose="00000700000000000000" pitchFamily="2" charset="0"/>
              </a:rPr>
              <a:t>ls statische Beschilderungen (2).</a:t>
            </a:r>
            <a:endParaRPr lang="en-US" sz="1100" dirty="0">
              <a:latin typeface="Nunito Sans SemiBold" panose="00000700000000000000" pitchFamily="2" charset="0"/>
            </a:endParaRPr>
          </a:p>
        </p:txBody>
      </p:sp>
      <p:sp>
        <p:nvSpPr>
          <p:cNvPr id="41" name="TextBox 40">
            <a:extLst>
              <a:ext uri="{FF2B5EF4-FFF2-40B4-BE49-F238E27FC236}">
                <a16:creationId xmlns:a16="http://schemas.microsoft.com/office/drawing/2014/main" id="{78185732-7E11-4C55-AC43-2FBB953974F2}"/>
              </a:ext>
            </a:extLst>
          </p:cNvPr>
          <p:cNvSpPr txBox="1"/>
          <p:nvPr/>
        </p:nvSpPr>
        <p:spPr>
          <a:xfrm>
            <a:off x="5397018" y="1543221"/>
            <a:ext cx="32508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DEN VERKAUF OPTIMIEREN</a:t>
            </a:r>
          </a:p>
        </p:txBody>
      </p:sp>
      <p:sp>
        <p:nvSpPr>
          <p:cNvPr id="47" name="TextBox 46">
            <a:extLst>
              <a:ext uri="{FF2B5EF4-FFF2-40B4-BE49-F238E27FC236}">
                <a16:creationId xmlns:a16="http://schemas.microsoft.com/office/drawing/2014/main" id="{2E225712-7428-48E8-AF06-17C38B08FA5F}"/>
              </a:ext>
            </a:extLst>
          </p:cNvPr>
          <p:cNvSpPr txBox="1"/>
          <p:nvPr/>
        </p:nvSpPr>
        <p:spPr>
          <a:xfrm>
            <a:off x="1228790" y="2978349"/>
            <a:ext cx="3198953"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KOSTEN REDUZIEREN </a:t>
            </a:r>
          </a:p>
        </p:txBody>
      </p:sp>
      <p:sp>
        <p:nvSpPr>
          <p:cNvPr id="52" name="Content Placeholder 1">
            <a:extLst>
              <a:ext uri="{FF2B5EF4-FFF2-40B4-BE49-F238E27FC236}">
                <a16:creationId xmlns:a16="http://schemas.microsoft.com/office/drawing/2014/main" id="{543BA3BD-D13D-424A-A480-98DC701C1403}"/>
              </a:ext>
            </a:extLst>
          </p:cNvPr>
          <p:cNvSpPr txBox="1">
            <a:spLocks/>
          </p:cNvSpPr>
          <p:nvPr/>
        </p:nvSpPr>
        <p:spPr>
          <a:xfrm>
            <a:off x="1228791" y="3278290"/>
            <a:ext cx="2811388" cy="1153697"/>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de" sz="1100" dirty="0">
                <a:solidFill>
                  <a:schemeClr val="tx2"/>
                </a:solidFill>
                <a:latin typeface="Nunito Sans" panose="00000500000000000000" pitchFamily="2" charset="0"/>
              </a:rPr>
              <a:t>Einfach zu aktualisierender Inhalt</a:t>
            </a:r>
            <a:r>
              <a:rPr lang="de" sz="1100" dirty="0">
                <a:solidFill>
                  <a:schemeClr val="tx1"/>
                </a:solidFill>
                <a:latin typeface="Nunito Sans" panose="00000500000000000000" pitchFamily="2" charset="0"/>
              </a:rPr>
              <a:t>, der statische, gedruckte Beschilderungen eliminiert. </a:t>
            </a:r>
            <a:r>
              <a:rPr lang="de" sz="1100" dirty="0">
                <a:solidFill>
                  <a:schemeClr val="tx2"/>
                </a:solidFill>
                <a:latin typeface="Nunito Sans" panose="00000500000000000000" pitchFamily="2" charset="0"/>
              </a:rPr>
              <a:t>Erreichen</a:t>
            </a:r>
            <a:r>
              <a:rPr lang="de" sz="1100" dirty="0">
                <a:solidFill>
                  <a:schemeClr val="tx1"/>
                </a:solidFill>
                <a:latin typeface="Nunito Sans" panose="00000500000000000000" pitchFamily="2" charset="0"/>
              </a:rPr>
              <a:t> </a:t>
            </a:r>
            <a:r>
              <a:rPr lang="de" sz="1100" dirty="0">
                <a:solidFill>
                  <a:schemeClr val="tx2"/>
                </a:solidFill>
                <a:latin typeface="Nunito Sans" panose="00000500000000000000" pitchFamily="2" charset="0"/>
              </a:rPr>
              <a:t>Sie</a:t>
            </a:r>
            <a:r>
              <a:rPr lang="de" sz="1100" dirty="0">
                <a:solidFill>
                  <a:schemeClr val="tx1"/>
                </a:solidFill>
                <a:latin typeface="Nunito Sans" panose="00000500000000000000" pitchFamily="2" charset="0"/>
              </a:rPr>
              <a:t> </a:t>
            </a:r>
            <a:r>
              <a:rPr lang="de" sz="1100" dirty="0">
                <a:solidFill>
                  <a:schemeClr val="tx2"/>
                </a:solidFill>
                <a:latin typeface="Nunito Sans" panose="00000500000000000000" pitchFamily="2" charset="0"/>
              </a:rPr>
              <a:t>Ihre Angestellten einfacher</a:t>
            </a:r>
            <a:r>
              <a:rPr lang="de" sz="1100" dirty="0">
                <a:solidFill>
                  <a:schemeClr val="tx1"/>
                </a:solidFill>
                <a:latin typeface="Nunito Sans" panose="00000500000000000000" pitchFamily="2" charset="0"/>
              </a:rPr>
              <a:t>. </a:t>
            </a:r>
            <a:r>
              <a:rPr lang="de" sz="1400" dirty="0">
                <a:solidFill>
                  <a:schemeClr val="tx2"/>
                </a:solidFill>
                <a:latin typeface="Nunito Sans" panose="00000500000000000000" pitchFamily="2" charset="0"/>
              </a:rPr>
              <a:t>83%</a:t>
            </a:r>
            <a:r>
              <a:rPr lang="de" sz="1400" dirty="0">
                <a:solidFill>
                  <a:schemeClr val="tx1"/>
                </a:solidFill>
                <a:latin typeface="Nunito Sans" panose="00000500000000000000" pitchFamily="2" charset="0"/>
              </a:rPr>
              <a:t> </a:t>
            </a:r>
            <a:r>
              <a:rPr lang="de" sz="1100" dirty="0">
                <a:solidFill>
                  <a:schemeClr val="tx1"/>
                </a:solidFill>
                <a:latin typeface="Nunito Sans" panose="00000500000000000000" pitchFamily="2" charset="0"/>
              </a:rPr>
              <a:t>der </a:t>
            </a:r>
            <a:r>
              <a:rPr lang="fr-FR" sz="1100" dirty="0" err="1">
                <a:solidFill>
                  <a:schemeClr val="tx1"/>
                </a:solidFill>
                <a:latin typeface="Nunito Sans" panose="00000500000000000000" pitchFamily="2" charset="0"/>
              </a:rPr>
              <a:t>Arbeitskräfte</a:t>
            </a:r>
            <a:r>
              <a:rPr lang="fr-FR" sz="1100" dirty="0">
                <a:solidFill>
                  <a:schemeClr val="tx1"/>
                </a:solidFill>
                <a:latin typeface="Nunito Sans" panose="00000500000000000000" pitchFamily="2" charset="0"/>
              </a:rPr>
              <a:t> </a:t>
            </a:r>
            <a:r>
              <a:rPr lang="fr-FR" sz="1100" dirty="0" err="1">
                <a:solidFill>
                  <a:schemeClr val="tx1"/>
                </a:solidFill>
                <a:latin typeface="Nunito Sans" panose="00000500000000000000" pitchFamily="2" charset="0"/>
              </a:rPr>
              <a:t>im</a:t>
            </a:r>
            <a:r>
              <a:rPr lang="fr-FR" sz="1100" dirty="0">
                <a:solidFill>
                  <a:schemeClr val="tx1"/>
                </a:solidFill>
                <a:latin typeface="Nunito Sans" panose="00000500000000000000" pitchFamily="2" charset="0"/>
              </a:rPr>
              <a:t> </a:t>
            </a:r>
            <a:r>
              <a:rPr lang="de" sz="1100" dirty="0">
                <a:solidFill>
                  <a:schemeClr val="tx1"/>
                </a:solidFill>
                <a:latin typeface="Nunito Sans" panose="00000500000000000000" pitchFamily="2" charset="0"/>
              </a:rPr>
              <a:t>Gast</a:t>
            </a:r>
            <a:r>
              <a:rPr lang="fr-FR" sz="1100" dirty="0" err="1">
                <a:solidFill>
                  <a:schemeClr val="tx1"/>
                </a:solidFill>
                <a:latin typeface="Nunito Sans" panose="00000500000000000000" pitchFamily="2" charset="0"/>
              </a:rPr>
              <a:t>gewerbe</a:t>
            </a:r>
            <a:r>
              <a:rPr lang="de" sz="1100" dirty="0">
                <a:solidFill>
                  <a:schemeClr val="tx1"/>
                </a:solidFill>
                <a:latin typeface="Nunito Sans" panose="00000500000000000000" pitchFamily="2" charset="0"/>
              </a:rPr>
              <a:t> sind Nicht-Desk Mitarbeiter  (1).</a:t>
            </a:r>
            <a:endParaRPr lang="en-US" sz="1100" dirty="0">
              <a:solidFill>
                <a:schemeClr val="tx1"/>
              </a:solidFill>
              <a:latin typeface="Nunito Sans" panose="00000500000000000000" pitchFamily="2" charset="0"/>
            </a:endParaRPr>
          </a:p>
        </p:txBody>
      </p:sp>
      <p:pic>
        <p:nvPicPr>
          <p:cNvPr id="57" name="Picture 56">
            <a:extLst>
              <a:ext uri="{FF2B5EF4-FFF2-40B4-BE49-F238E27FC236}">
                <a16:creationId xmlns:a16="http://schemas.microsoft.com/office/drawing/2014/main" id="{77E635EA-48FD-4B52-94A3-DF62807424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389"/>
          <a:stretch/>
        </p:blipFill>
        <p:spPr>
          <a:xfrm>
            <a:off x="296269" y="2885501"/>
            <a:ext cx="798094" cy="850062"/>
          </a:xfrm>
          <a:prstGeom prst="rect">
            <a:avLst/>
          </a:prstGeom>
        </p:spPr>
      </p:pic>
      <p:pic>
        <p:nvPicPr>
          <p:cNvPr id="28" name="Content Placeholder 9">
            <a:extLst>
              <a:ext uri="{FF2B5EF4-FFF2-40B4-BE49-F238E27FC236}">
                <a16:creationId xmlns:a16="http://schemas.microsoft.com/office/drawing/2014/main" id="{F979F382-727E-45E5-B329-B32D728B4C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0" name="Content Placeholder 1">
            <a:extLst>
              <a:ext uri="{FF2B5EF4-FFF2-40B4-BE49-F238E27FC236}">
                <a16:creationId xmlns:a16="http://schemas.microsoft.com/office/drawing/2014/main" id="{B4A8289B-AE10-46D5-B04E-E9B612B1FFE4}"/>
              </a:ext>
            </a:extLst>
          </p:cNvPr>
          <p:cNvSpPr txBox="1">
            <a:spLocks/>
          </p:cNvSpPr>
          <p:nvPr/>
        </p:nvSpPr>
        <p:spPr>
          <a:xfrm>
            <a:off x="5407764" y="1845900"/>
            <a:ext cx="3461379" cy="852224"/>
          </a:xfrm>
          <a:prstGeom prst="rect">
            <a:avLst/>
          </a:prstGeom>
        </p:spPr>
        <p:txBody>
          <a:bodyPr vert="horz" lIns="90000" tIns="46800" rIns="90000" bIns="46800" rtlCol="0" anchor="t">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de" sz="1100" dirty="0">
                <a:solidFill>
                  <a:schemeClr val="tx1"/>
                </a:solidFill>
                <a:latin typeface="Nunito Sans" panose="00000500000000000000" pitchFamily="2" charset="0"/>
              </a:rPr>
              <a:t>Präsentieren Sie Ihren Gästen Dienstleistungen. Erreichen Sie </a:t>
            </a:r>
            <a:r>
              <a:rPr lang="fr-FR" sz="1100" dirty="0">
                <a:solidFill>
                  <a:schemeClr val="tx1"/>
                </a:solidFill>
                <a:latin typeface="Nunito Sans" panose="00000500000000000000" pitchFamily="2" charset="0"/>
              </a:rPr>
              <a:t>die </a:t>
            </a:r>
            <a:r>
              <a:rPr lang="de" sz="1100" dirty="0">
                <a:solidFill>
                  <a:schemeClr val="tx1"/>
                </a:solidFill>
                <a:latin typeface="Nunito Sans" panose="00000500000000000000" pitchFamily="2" charset="0"/>
              </a:rPr>
              <a:t>Gäste i</a:t>
            </a:r>
            <a:r>
              <a:rPr lang="fr-FR" sz="1100" dirty="0">
                <a:solidFill>
                  <a:schemeClr val="tx1"/>
                </a:solidFill>
                <a:latin typeface="Nunito Sans" panose="00000500000000000000" pitchFamily="2" charset="0"/>
              </a:rPr>
              <a:t>n</a:t>
            </a:r>
            <a:r>
              <a:rPr lang="de" sz="1100" dirty="0">
                <a:solidFill>
                  <a:schemeClr val="tx1"/>
                </a:solidFill>
                <a:latin typeface="Nunito Sans" panose="00000500000000000000" pitchFamily="2" charset="0"/>
              </a:rPr>
              <a:t> </a:t>
            </a:r>
            <a:r>
              <a:rPr lang="de" sz="1100" dirty="0">
                <a:solidFill>
                  <a:schemeClr val="tx2"/>
                </a:solidFill>
                <a:latin typeface="Nunito Sans" panose="00000500000000000000" pitchFamily="2" charset="0"/>
              </a:rPr>
              <a:t>ihren Zimmern </a:t>
            </a:r>
            <a:r>
              <a:rPr lang="de" sz="1100" dirty="0">
                <a:solidFill>
                  <a:schemeClr val="tx1"/>
                </a:solidFill>
                <a:latin typeface="Nunito Sans" panose="00000500000000000000" pitchFamily="2" charset="0"/>
              </a:rPr>
              <a:t>und in offenen Bereichen. 24/7 </a:t>
            </a:r>
            <a:r>
              <a:rPr lang="fr-FR" sz="1100" dirty="0" err="1">
                <a:solidFill>
                  <a:schemeClr val="tx1"/>
                </a:solidFill>
                <a:latin typeface="Nunito Sans" panose="00000500000000000000" pitchFamily="2" charset="0"/>
              </a:rPr>
              <a:t>hochinteressante</a:t>
            </a:r>
            <a:r>
              <a:rPr lang="fr-FR" sz="1100" dirty="0">
                <a:solidFill>
                  <a:schemeClr val="tx1"/>
                </a:solidFill>
                <a:latin typeface="Nunito Sans" panose="00000500000000000000" pitchFamily="2" charset="0"/>
              </a:rPr>
              <a:t> </a:t>
            </a:r>
            <a:r>
              <a:rPr lang="fr-FR" sz="1100" dirty="0" err="1">
                <a:solidFill>
                  <a:schemeClr val="tx1"/>
                </a:solidFill>
                <a:latin typeface="Nunito Sans" panose="00000500000000000000" pitchFamily="2" charset="0"/>
              </a:rPr>
              <a:t>und</a:t>
            </a:r>
            <a:r>
              <a:rPr lang="fr-FR" sz="1100" dirty="0">
                <a:solidFill>
                  <a:schemeClr val="tx1"/>
                </a:solidFill>
                <a:latin typeface="Nunito Sans" panose="00000500000000000000" pitchFamily="2" charset="0"/>
              </a:rPr>
              <a:t> </a:t>
            </a:r>
            <a:r>
              <a:rPr lang="de" sz="1100" dirty="0">
                <a:solidFill>
                  <a:schemeClr val="tx1"/>
                </a:solidFill>
                <a:latin typeface="Nunito Sans" panose="00000500000000000000" pitchFamily="2" charset="0"/>
              </a:rPr>
              <a:t>ansprechende Inhalte, verbessern die </a:t>
            </a:r>
            <a:r>
              <a:rPr lang="de" sz="1100" dirty="0">
                <a:solidFill>
                  <a:schemeClr val="tx2"/>
                </a:solidFill>
                <a:latin typeface="Nunito Sans" panose="00000500000000000000" pitchFamily="2" charset="0"/>
              </a:rPr>
              <a:t>Ve</a:t>
            </a:r>
            <a:r>
              <a:rPr lang="fr-FR" sz="1100" dirty="0" err="1">
                <a:solidFill>
                  <a:schemeClr val="tx2"/>
                </a:solidFill>
                <a:latin typeface="Nunito Sans" panose="00000500000000000000" pitchFamily="2" charset="0"/>
              </a:rPr>
              <a:t>rtrieb</a:t>
            </a:r>
            <a:r>
              <a:rPr lang="de" sz="1100" dirty="0">
                <a:solidFill>
                  <a:schemeClr val="tx2"/>
                </a:solidFill>
                <a:latin typeface="Nunito Sans" panose="00000500000000000000" pitchFamily="2" charset="0"/>
              </a:rPr>
              <a:t>seffizienz</a:t>
            </a:r>
            <a:r>
              <a:rPr lang="de" sz="1100" dirty="0">
                <a:solidFill>
                  <a:schemeClr val="tx1"/>
                </a:solidFill>
                <a:latin typeface="Nunito Sans" panose="00000500000000000000" pitchFamily="2" charset="0"/>
              </a:rPr>
              <a:t>.</a:t>
            </a:r>
            <a:endParaRPr lang="en-US" sz="1100" dirty="0">
              <a:solidFill>
                <a:schemeClr val="tx1"/>
              </a:solidFill>
              <a:latin typeface="Nunito Sans" panose="00000500000000000000" pitchFamily="2" charset="0"/>
            </a:endParaRPr>
          </a:p>
        </p:txBody>
      </p:sp>
      <p:pic>
        <p:nvPicPr>
          <p:cNvPr id="12" name="Picture 11">
            <a:extLst>
              <a:ext uri="{FF2B5EF4-FFF2-40B4-BE49-F238E27FC236}">
                <a16:creationId xmlns:a16="http://schemas.microsoft.com/office/drawing/2014/main" id="{586A86D2-D28A-4C2F-B628-3BA26AA5D0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857" y="1606927"/>
            <a:ext cx="851182" cy="622721"/>
          </a:xfrm>
          <a:prstGeom prst="rect">
            <a:avLst/>
          </a:prstGeom>
        </p:spPr>
      </p:pic>
      <p:pic>
        <p:nvPicPr>
          <p:cNvPr id="23" name="Picture 22">
            <a:extLst>
              <a:ext uri="{FF2B5EF4-FFF2-40B4-BE49-F238E27FC236}">
                <a16:creationId xmlns:a16="http://schemas.microsoft.com/office/drawing/2014/main" id="{6703ED54-A895-43C6-9FDB-4369C0331A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62170" y="3031833"/>
            <a:ext cx="745645" cy="745645"/>
          </a:xfrm>
          <a:prstGeom prst="rect">
            <a:avLst/>
          </a:prstGeom>
        </p:spPr>
      </p:pic>
      <p:pic>
        <p:nvPicPr>
          <p:cNvPr id="25" name="Picture 24">
            <a:extLst>
              <a:ext uri="{FF2B5EF4-FFF2-40B4-BE49-F238E27FC236}">
                <a16:creationId xmlns:a16="http://schemas.microsoft.com/office/drawing/2014/main" id="{CD881F6A-B927-4354-BB43-C8757D1AFDD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40887" y="1491868"/>
            <a:ext cx="588209" cy="1020134"/>
          </a:xfrm>
          <a:prstGeom prst="rect">
            <a:avLst/>
          </a:prstGeom>
        </p:spPr>
      </p:pic>
    </p:spTree>
    <p:extLst>
      <p:ext uri="{BB962C8B-B14F-4D97-AF65-F5344CB8AC3E}">
        <p14:creationId xmlns:p14="http://schemas.microsoft.com/office/powerpoint/2010/main" val="269627484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Wo?</a:t>
            </a:r>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31" name="Picture 30">
            <a:extLst>
              <a:ext uri="{FF2B5EF4-FFF2-40B4-BE49-F238E27FC236}">
                <a16:creationId xmlns:a16="http://schemas.microsoft.com/office/drawing/2014/main" id="{7B588917-9E9A-4BED-AF4E-62BC46CFA4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8258" b="3561"/>
          <a:stretch/>
        </p:blipFill>
        <p:spPr>
          <a:xfrm>
            <a:off x="609598" y="1164132"/>
            <a:ext cx="2531474" cy="1313651"/>
          </a:xfrm>
          <a:prstGeom prst="rect">
            <a:avLst/>
          </a:prstGeom>
        </p:spPr>
      </p:pic>
      <p:sp>
        <p:nvSpPr>
          <p:cNvPr id="34" name="Content Placeholder 1">
            <a:extLst>
              <a:ext uri="{FF2B5EF4-FFF2-40B4-BE49-F238E27FC236}">
                <a16:creationId xmlns:a16="http://schemas.microsoft.com/office/drawing/2014/main" id="{3F182783-17C9-4B5A-A2EC-78E3A4379CEA}"/>
              </a:ext>
            </a:extLst>
          </p:cNvPr>
          <p:cNvSpPr txBox="1">
            <a:spLocks/>
          </p:cNvSpPr>
          <p:nvPr/>
        </p:nvSpPr>
        <p:spPr>
          <a:xfrm>
            <a:off x="563878" y="2493023"/>
            <a:ext cx="2653869" cy="405121"/>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de-DE" sz="900" dirty="0">
                <a:latin typeface="Nunito Sans" panose="00000500000000000000" pitchFamily="2" charset="0"/>
              </a:rPr>
              <a:t>Was steht an, persönliche Nachrichten, Event-Listen, Preislisten und Wegweisung.</a:t>
            </a:r>
          </a:p>
        </p:txBody>
      </p:sp>
      <p:sp>
        <p:nvSpPr>
          <p:cNvPr id="35" name="Content Placeholder 1">
            <a:extLst>
              <a:ext uri="{FF2B5EF4-FFF2-40B4-BE49-F238E27FC236}">
                <a16:creationId xmlns:a16="http://schemas.microsoft.com/office/drawing/2014/main" id="{409467D4-35B7-4E40-882B-8C3890A34A39}"/>
              </a:ext>
            </a:extLst>
          </p:cNvPr>
          <p:cNvSpPr txBox="1">
            <a:spLocks/>
          </p:cNvSpPr>
          <p:nvPr/>
        </p:nvSpPr>
        <p:spPr>
          <a:xfrm>
            <a:off x="1588607" y="4550679"/>
            <a:ext cx="2531475" cy="346541"/>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de-DE" sz="900" dirty="0">
                <a:latin typeface="Nunito Sans" panose="00000500000000000000" pitchFamily="2" charset="0"/>
              </a:rPr>
              <a:t>Zeitpläne, persönliche Nachrichten, Ambiente, Cross-</a:t>
            </a:r>
            <a:r>
              <a:rPr lang="de-DE" sz="900" dirty="0" err="1">
                <a:latin typeface="Nunito Sans" panose="00000500000000000000" pitchFamily="2" charset="0"/>
              </a:rPr>
              <a:t>Selling</a:t>
            </a:r>
            <a:r>
              <a:rPr lang="de-DE" sz="900" dirty="0">
                <a:latin typeface="Nunito Sans" panose="00000500000000000000" pitchFamily="2" charset="0"/>
              </a:rPr>
              <a:t>.</a:t>
            </a:r>
          </a:p>
        </p:txBody>
      </p:sp>
      <p:sp>
        <p:nvSpPr>
          <p:cNvPr id="37" name="Content Placeholder 1">
            <a:extLst>
              <a:ext uri="{FF2B5EF4-FFF2-40B4-BE49-F238E27FC236}">
                <a16:creationId xmlns:a16="http://schemas.microsoft.com/office/drawing/2014/main" id="{38AF0FA7-87B3-4AE7-AB5E-6DC486A8BE53}"/>
              </a:ext>
            </a:extLst>
          </p:cNvPr>
          <p:cNvSpPr txBox="1">
            <a:spLocks/>
          </p:cNvSpPr>
          <p:nvPr/>
        </p:nvSpPr>
        <p:spPr>
          <a:xfrm>
            <a:off x="3137632" y="2491314"/>
            <a:ext cx="2737388" cy="376492"/>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de-DE" sz="900" dirty="0">
                <a:latin typeface="Nunito Sans" panose="00000500000000000000" pitchFamily="2" charset="0"/>
              </a:rPr>
              <a:t>RSS Nachrichten, TV Streaming (CNN, ESPN), Happy-Hour Angebote, soziale Feeds</a:t>
            </a:r>
            <a:r>
              <a:rPr lang="de-DE" sz="800" dirty="0">
                <a:latin typeface="Nunito Sans" panose="00000500000000000000" pitchFamily="2" charset="0"/>
              </a:rPr>
              <a:t>.</a:t>
            </a:r>
          </a:p>
        </p:txBody>
      </p:sp>
      <p:sp>
        <p:nvSpPr>
          <p:cNvPr id="38" name="Content Placeholder 1">
            <a:extLst>
              <a:ext uri="{FF2B5EF4-FFF2-40B4-BE49-F238E27FC236}">
                <a16:creationId xmlns:a16="http://schemas.microsoft.com/office/drawing/2014/main" id="{3F040294-BEB9-4776-A0FF-0BEBB4ED0AAB}"/>
              </a:ext>
            </a:extLst>
          </p:cNvPr>
          <p:cNvSpPr txBox="1">
            <a:spLocks/>
          </p:cNvSpPr>
          <p:nvPr/>
        </p:nvSpPr>
        <p:spPr>
          <a:xfrm>
            <a:off x="3267172" y="962330"/>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RESTAURANTS UND BARS</a:t>
            </a:r>
          </a:p>
        </p:txBody>
      </p:sp>
      <p:sp>
        <p:nvSpPr>
          <p:cNvPr id="39" name="Content Placeholder 1">
            <a:extLst>
              <a:ext uri="{FF2B5EF4-FFF2-40B4-BE49-F238E27FC236}">
                <a16:creationId xmlns:a16="http://schemas.microsoft.com/office/drawing/2014/main" id="{B5A7848D-BAD9-4D70-9DD8-BA05D630B9B2}"/>
              </a:ext>
            </a:extLst>
          </p:cNvPr>
          <p:cNvSpPr txBox="1">
            <a:spLocks/>
          </p:cNvSpPr>
          <p:nvPr/>
        </p:nvSpPr>
        <p:spPr>
          <a:xfrm>
            <a:off x="609611" y="966379"/>
            <a:ext cx="2531858" cy="2046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WILLKOMMENS- UND REZEPTIONSBEREICHE</a:t>
            </a:r>
          </a:p>
        </p:txBody>
      </p:sp>
      <p:sp>
        <p:nvSpPr>
          <p:cNvPr id="41" name="Content Placeholder 1">
            <a:extLst>
              <a:ext uri="{FF2B5EF4-FFF2-40B4-BE49-F238E27FC236}">
                <a16:creationId xmlns:a16="http://schemas.microsoft.com/office/drawing/2014/main" id="{47F9E079-AA24-4552-8D1F-5290C04E8944}"/>
              </a:ext>
            </a:extLst>
          </p:cNvPr>
          <p:cNvSpPr txBox="1">
            <a:spLocks/>
          </p:cNvSpPr>
          <p:nvPr/>
        </p:nvSpPr>
        <p:spPr>
          <a:xfrm>
            <a:off x="5921614" y="962330"/>
            <a:ext cx="2534211"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KONFERENZRÄUME</a:t>
            </a:r>
          </a:p>
        </p:txBody>
      </p:sp>
      <p:sp>
        <p:nvSpPr>
          <p:cNvPr id="44" name="Content Placeholder 1">
            <a:extLst>
              <a:ext uri="{FF2B5EF4-FFF2-40B4-BE49-F238E27FC236}">
                <a16:creationId xmlns:a16="http://schemas.microsoft.com/office/drawing/2014/main" id="{EA4564B7-13A7-4772-AD00-392DD0802F8B}"/>
              </a:ext>
            </a:extLst>
          </p:cNvPr>
          <p:cNvSpPr txBox="1">
            <a:spLocks/>
          </p:cNvSpPr>
          <p:nvPr/>
        </p:nvSpPr>
        <p:spPr>
          <a:xfrm>
            <a:off x="1588607"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FREIZEITEINRICHTUNGEN</a:t>
            </a:r>
          </a:p>
        </p:txBody>
      </p:sp>
      <p:sp>
        <p:nvSpPr>
          <p:cNvPr id="45" name="Content Placeholder 1">
            <a:extLst>
              <a:ext uri="{FF2B5EF4-FFF2-40B4-BE49-F238E27FC236}">
                <a16:creationId xmlns:a16="http://schemas.microsoft.com/office/drawing/2014/main" id="{87DB6E25-37A8-443E-962B-9063BCB9E38D}"/>
              </a:ext>
            </a:extLst>
          </p:cNvPr>
          <p:cNvSpPr txBox="1">
            <a:spLocks/>
          </p:cNvSpPr>
          <p:nvPr/>
        </p:nvSpPr>
        <p:spPr>
          <a:xfrm>
            <a:off x="4337668"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WARTEBEREICHE</a:t>
            </a:r>
            <a:endParaRPr lang="en-GB" sz="800" dirty="0">
              <a:solidFill>
                <a:schemeClr val="bg1"/>
              </a:solidFill>
            </a:endParaRPr>
          </a:p>
        </p:txBody>
      </p:sp>
      <p:sp>
        <p:nvSpPr>
          <p:cNvPr id="46" name="Content Placeholder 1">
            <a:extLst>
              <a:ext uri="{FF2B5EF4-FFF2-40B4-BE49-F238E27FC236}">
                <a16:creationId xmlns:a16="http://schemas.microsoft.com/office/drawing/2014/main" id="{FA7F8BDC-32AC-4135-AE6A-ECD0C7B15606}"/>
              </a:ext>
            </a:extLst>
          </p:cNvPr>
          <p:cNvSpPr>
            <a:spLocks noGrp="1"/>
          </p:cNvSpPr>
          <p:nvPr>
            <p:ph sz="half" idx="1"/>
          </p:nvPr>
        </p:nvSpPr>
        <p:spPr>
          <a:xfrm>
            <a:off x="4337669" y="4566786"/>
            <a:ext cx="2531475" cy="358472"/>
          </a:xfrm>
        </p:spPr>
        <p:txBody>
          <a:bodyPr>
            <a:normAutofit/>
          </a:bodyPr>
          <a:lstStyle/>
          <a:p>
            <a:pPr algn="ctr">
              <a:spcBef>
                <a:spcPts val="0"/>
              </a:spcBef>
            </a:pPr>
            <a:r>
              <a:rPr lang="de-DE" sz="900" b="0" dirty="0">
                <a:solidFill>
                  <a:schemeClr val="tx1">
                    <a:lumMod val="65000"/>
                    <a:lumOff val="35000"/>
                  </a:schemeClr>
                </a:solidFill>
                <a:latin typeface="Nunito Sans" panose="00000500000000000000" pitchFamily="2" charset="0"/>
              </a:rPr>
              <a:t>Reiseziel-Informationen, Webcams, Preisanzeigen und Angebote.</a:t>
            </a:r>
          </a:p>
        </p:txBody>
      </p:sp>
      <p:pic>
        <p:nvPicPr>
          <p:cNvPr id="47" name="Picture 46">
            <a:extLst>
              <a:ext uri="{FF2B5EF4-FFF2-40B4-BE49-F238E27FC236}">
                <a16:creationId xmlns:a16="http://schemas.microsoft.com/office/drawing/2014/main" id="{3A5A5617-2A37-42C0-B862-4AE2BF5D13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2743"/>
          <a:stretch/>
        </p:blipFill>
        <p:spPr>
          <a:xfrm>
            <a:off x="3267172" y="1171027"/>
            <a:ext cx="2531475" cy="1308232"/>
          </a:xfrm>
          <a:prstGeom prst="rect">
            <a:avLst/>
          </a:prstGeom>
        </p:spPr>
      </p:pic>
      <p:pic>
        <p:nvPicPr>
          <p:cNvPr id="4" name="Picture 3">
            <a:extLst>
              <a:ext uri="{FF2B5EF4-FFF2-40B4-BE49-F238E27FC236}">
                <a16:creationId xmlns:a16="http://schemas.microsoft.com/office/drawing/2014/main" id="{7C3779C1-B83C-4037-A74A-6FB737F436A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1532"/>
          <a:stretch/>
        </p:blipFill>
        <p:spPr>
          <a:xfrm>
            <a:off x="3266775" y="1164132"/>
            <a:ext cx="2531475" cy="1324798"/>
          </a:xfrm>
          <a:prstGeom prst="rect">
            <a:avLst/>
          </a:prstGeom>
        </p:spPr>
      </p:pic>
      <p:pic>
        <p:nvPicPr>
          <p:cNvPr id="5" name="Picture 4">
            <a:extLst>
              <a:ext uri="{FF2B5EF4-FFF2-40B4-BE49-F238E27FC236}">
                <a16:creationId xmlns:a16="http://schemas.microsoft.com/office/drawing/2014/main" id="{535D6D8F-60C2-41A4-9D78-4908D40302F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7" t="5613" r="7" b="7485"/>
          <a:stretch/>
        </p:blipFill>
        <p:spPr>
          <a:xfrm>
            <a:off x="608642" y="1171534"/>
            <a:ext cx="2531858" cy="1313144"/>
          </a:xfrm>
          <a:prstGeom prst="rect">
            <a:avLst/>
          </a:prstGeom>
        </p:spPr>
      </p:pic>
      <p:pic>
        <p:nvPicPr>
          <p:cNvPr id="7" name="Picture 6">
            <a:extLst>
              <a:ext uri="{FF2B5EF4-FFF2-40B4-BE49-F238E27FC236}">
                <a16:creationId xmlns:a16="http://schemas.microsoft.com/office/drawing/2014/main" id="{265B016E-0480-47CE-A13D-9FC42AA9EED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29577"/>
          <a:stretch/>
        </p:blipFill>
        <p:spPr>
          <a:xfrm>
            <a:off x="3265805" y="1164133"/>
            <a:ext cx="2531473" cy="1320546"/>
          </a:xfrm>
          <a:prstGeom prst="rect">
            <a:avLst/>
          </a:prstGeom>
        </p:spPr>
      </p:pic>
      <p:pic>
        <p:nvPicPr>
          <p:cNvPr id="25" name="Picture 24">
            <a:extLst>
              <a:ext uri="{FF2B5EF4-FFF2-40B4-BE49-F238E27FC236}">
                <a16:creationId xmlns:a16="http://schemas.microsoft.com/office/drawing/2014/main" id="{61181ECA-5F02-4C47-B599-D5ACC9B9C3A9}"/>
              </a:ext>
            </a:extLst>
          </p:cNvPr>
          <p:cNvPicPr>
            <a:picLocks noChangeAspect="1"/>
          </p:cNvPicPr>
          <p:nvPr/>
        </p:nvPicPr>
        <p:blipFill rotWithShape="1">
          <a:blip r:embed="rId9" cstate="print">
            <a:extLst>
              <a:ext uri="{BEBA8EAE-BF5A-486C-A8C5-ECC9F3942E4B}">
                <a14:imgProps xmlns:a14="http://schemas.microsoft.com/office/drawing/2010/main">
                  <a14:imgLayer r:embed="rId10">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16611" t="15293" b="10746"/>
          <a:stretch/>
        </p:blipFill>
        <p:spPr>
          <a:xfrm>
            <a:off x="4337668" y="3195002"/>
            <a:ext cx="2531475" cy="1298505"/>
          </a:xfrm>
          <a:prstGeom prst="rect">
            <a:avLst/>
          </a:prstGeom>
        </p:spPr>
      </p:pic>
      <p:pic>
        <p:nvPicPr>
          <p:cNvPr id="28" name="Picture 27">
            <a:extLst>
              <a:ext uri="{FF2B5EF4-FFF2-40B4-BE49-F238E27FC236}">
                <a16:creationId xmlns:a16="http://schemas.microsoft.com/office/drawing/2014/main" id="{738B28E3-FF76-4F88-9614-6DD2FB49CEBA}"/>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0431" t="25846" b="19592"/>
          <a:stretch/>
        </p:blipFill>
        <p:spPr>
          <a:xfrm>
            <a:off x="1588607" y="3195003"/>
            <a:ext cx="2531475" cy="1298505"/>
          </a:xfrm>
          <a:prstGeom prst="rect">
            <a:avLst/>
          </a:prstGeom>
        </p:spPr>
      </p:pic>
      <p:pic>
        <p:nvPicPr>
          <p:cNvPr id="6" name="Picture 5">
            <a:extLst>
              <a:ext uri="{FF2B5EF4-FFF2-40B4-BE49-F238E27FC236}">
                <a16:creationId xmlns:a16="http://schemas.microsoft.com/office/drawing/2014/main" id="{B8BC9B51-FA4A-4ED6-B074-96C0FB01D53E}"/>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3074"/>
          <a:stretch/>
        </p:blipFill>
        <p:spPr>
          <a:xfrm>
            <a:off x="1588607" y="3195004"/>
            <a:ext cx="2531475" cy="1298504"/>
          </a:xfrm>
          <a:prstGeom prst="rect">
            <a:avLst/>
          </a:prstGeom>
        </p:spPr>
      </p:pic>
      <p:sp>
        <p:nvSpPr>
          <p:cNvPr id="29" name="Content Placeholder 1">
            <a:extLst>
              <a:ext uri="{FF2B5EF4-FFF2-40B4-BE49-F238E27FC236}">
                <a16:creationId xmlns:a16="http://schemas.microsoft.com/office/drawing/2014/main" id="{B0D1C411-3D1C-4A34-85E7-4961B90B0440}"/>
              </a:ext>
            </a:extLst>
          </p:cNvPr>
          <p:cNvSpPr txBox="1">
            <a:spLocks/>
          </p:cNvSpPr>
          <p:nvPr/>
        </p:nvSpPr>
        <p:spPr>
          <a:xfrm>
            <a:off x="5820025" y="2499061"/>
            <a:ext cx="2737388" cy="376492"/>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de" sz="900" dirty="0">
                <a:latin typeface="Nunito Sans" panose="00000500000000000000" pitchFamily="2" charset="0"/>
              </a:rPr>
              <a:t>Raumnamen und Veranstaltungsinformationen, zentralisierte und automatisierte Inhalte.</a:t>
            </a:r>
            <a:endParaRPr lang="en-GB" sz="900" dirty="0">
              <a:latin typeface="Nunito Sans" panose="00000500000000000000" pitchFamily="2" charset="0"/>
            </a:endParaRPr>
          </a:p>
        </p:txBody>
      </p:sp>
      <p:pic>
        <p:nvPicPr>
          <p:cNvPr id="3" name="Picture 2">
            <a:extLst>
              <a:ext uri="{FF2B5EF4-FFF2-40B4-BE49-F238E27FC236}">
                <a16:creationId xmlns:a16="http://schemas.microsoft.com/office/drawing/2014/main" id="{66DC0D3D-5B28-4409-8A08-A9873A29F820}"/>
              </a:ext>
            </a:extLst>
          </p:cNvPr>
          <p:cNvPicPr>
            <a:picLocks noChangeAspect="1"/>
          </p:cNvPicPr>
          <p:nvPr/>
        </p:nvPicPr>
        <p:blipFill rotWithShape="1">
          <a:blip r:embed="rId13" cstate="print">
            <a:extLst>
              <a:ext uri="{BEBA8EAE-BF5A-486C-A8C5-ECC9F3942E4B}">
                <a14:imgProps xmlns:a14="http://schemas.microsoft.com/office/drawing/2010/main">
                  <a14:imgLayer r:embed="rId14">
                    <a14:imgEffect>
                      <a14:brightnessContrast bright="20000" contrast="-40000"/>
                    </a14:imgEffect>
                  </a14:imgLayer>
                </a14:imgProps>
              </a:ext>
              <a:ext uri="{28A0092B-C50C-407E-A947-70E740481C1C}">
                <a14:useLocalDpi xmlns:a14="http://schemas.microsoft.com/office/drawing/2010/main" val="0"/>
              </a:ext>
            </a:extLst>
          </a:blip>
          <a:srcRect t="6194"/>
          <a:stretch/>
        </p:blipFill>
        <p:spPr>
          <a:xfrm>
            <a:off x="5921615" y="1171027"/>
            <a:ext cx="2527160" cy="1337919"/>
          </a:xfrm>
          <a:prstGeom prst="rect">
            <a:avLst/>
          </a:prstGeom>
        </p:spPr>
      </p:pic>
    </p:spTree>
    <p:extLst>
      <p:ext uri="{BB962C8B-B14F-4D97-AF65-F5344CB8AC3E}">
        <p14:creationId xmlns:p14="http://schemas.microsoft.com/office/powerpoint/2010/main" val="191771002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D42CC61-ADF2-4065-9DAE-E0B21BCFD5A1}"/>
              </a:ext>
            </a:extLst>
          </p:cNvPr>
          <p:cNvSpPr/>
          <p:nvPr/>
        </p:nvSpPr>
        <p:spPr>
          <a:xfrm>
            <a:off x="2581322" y="902290"/>
            <a:ext cx="3895700" cy="3259403"/>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2" name="Rectangle 21">
            <a:extLst>
              <a:ext uri="{FF2B5EF4-FFF2-40B4-BE49-F238E27FC236}">
                <a16:creationId xmlns:a16="http://schemas.microsoft.com/office/drawing/2014/main" id="{86433D21-B796-43D3-B4D8-2E0FCFD2ED27}"/>
              </a:ext>
            </a:extLst>
          </p:cNvPr>
          <p:cNvSpPr/>
          <p:nvPr/>
        </p:nvSpPr>
        <p:spPr>
          <a:xfrm>
            <a:off x="5762058" y="1640738"/>
            <a:ext cx="3032515" cy="252095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D249B588-461D-45B9-A5E3-BC9FF027197B}"/>
              </a:ext>
            </a:extLst>
          </p:cNvPr>
          <p:cNvSpPr/>
          <p:nvPr/>
        </p:nvSpPr>
        <p:spPr>
          <a:xfrm>
            <a:off x="349427" y="1647977"/>
            <a:ext cx="2922650" cy="251371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F212B565-F410-4509-AF87-792B8463CF5E}"/>
              </a:ext>
            </a:extLst>
          </p:cNvPr>
          <p:cNvSpPr txBox="1"/>
          <p:nvPr/>
        </p:nvSpPr>
        <p:spPr>
          <a:xfrm>
            <a:off x="436675" y="1740908"/>
            <a:ext cx="1912776" cy="348557"/>
          </a:xfrm>
          <a:prstGeom prst="rect">
            <a:avLst/>
          </a:prstGeom>
          <a:noFill/>
          <a:ln>
            <a:noFill/>
          </a:ln>
        </p:spPr>
        <p:txBody>
          <a:bodyPr wrap="square" rtlCol="0">
            <a:spAutoFit/>
          </a:bodyPr>
          <a:lstStyle/>
          <a:p>
            <a:pPr defTabSz="914355">
              <a:lnSpc>
                <a:spcPct val="90000"/>
              </a:lnSpc>
              <a:spcBef>
                <a:spcPct val="0"/>
              </a:spcBef>
            </a:pPr>
            <a:r>
              <a:rPr lang="en-GB" sz="1800" dirty="0">
                <a:solidFill>
                  <a:schemeClr val="bg1"/>
                </a:solidFill>
                <a:latin typeface="Nunito Sans" panose="00000500000000000000" pitchFamily="2" charset="0"/>
                <a:ea typeface="+mj-ea"/>
                <a:cs typeface="+mj-cs"/>
              </a:rPr>
              <a:t>Team-</a:t>
            </a:r>
            <a:r>
              <a:rPr lang="en-GB" sz="1800" dirty="0" err="1">
                <a:solidFill>
                  <a:schemeClr val="bg1"/>
                </a:solidFill>
                <a:latin typeface="Nunito Sans" panose="00000500000000000000" pitchFamily="2" charset="0"/>
                <a:ea typeface="+mj-ea"/>
                <a:cs typeface="+mj-cs"/>
              </a:rPr>
              <a:t>Inhalt</a:t>
            </a:r>
            <a:endParaRPr lang="en-GB" sz="1800" dirty="0">
              <a:solidFill>
                <a:schemeClr val="bg1"/>
              </a:solidFill>
              <a:latin typeface="Nunito Sans" panose="00000500000000000000" pitchFamily="2" charset="0"/>
              <a:ea typeface="+mj-ea"/>
              <a:cs typeface="+mj-cs"/>
            </a:endParaRPr>
          </a:p>
        </p:txBody>
      </p:sp>
      <p:sp>
        <p:nvSpPr>
          <p:cNvPr id="27" name="TextBox 26">
            <a:extLst>
              <a:ext uri="{FF2B5EF4-FFF2-40B4-BE49-F238E27FC236}">
                <a16:creationId xmlns:a16="http://schemas.microsoft.com/office/drawing/2014/main" id="{FE3E2EBD-9212-455D-870D-06F1D2AE32F9}"/>
              </a:ext>
            </a:extLst>
          </p:cNvPr>
          <p:cNvSpPr txBox="1"/>
          <p:nvPr/>
        </p:nvSpPr>
        <p:spPr>
          <a:xfrm>
            <a:off x="436675" y="2274994"/>
            <a:ext cx="1996058" cy="900246"/>
          </a:xfrm>
          <a:prstGeom prst="rect">
            <a:avLst/>
          </a:prstGeom>
          <a:noFill/>
          <a:ln>
            <a:noFill/>
          </a:ln>
        </p:spPr>
        <p:txBody>
          <a:bodyPr wrap="square" rtlCol="0">
            <a:spAutoFit/>
          </a:bodyPr>
          <a:lstStyle/>
          <a:p>
            <a:r>
              <a:rPr lang="de" sz="1050" dirty="0">
                <a:solidFill>
                  <a:schemeClr val="bg1"/>
                </a:solidFill>
                <a:latin typeface="Nunito Sans ExtraLight" panose="00000300000000000000" pitchFamily="2" charset="0"/>
              </a:rPr>
              <a:t>Erhalten Sie gemeinsame Dateien </a:t>
            </a:r>
            <a:r>
              <a:rPr lang="fr-FR" sz="1050" dirty="0" err="1">
                <a:solidFill>
                  <a:schemeClr val="bg1"/>
                </a:solidFill>
                <a:latin typeface="Nunito Sans ExtraLight" panose="00000300000000000000" pitchFamily="2" charset="0"/>
              </a:rPr>
              <a:t>sicher</a:t>
            </a:r>
            <a:r>
              <a:rPr lang="fr-FR" sz="1050" dirty="0">
                <a:solidFill>
                  <a:schemeClr val="bg1"/>
                </a:solidFill>
                <a:latin typeface="Nunito Sans ExtraLight" panose="00000300000000000000" pitchFamily="2" charset="0"/>
              </a:rPr>
              <a:t>, </a:t>
            </a:r>
            <a:r>
              <a:rPr lang="de" sz="1050" dirty="0">
                <a:solidFill>
                  <a:schemeClr val="bg1"/>
                </a:solidFill>
                <a:latin typeface="Nunito Sans ExtraLight" panose="00000300000000000000" pitchFamily="2" charset="0"/>
              </a:rPr>
              <a:t>direkt aus den alltäglichen Cloud-Tools. Live Daten. Kein </a:t>
            </a:r>
            <a:r>
              <a:rPr lang="en-US" sz="1050" dirty="0" err="1">
                <a:solidFill>
                  <a:schemeClr val="bg1"/>
                </a:solidFill>
                <a:latin typeface="Nunito Sans ExtraLight" panose="00000300000000000000" pitchFamily="2" charset="0"/>
              </a:rPr>
              <a:t>Kopieren</a:t>
            </a:r>
            <a:r>
              <a:rPr lang="en-US" sz="1050" dirty="0">
                <a:solidFill>
                  <a:schemeClr val="bg1"/>
                </a:solidFill>
                <a:latin typeface="Nunito Sans ExtraLight" panose="00000300000000000000" pitchFamily="2" charset="0"/>
              </a:rPr>
              <a:t>/</a:t>
            </a:r>
            <a:r>
              <a:rPr lang="en-US" sz="1050" dirty="0" err="1">
                <a:solidFill>
                  <a:schemeClr val="bg1"/>
                </a:solidFill>
                <a:latin typeface="Nunito Sans ExtraLight" panose="00000300000000000000" pitchFamily="2" charset="0"/>
              </a:rPr>
              <a:t>Einfügen</a:t>
            </a:r>
            <a:endParaRPr lang="en-US" sz="1050" dirty="0">
              <a:solidFill>
                <a:schemeClr val="bg1"/>
              </a:solidFill>
              <a:latin typeface="Nunito Sans ExtraLight" panose="00000300000000000000" pitchFamily="2" charset="0"/>
            </a:endParaRPr>
          </a:p>
          <a:p>
            <a:endParaRPr lang="en-GB" sz="1050" dirty="0">
              <a:solidFill>
                <a:schemeClr val="bg1"/>
              </a:solidFill>
              <a:latin typeface="Nunito Sans ExtraLight" panose="00000300000000000000" pitchFamily="2" charset="0"/>
            </a:endParaRPr>
          </a:p>
        </p:txBody>
      </p:sp>
      <p:pic>
        <p:nvPicPr>
          <p:cNvPr id="28" name="Picture 2" descr="https://instagram-brand.com/wp-content/themes/ig-branding/assets/images/ig-logo-email.png">
            <a:extLst>
              <a:ext uri="{FF2B5EF4-FFF2-40B4-BE49-F238E27FC236}">
                <a16:creationId xmlns:a16="http://schemas.microsoft.com/office/drawing/2014/main" id="{2773E1DE-4CD3-473B-A523-687607FBAC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094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ttps://facebookbrand.com/wp-content/themes/fb-branding/prj-fb-branding/assets/images/fb-art.png">
            <a:extLst>
              <a:ext uri="{FF2B5EF4-FFF2-40B4-BE49-F238E27FC236}">
                <a16:creationId xmlns:a16="http://schemas.microsoft.com/office/drawing/2014/main" id="{FC51D526-2B0E-4E30-8F69-33213D5E13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761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icons.iconarchive.com/icons/yootheme/social-bookmark/512/social-flickr-box-icon.png">
            <a:extLst>
              <a:ext uri="{FF2B5EF4-FFF2-40B4-BE49-F238E27FC236}">
                <a16:creationId xmlns:a16="http://schemas.microsoft.com/office/drawing/2014/main" id="{E3516CDA-40D8-4303-BFCA-2082241BCC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46317" y="1306370"/>
            <a:ext cx="341607" cy="3416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http://icons.iconarchive.com/icons/limav/flat-gradient-social/256/Twitter-icon.png">
            <a:extLst>
              <a:ext uri="{FF2B5EF4-FFF2-40B4-BE49-F238E27FC236}">
                <a16:creationId xmlns:a16="http://schemas.microsoft.com/office/drawing/2014/main" id="{5A74B9BE-77A6-46CD-993E-25C957DABAE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00443" y="1319494"/>
            <a:ext cx="307257" cy="30725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64551357-0CEE-45C7-896C-64A0D927266E}"/>
              </a:ext>
            </a:extLst>
          </p:cNvPr>
          <p:cNvSpPr txBox="1"/>
          <p:nvPr/>
        </p:nvSpPr>
        <p:spPr>
          <a:xfrm>
            <a:off x="6558756" y="2275650"/>
            <a:ext cx="2107428" cy="532646"/>
          </a:xfrm>
          <a:prstGeom prst="rect">
            <a:avLst/>
          </a:prstGeom>
          <a:noFill/>
          <a:ln>
            <a:noFill/>
          </a:ln>
        </p:spPr>
        <p:txBody>
          <a:bodyPr wrap="square" rtlCol="0">
            <a:spAutoFit/>
          </a:bodyPr>
          <a:lstStyle/>
          <a:p>
            <a:pPr algn="r" defTabSz="914355">
              <a:lnSpc>
                <a:spcPct val="90000"/>
              </a:lnSpc>
              <a:spcBef>
                <a:spcPct val="0"/>
              </a:spcBef>
            </a:pPr>
            <a:r>
              <a:rPr lang="de-DE" sz="1050" dirty="0">
                <a:solidFill>
                  <a:schemeClr val="bg1"/>
                </a:solidFill>
                <a:latin typeface="Nunito Sans Light" panose="00000400000000000000" pitchFamily="2" charset="0"/>
              </a:rPr>
              <a:t>Verbindung mit Stadt-, Lokal-oder</a:t>
            </a:r>
          </a:p>
          <a:p>
            <a:pPr algn="r" defTabSz="914355">
              <a:lnSpc>
                <a:spcPct val="90000"/>
              </a:lnSpc>
              <a:spcBef>
                <a:spcPct val="0"/>
              </a:spcBef>
            </a:pPr>
            <a:r>
              <a:rPr lang="de-DE" sz="1050" dirty="0">
                <a:solidFill>
                  <a:schemeClr val="bg1"/>
                </a:solidFill>
                <a:latin typeface="Nunito Sans Light" panose="00000400000000000000" pitchFamily="2" charset="0"/>
              </a:rPr>
              <a:t>Regionalinformationen</a:t>
            </a:r>
            <a:endParaRPr lang="en-GB" sz="1050" dirty="0">
              <a:solidFill>
                <a:schemeClr val="bg1"/>
              </a:solidFill>
              <a:latin typeface="Nunito Sans Light" panose="00000400000000000000" pitchFamily="2" charset="0"/>
            </a:endParaRPr>
          </a:p>
        </p:txBody>
      </p:sp>
      <p:sp>
        <p:nvSpPr>
          <p:cNvPr id="42" name="TextBox 41">
            <a:extLst>
              <a:ext uri="{FF2B5EF4-FFF2-40B4-BE49-F238E27FC236}">
                <a16:creationId xmlns:a16="http://schemas.microsoft.com/office/drawing/2014/main" id="{963683CF-4B30-409C-AE03-FC3328C6CB4C}"/>
              </a:ext>
            </a:extLst>
          </p:cNvPr>
          <p:cNvSpPr txBox="1"/>
          <p:nvPr/>
        </p:nvSpPr>
        <p:spPr>
          <a:xfrm>
            <a:off x="6821032" y="1740908"/>
            <a:ext cx="1824423" cy="590931"/>
          </a:xfrm>
          <a:prstGeom prst="rect">
            <a:avLst/>
          </a:prstGeom>
          <a:noFill/>
          <a:ln>
            <a:noFill/>
          </a:ln>
        </p:spPr>
        <p:txBody>
          <a:bodyPr wrap="square" rtlCol="0">
            <a:spAutoFit/>
          </a:bodyPr>
          <a:lstStyle/>
          <a:p>
            <a:pPr algn="r" defTabSz="914355">
              <a:lnSpc>
                <a:spcPct val="90000"/>
              </a:lnSpc>
              <a:spcBef>
                <a:spcPct val="0"/>
              </a:spcBef>
            </a:pPr>
            <a:r>
              <a:rPr lang="de-DE" sz="1800" dirty="0">
                <a:solidFill>
                  <a:schemeClr val="bg1"/>
                </a:solidFill>
                <a:latin typeface="Noto Sans" panose="020B0502040504020204" pitchFamily="34" charset="0"/>
              </a:rPr>
              <a:t>Echtzeitdaten</a:t>
            </a:r>
          </a:p>
          <a:p>
            <a:pPr algn="r" defTabSz="914355">
              <a:lnSpc>
                <a:spcPct val="90000"/>
              </a:lnSpc>
              <a:spcBef>
                <a:spcPct val="0"/>
              </a:spcBef>
            </a:pPr>
            <a:endParaRPr lang="en-GB" sz="1800" dirty="0">
              <a:solidFill>
                <a:schemeClr val="bg1"/>
              </a:solidFill>
              <a:latin typeface="Noto Sans" panose="020B0502040504020204" pitchFamily="34" charset="0"/>
              <a:ea typeface="+mj-ea"/>
              <a:cs typeface="+mj-cs"/>
            </a:endParaRPr>
          </a:p>
        </p:txBody>
      </p:sp>
      <p:sp>
        <p:nvSpPr>
          <p:cNvPr id="43" name="TextBox 42">
            <a:extLst>
              <a:ext uri="{FF2B5EF4-FFF2-40B4-BE49-F238E27FC236}">
                <a16:creationId xmlns:a16="http://schemas.microsoft.com/office/drawing/2014/main" id="{1DE3E3B7-3D8C-4BB4-99E6-59E9932E2A9E}"/>
              </a:ext>
            </a:extLst>
          </p:cNvPr>
          <p:cNvSpPr txBox="1"/>
          <p:nvPr/>
        </p:nvSpPr>
        <p:spPr>
          <a:xfrm>
            <a:off x="2568803" y="930051"/>
            <a:ext cx="3908219" cy="348557"/>
          </a:xfrm>
          <a:prstGeom prst="rect">
            <a:avLst/>
          </a:prstGeom>
          <a:noFill/>
          <a:ln>
            <a:noFill/>
          </a:ln>
        </p:spPr>
        <p:txBody>
          <a:bodyPr wrap="square" rtlCol="0">
            <a:spAutoFit/>
          </a:bodyPr>
          <a:lstStyle/>
          <a:p>
            <a:pPr algn="ctr" defTabSz="914355">
              <a:lnSpc>
                <a:spcPct val="90000"/>
              </a:lnSpc>
              <a:spcBef>
                <a:spcPct val="0"/>
              </a:spcBef>
            </a:pPr>
            <a:r>
              <a:rPr lang="en-GB" sz="1800">
                <a:solidFill>
                  <a:schemeClr val="tx1">
                    <a:lumMod val="65000"/>
                    <a:lumOff val="35000"/>
                  </a:schemeClr>
                </a:solidFill>
                <a:latin typeface="Nunito Sans" panose="00000500000000000000" pitchFamily="2" charset="0"/>
                <a:ea typeface="+mj-ea"/>
                <a:cs typeface="+mj-cs"/>
              </a:rPr>
              <a:t>Social media</a:t>
            </a:r>
          </a:p>
        </p:txBody>
      </p:sp>
      <p:pic>
        <p:nvPicPr>
          <p:cNvPr id="49" name="Picture 48">
            <a:extLst>
              <a:ext uri="{FF2B5EF4-FFF2-40B4-BE49-F238E27FC236}">
                <a16:creationId xmlns:a16="http://schemas.microsoft.com/office/drawing/2014/main" id="{8C9F857D-DD50-4480-8FB8-3200A0F1E31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01223" y="1599489"/>
            <a:ext cx="4361222" cy="2907481"/>
          </a:xfrm>
          <a:prstGeom prst="rect">
            <a:avLst/>
          </a:prstGeom>
        </p:spPr>
      </p:pic>
      <p:sp>
        <p:nvSpPr>
          <p:cNvPr id="61" name="Rectangle 60">
            <a:extLst>
              <a:ext uri="{FF2B5EF4-FFF2-40B4-BE49-F238E27FC236}">
                <a16:creationId xmlns:a16="http://schemas.microsoft.com/office/drawing/2014/main" id="{6C63C363-CBA0-4404-9C5D-6838383FA6F8}"/>
              </a:ext>
            </a:extLst>
          </p:cNvPr>
          <p:cNvSpPr/>
          <p:nvPr/>
        </p:nvSpPr>
        <p:spPr>
          <a:xfrm>
            <a:off x="2300732" y="4275453"/>
            <a:ext cx="4510292" cy="830997"/>
          </a:xfrm>
          <a:prstGeom prst="rect">
            <a:avLst/>
          </a:prstGeom>
        </p:spPr>
        <p:txBody>
          <a:bodyPr wrap="square">
            <a:spAutoFit/>
          </a:bodyPr>
          <a:lstStyle/>
          <a:p>
            <a:pPr algn="ctr"/>
            <a:r>
              <a:rPr lang="en-GB" sz="1200" dirty="0" err="1">
                <a:solidFill>
                  <a:schemeClr val="bg2"/>
                </a:solidFill>
                <a:latin typeface="Nunito Sans SemiBold" panose="00000700000000000000" pitchFamily="2" charset="0"/>
              </a:rPr>
              <a:t>Verbinden</a:t>
            </a:r>
            <a:r>
              <a:rPr lang="en-GB" sz="1200" dirty="0">
                <a:solidFill>
                  <a:schemeClr val="bg2"/>
                </a:solidFill>
                <a:latin typeface="Nunito Sans SemiBold" panose="00000700000000000000" pitchFamily="2" charset="0"/>
              </a:rPr>
              <a:t> Sie </a:t>
            </a:r>
            <a:r>
              <a:rPr lang="en-GB" sz="1200" dirty="0" err="1">
                <a:solidFill>
                  <a:schemeClr val="bg2"/>
                </a:solidFill>
                <a:latin typeface="Nunito Sans SemiBold" panose="00000700000000000000" pitchFamily="2" charset="0"/>
              </a:rPr>
              <a:t>sich</a:t>
            </a:r>
            <a:r>
              <a:rPr lang="en-GB" sz="1200" dirty="0">
                <a:solidFill>
                  <a:schemeClr val="bg2"/>
                </a:solidFill>
                <a:latin typeface="Nunito Sans SemiBold" panose="00000700000000000000" pitchFamily="2" charset="0"/>
              </a:rPr>
              <a:t> </a:t>
            </a:r>
            <a:r>
              <a:rPr lang="en-GB" sz="1200" dirty="0" err="1">
                <a:solidFill>
                  <a:schemeClr val="bg2"/>
                </a:solidFill>
                <a:latin typeface="Nunito Sans SemiBold" panose="00000700000000000000" pitchFamily="2" charset="0"/>
              </a:rPr>
              <a:t>mit</a:t>
            </a:r>
            <a:r>
              <a:rPr lang="en-GB" sz="1200" dirty="0">
                <a:solidFill>
                  <a:schemeClr val="bg2"/>
                </a:solidFill>
                <a:latin typeface="Nunito Sans SemiBold" panose="00000700000000000000" pitchFamily="2" charset="0"/>
              </a:rPr>
              <a:t> POS-</a:t>
            </a:r>
            <a:r>
              <a:rPr lang="en-GB" sz="1200" dirty="0" err="1">
                <a:solidFill>
                  <a:schemeClr val="bg2"/>
                </a:solidFill>
                <a:latin typeface="Nunito Sans SemiBold" panose="00000700000000000000" pitchFamily="2" charset="0"/>
              </a:rPr>
              <a:t>Systemen</a:t>
            </a:r>
            <a:r>
              <a:rPr lang="en-GB" sz="1200" dirty="0">
                <a:solidFill>
                  <a:schemeClr val="bg2"/>
                </a:solidFill>
                <a:latin typeface="Nunito Sans SemiBold" panose="00000700000000000000" pitchFamily="2" charset="0"/>
              </a:rPr>
              <a:t>, </a:t>
            </a:r>
            <a:r>
              <a:rPr lang="en-GB" sz="1200" dirty="0" err="1">
                <a:solidFill>
                  <a:schemeClr val="bg2"/>
                </a:solidFill>
                <a:latin typeface="Nunito Sans SemiBold" panose="00000700000000000000" pitchFamily="2" charset="0"/>
              </a:rPr>
              <a:t>Konferenz-Reservierungssystemen</a:t>
            </a:r>
            <a:r>
              <a:rPr lang="en-GB" sz="1200" dirty="0">
                <a:solidFill>
                  <a:schemeClr val="bg2"/>
                </a:solidFill>
                <a:latin typeface="Nunito Sans SemiBold" panose="00000700000000000000" pitchFamily="2" charset="0"/>
              </a:rPr>
              <a:t>, </a:t>
            </a:r>
            <a:r>
              <a:rPr lang="en-GB" sz="1200" dirty="0" err="1">
                <a:solidFill>
                  <a:schemeClr val="bg2"/>
                </a:solidFill>
                <a:latin typeface="Nunito Sans SemiBold" panose="00000700000000000000" pitchFamily="2" charset="0"/>
              </a:rPr>
              <a:t>Gastgewerbe</a:t>
            </a:r>
            <a:r>
              <a:rPr lang="en-GB" sz="1200" dirty="0">
                <a:solidFill>
                  <a:schemeClr val="bg2"/>
                </a:solidFill>
                <a:latin typeface="Nunito Sans SemiBold" panose="00000700000000000000" pitchFamily="2" charset="0"/>
              </a:rPr>
              <a:t>-Software, </a:t>
            </a:r>
            <a:r>
              <a:rPr lang="en-GB" sz="1200" dirty="0" err="1">
                <a:solidFill>
                  <a:schemeClr val="bg2"/>
                </a:solidFill>
                <a:latin typeface="Nunito Sans SemiBold" panose="00000700000000000000" pitchFamily="2" charset="0"/>
              </a:rPr>
              <a:t>sozialen</a:t>
            </a:r>
            <a:r>
              <a:rPr lang="en-GB" sz="1200" dirty="0">
                <a:solidFill>
                  <a:schemeClr val="bg2"/>
                </a:solidFill>
                <a:latin typeface="Nunito Sans SemiBold" panose="00000700000000000000" pitchFamily="2" charset="0"/>
              </a:rPr>
              <a:t> </a:t>
            </a:r>
            <a:r>
              <a:rPr lang="en-GB" sz="1200" dirty="0" err="1">
                <a:solidFill>
                  <a:schemeClr val="bg2"/>
                </a:solidFill>
                <a:latin typeface="Nunito Sans SemiBold" panose="00000700000000000000" pitchFamily="2" charset="0"/>
              </a:rPr>
              <a:t>Medien</a:t>
            </a:r>
            <a:r>
              <a:rPr lang="en-GB" sz="1200" dirty="0">
                <a:solidFill>
                  <a:schemeClr val="bg2"/>
                </a:solidFill>
                <a:latin typeface="Nunito Sans SemiBold" panose="00000700000000000000" pitchFamily="2" charset="0"/>
              </a:rPr>
              <a:t> </a:t>
            </a:r>
            <a:r>
              <a:rPr lang="en-GB" sz="1200" dirty="0" err="1">
                <a:solidFill>
                  <a:schemeClr val="bg2"/>
                </a:solidFill>
                <a:latin typeface="Nunito Sans SemiBold" panose="00000700000000000000" pitchFamily="2" charset="0"/>
              </a:rPr>
              <a:t>usw</a:t>
            </a:r>
            <a:r>
              <a:rPr lang="en-GB" sz="1200" dirty="0">
                <a:solidFill>
                  <a:schemeClr val="bg2"/>
                </a:solidFill>
                <a:latin typeface="Nunito Sans SemiBold" panose="00000700000000000000" pitchFamily="2" charset="0"/>
              </a:rPr>
              <a:t>.</a:t>
            </a:r>
          </a:p>
          <a:p>
            <a:pPr algn="ctr"/>
            <a:r>
              <a:rPr lang="de-DE" sz="1200" dirty="0">
                <a:solidFill>
                  <a:schemeClr val="bg2"/>
                </a:solidFill>
                <a:latin typeface="Nunito Sans SemiBold" panose="00000700000000000000" pitchFamily="2" charset="0"/>
              </a:rPr>
              <a:t>Keine manuelle Inhaltsverwaltung</a:t>
            </a:r>
            <a:endParaRPr lang="en-GB" sz="1200" dirty="0">
              <a:solidFill>
                <a:schemeClr val="bg2"/>
              </a:solidFill>
              <a:latin typeface="Nunito Sans SemiBold" panose="00000700000000000000" pitchFamily="2" charset="0"/>
            </a:endParaRPr>
          </a:p>
        </p:txBody>
      </p:sp>
      <p:pic>
        <p:nvPicPr>
          <p:cNvPr id="62" name="Picture 61">
            <a:extLst>
              <a:ext uri="{FF2B5EF4-FFF2-40B4-BE49-F238E27FC236}">
                <a16:creationId xmlns:a16="http://schemas.microsoft.com/office/drawing/2014/main" id="{A55D9B76-BB44-497A-A060-18C03CBF3C1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12437" y="4353136"/>
            <a:ext cx="834939" cy="709502"/>
          </a:xfrm>
          <a:prstGeom prst="rect">
            <a:avLst/>
          </a:prstGeom>
        </p:spPr>
      </p:pic>
      <p:sp>
        <p:nvSpPr>
          <p:cNvPr id="65" name="Title 3">
            <a:extLst>
              <a:ext uri="{FF2B5EF4-FFF2-40B4-BE49-F238E27FC236}">
                <a16:creationId xmlns:a16="http://schemas.microsoft.com/office/drawing/2014/main" id="{9C569E47-1268-493E-9E70-57A210173516}"/>
              </a:ext>
            </a:extLst>
          </p:cNvPr>
          <p:cNvSpPr>
            <a:spLocks noGrp="1"/>
          </p:cNvSpPr>
          <p:nvPr>
            <p:ph type="title"/>
          </p:nvPr>
        </p:nvSpPr>
        <p:spPr>
          <a:xfrm>
            <a:off x="141019" y="80862"/>
            <a:ext cx="7774973" cy="648000"/>
          </a:xfrm>
        </p:spPr>
        <p:txBody>
          <a:bodyPr/>
          <a:lstStyle/>
          <a:p>
            <a:pPr algn="l"/>
            <a:r>
              <a:rPr lang="en-GB" sz="2400" dirty="0"/>
              <a:t>	</a:t>
            </a:r>
            <a:r>
              <a:rPr lang="de-DE" sz="2400" dirty="0"/>
              <a:t>Wie? </a:t>
            </a:r>
            <a:r>
              <a:rPr lang="de-DE" sz="2000" dirty="0"/>
              <a:t>Dynamischer Inhalt mit Echtzeit-Informationen.</a:t>
            </a:r>
          </a:p>
        </p:txBody>
      </p:sp>
      <p:sp>
        <p:nvSpPr>
          <p:cNvPr id="66" name="Rectangle 65">
            <a:extLst>
              <a:ext uri="{FF2B5EF4-FFF2-40B4-BE49-F238E27FC236}">
                <a16:creationId xmlns:a16="http://schemas.microsoft.com/office/drawing/2014/main" id="{3DBFF954-683D-47AB-99F9-FE486334C86C}"/>
              </a:ext>
            </a:extLst>
          </p:cNvPr>
          <p:cNvSpPr/>
          <p:nvPr/>
        </p:nvSpPr>
        <p:spPr>
          <a:xfrm>
            <a:off x="6813599" y="4573104"/>
            <a:ext cx="1015021" cy="492443"/>
          </a:xfrm>
          <a:prstGeom prst="rect">
            <a:avLst/>
          </a:prstGeom>
        </p:spPr>
        <p:txBody>
          <a:bodyPr wrap="none">
            <a:spAutoFit/>
          </a:bodyPr>
          <a:lstStyle/>
          <a:p>
            <a:r>
              <a:rPr lang="en-GB" sz="1200" dirty="0">
                <a:solidFill>
                  <a:schemeClr val="tx2"/>
                </a:solidFill>
                <a:latin typeface="Nunito Sans" panose="00000500000000000000" pitchFamily="2" charset="0"/>
              </a:rPr>
              <a:t>Powered by</a:t>
            </a:r>
            <a:br>
              <a:rPr lang="en-GB" sz="1400" dirty="0">
                <a:solidFill>
                  <a:schemeClr val="tx2"/>
                </a:solidFill>
                <a:latin typeface="Nunito Sans" panose="00000500000000000000" pitchFamily="2" charset="0"/>
              </a:rPr>
            </a:br>
            <a:endParaRPr lang="en-GB" sz="1400" dirty="0">
              <a:solidFill>
                <a:schemeClr val="tx2"/>
              </a:solidFill>
              <a:latin typeface="Nunito Sans" panose="00000500000000000000" pitchFamily="2" charset="0"/>
            </a:endParaRPr>
          </a:p>
        </p:txBody>
      </p:sp>
      <p:grpSp>
        <p:nvGrpSpPr>
          <p:cNvPr id="6" name="Group 5">
            <a:extLst>
              <a:ext uri="{FF2B5EF4-FFF2-40B4-BE49-F238E27FC236}">
                <a16:creationId xmlns:a16="http://schemas.microsoft.com/office/drawing/2014/main" id="{32D6C93A-02F2-4A73-976C-CA81AA7944D1}"/>
              </a:ext>
            </a:extLst>
          </p:cNvPr>
          <p:cNvGrpSpPr/>
          <p:nvPr/>
        </p:nvGrpSpPr>
        <p:grpSpPr>
          <a:xfrm>
            <a:off x="484134" y="3087382"/>
            <a:ext cx="1873835" cy="744860"/>
            <a:chOff x="410716" y="3087382"/>
            <a:chExt cx="1873835" cy="744860"/>
          </a:xfrm>
        </p:grpSpPr>
        <p:pic>
          <p:nvPicPr>
            <p:cNvPr id="48" name="Picture 2" descr="https://slcc.service-now.com/office365-3.pngx">
              <a:extLst>
                <a:ext uri="{FF2B5EF4-FFF2-40B4-BE49-F238E27FC236}">
                  <a16:creationId xmlns:a16="http://schemas.microsoft.com/office/drawing/2014/main" id="{CBE1038F-6413-4965-BA7B-1C704D83C99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0716" y="3087382"/>
              <a:ext cx="744860" cy="7448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835B9CD-C1AE-4936-B8AB-A0140EBB2E6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45828" y="3098113"/>
              <a:ext cx="1038723" cy="727563"/>
            </a:xfrm>
            <a:prstGeom prst="rect">
              <a:avLst/>
            </a:prstGeom>
          </p:spPr>
        </p:pic>
      </p:grpSp>
      <p:sp>
        <p:nvSpPr>
          <p:cNvPr id="59" name="Arrow: Right 58">
            <a:extLst>
              <a:ext uri="{FF2B5EF4-FFF2-40B4-BE49-F238E27FC236}">
                <a16:creationId xmlns:a16="http://schemas.microsoft.com/office/drawing/2014/main" id="{303BEF50-D180-4A45-BB9E-85D9DA666084}"/>
              </a:ext>
            </a:extLst>
          </p:cNvPr>
          <p:cNvSpPr/>
          <p:nvPr/>
        </p:nvSpPr>
        <p:spPr>
          <a:xfrm rot="10800000" flipH="1">
            <a:off x="2395899" y="3244918"/>
            <a:ext cx="660809"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58" name="Arrow: Right 57">
            <a:extLst>
              <a:ext uri="{FF2B5EF4-FFF2-40B4-BE49-F238E27FC236}">
                <a16:creationId xmlns:a16="http://schemas.microsoft.com/office/drawing/2014/main" id="{89C2D102-D9CE-4E9E-8A84-34DC0941D7B2}"/>
              </a:ext>
            </a:extLst>
          </p:cNvPr>
          <p:cNvSpPr/>
          <p:nvPr/>
        </p:nvSpPr>
        <p:spPr>
          <a:xfrm flipH="1">
            <a:off x="6106379" y="3281300"/>
            <a:ext cx="635265"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0507B8B9-1302-4894-A739-772E922D801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02800" y="2041565"/>
            <a:ext cx="1438404" cy="958781"/>
          </a:xfrm>
          <a:prstGeom prst="rect">
            <a:avLst/>
          </a:prstGeom>
        </p:spPr>
      </p:pic>
      <p:pic>
        <p:nvPicPr>
          <p:cNvPr id="9" name="Picture 8">
            <a:extLst>
              <a:ext uri="{FF2B5EF4-FFF2-40B4-BE49-F238E27FC236}">
                <a16:creationId xmlns:a16="http://schemas.microsoft.com/office/drawing/2014/main" id="{3B10F34C-BB3C-4B80-9EBE-5F1643E845F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009025" y="2782508"/>
            <a:ext cx="1565364" cy="1043168"/>
          </a:xfrm>
          <a:prstGeom prst="rect">
            <a:avLst/>
          </a:prstGeom>
        </p:spPr>
      </p:pic>
      <p:pic>
        <p:nvPicPr>
          <p:cNvPr id="11" name="Picture 10">
            <a:extLst>
              <a:ext uri="{FF2B5EF4-FFF2-40B4-BE49-F238E27FC236}">
                <a16:creationId xmlns:a16="http://schemas.microsoft.com/office/drawing/2014/main" id="{D457E90D-DDF3-4982-964D-857D205D5056}"/>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1295"/>
          <a:stretch/>
        </p:blipFill>
        <p:spPr>
          <a:xfrm>
            <a:off x="4639029" y="3098331"/>
            <a:ext cx="1438403" cy="786284"/>
          </a:xfrm>
          <a:prstGeom prst="rect">
            <a:avLst/>
          </a:prstGeom>
        </p:spPr>
      </p:pic>
      <p:pic>
        <p:nvPicPr>
          <p:cNvPr id="37" name="Picture 36">
            <a:extLst>
              <a:ext uri="{FF2B5EF4-FFF2-40B4-BE49-F238E27FC236}">
                <a16:creationId xmlns:a16="http://schemas.microsoft.com/office/drawing/2014/main" id="{E77EC3AA-6582-4A51-84AA-2AB60BE91A14}"/>
              </a:ext>
            </a:extLst>
          </p:cNvPr>
          <p:cNvPicPr>
            <a:picLocks noChangeAspect="1"/>
          </p:cNvPicPr>
          <p:nvPr/>
        </p:nvPicPr>
        <p:blipFill>
          <a:blip r:embed="rId15"/>
          <a:stretch>
            <a:fillRect/>
          </a:stretch>
        </p:blipFill>
        <p:spPr>
          <a:xfrm>
            <a:off x="3051447" y="3134658"/>
            <a:ext cx="1494870" cy="792196"/>
          </a:xfrm>
          <a:prstGeom prst="rect">
            <a:avLst/>
          </a:prstGeom>
        </p:spPr>
      </p:pic>
      <p:pic>
        <p:nvPicPr>
          <p:cNvPr id="15" name="Picture 14">
            <a:extLst>
              <a:ext uri="{FF2B5EF4-FFF2-40B4-BE49-F238E27FC236}">
                <a16:creationId xmlns:a16="http://schemas.microsoft.com/office/drawing/2014/main" id="{790FC9F6-5FCA-44AB-9273-40AC05453417}"/>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639029" y="2041565"/>
            <a:ext cx="1438403" cy="959684"/>
          </a:xfrm>
          <a:prstGeom prst="rect">
            <a:avLst/>
          </a:prstGeom>
        </p:spPr>
      </p:pic>
      <p:sp>
        <p:nvSpPr>
          <p:cNvPr id="57" name="Arrow: Right 56">
            <a:extLst>
              <a:ext uri="{FF2B5EF4-FFF2-40B4-BE49-F238E27FC236}">
                <a16:creationId xmlns:a16="http://schemas.microsoft.com/office/drawing/2014/main" id="{9349FC29-56F5-4462-B78D-FD6F6CC8C935}"/>
              </a:ext>
            </a:extLst>
          </p:cNvPr>
          <p:cNvSpPr/>
          <p:nvPr/>
        </p:nvSpPr>
        <p:spPr>
          <a:xfrm rot="16200000" flipH="1">
            <a:off x="4326381" y="1803588"/>
            <a:ext cx="467790"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134380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5" name="TextBox 34">
            <a:extLst>
              <a:ext uri="{FF2B5EF4-FFF2-40B4-BE49-F238E27FC236}">
                <a16:creationId xmlns:a16="http://schemas.microsoft.com/office/drawing/2014/main" id="{A339C568-319D-4ED5-8113-F4F7A043002B}"/>
              </a:ext>
            </a:extLst>
          </p:cNvPr>
          <p:cNvSpPr txBox="1"/>
          <p:nvPr/>
        </p:nvSpPr>
        <p:spPr>
          <a:xfrm>
            <a:off x="251997" y="1368672"/>
            <a:ext cx="2573155" cy="5539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Von </a:t>
            </a:r>
            <a:r>
              <a:rPr lang="en-GB" sz="1000" dirty="0" err="1">
                <a:solidFill>
                  <a:schemeClr val="bg1"/>
                </a:solidFill>
                <a:latin typeface="Nunito Sans" panose="00000500000000000000" pitchFamily="2" charset="0"/>
              </a:rPr>
              <a:t>Besucher</a:t>
            </a:r>
            <a:r>
              <a:rPr lang="en-GB" sz="1000" dirty="0">
                <a:solidFill>
                  <a:schemeClr val="bg1"/>
                </a:solidFill>
                <a:latin typeface="Nunito Sans" panose="00000500000000000000" pitchFamily="2" charset="0"/>
              </a:rPr>
              <a:t>-Check-In und </a:t>
            </a:r>
            <a:r>
              <a:rPr lang="en-GB" sz="1000" dirty="0" err="1">
                <a:solidFill>
                  <a:schemeClr val="bg1"/>
                </a:solidFill>
                <a:latin typeface="Nunito Sans" panose="00000500000000000000" pitchFamily="2" charset="0"/>
              </a:rPr>
              <a:t>Kalenderdaten</a:t>
            </a:r>
            <a:endParaRPr lang="en-GB" sz="1000" dirty="0">
              <a:solidFill>
                <a:schemeClr val="bg1"/>
              </a:solidFill>
              <a:latin typeface="Nunito Sans" panose="00000500000000000000" pitchFamily="2" charset="0"/>
            </a:endParaRPr>
          </a:p>
          <a:p>
            <a:pPr algn="ctr"/>
            <a:endParaRPr lang="en-GB" sz="1000" dirty="0">
              <a:solidFill>
                <a:schemeClr val="bg1"/>
              </a:solidFill>
              <a:latin typeface="Nunito Sans" panose="00000500000000000000" pitchFamily="2" charset="0"/>
            </a:endParaRPr>
          </a:p>
        </p:txBody>
      </p:sp>
      <p:sp>
        <p:nvSpPr>
          <p:cNvPr id="36" name="TextBox 35">
            <a:extLst>
              <a:ext uri="{FF2B5EF4-FFF2-40B4-BE49-F238E27FC236}">
                <a16:creationId xmlns:a16="http://schemas.microsoft.com/office/drawing/2014/main" id="{E7A39843-4191-48CC-97B9-7D473C5E1E33}"/>
              </a:ext>
            </a:extLst>
          </p:cNvPr>
          <p:cNvSpPr txBox="1"/>
          <p:nvPr/>
        </p:nvSpPr>
        <p:spPr>
          <a:xfrm>
            <a:off x="3282437" y="1371535"/>
            <a:ext cx="2573155" cy="5539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de" sz="1000" dirty="0">
                <a:solidFill>
                  <a:schemeClr val="bg1"/>
                </a:solidFill>
                <a:latin typeface="Nunito Sans" panose="00000500000000000000" pitchFamily="2" charset="0"/>
              </a:rPr>
              <a:t>Von standortgebundenen Daten: Zeitzone, Währung, ...</a:t>
            </a:r>
            <a:endParaRPr lang="en-GB" sz="1000" dirty="0">
              <a:solidFill>
                <a:schemeClr val="bg1"/>
              </a:solidFill>
              <a:latin typeface="Nunito Sans" panose="00000500000000000000" pitchFamily="2" charset="0"/>
            </a:endParaRPr>
          </a:p>
          <a:p>
            <a:pPr algn="ctr"/>
            <a:endParaRPr lang="en-GB" sz="1000" dirty="0">
              <a:solidFill>
                <a:schemeClr val="bg1"/>
              </a:solidFill>
              <a:latin typeface="Nunito Sans" panose="00000500000000000000" pitchFamily="2" charset="0"/>
            </a:endParaRPr>
          </a:p>
        </p:txBody>
      </p:sp>
      <p:sp>
        <p:nvSpPr>
          <p:cNvPr id="37" name="TextBox 36">
            <a:extLst>
              <a:ext uri="{FF2B5EF4-FFF2-40B4-BE49-F238E27FC236}">
                <a16:creationId xmlns:a16="http://schemas.microsoft.com/office/drawing/2014/main" id="{EADF5A22-02E7-4D76-BA74-56282DCA2548}"/>
              </a:ext>
            </a:extLst>
          </p:cNvPr>
          <p:cNvSpPr txBox="1"/>
          <p:nvPr/>
        </p:nvSpPr>
        <p:spPr>
          <a:xfrm>
            <a:off x="6318849" y="1367687"/>
            <a:ext cx="2573154"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dirty="0">
                <a:solidFill>
                  <a:schemeClr val="bg1"/>
                </a:solidFill>
                <a:latin typeface="Nunito Sans" panose="00000500000000000000" pitchFamily="2" charset="0"/>
              </a:rPr>
              <a:t>Von </a:t>
            </a:r>
            <a:r>
              <a:rPr lang="en-GB" sz="1050" dirty="0" err="1">
                <a:solidFill>
                  <a:schemeClr val="bg1"/>
                </a:solidFill>
                <a:latin typeface="Nunito Sans" panose="00000500000000000000" pitchFamily="2" charset="0"/>
              </a:rPr>
              <a:t>Raumreservierungen</a:t>
            </a:r>
            <a:r>
              <a:rPr lang="en-GB" sz="1050" dirty="0">
                <a:solidFill>
                  <a:schemeClr val="bg1"/>
                </a:solidFill>
                <a:latin typeface="Nunito Sans" panose="00000500000000000000" pitchFamily="2" charset="0"/>
              </a:rPr>
              <a:t> </a:t>
            </a:r>
          </a:p>
          <a:p>
            <a:pPr algn="ctr"/>
            <a:endParaRPr lang="en-GB" sz="1050" dirty="0">
              <a:solidFill>
                <a:schemeClr val="bg1"/>
              </a:solidFill>
              <a:latin typeface="Nunito Sans" panose="00000500000000000000" pitchFamily="2" charset="0"/>
            </a:endParaRPr>
          </a:p>
        </p:txBody>
      </p:sp>
      <p:sp>
        <p:nvSpPr>
          <p:cNvPr id="38" name="TextBox 37">
            <a:extLst>
              <a:ext uri="{FF2B5EF4-FFF2-40B4-BE49-F238E27FC236}">
                <a16:creationId xmlns:a16="http://schemas.microsoft.com/office/drawing/2014/main" id="{D0FDF7CD-0E38-40BB-9D89-B213CD300327}"/>
              </a:ext>
            </a:extLst>
          </p:cNvPr>
          <p:cNvSpPr txBox="1"/>
          <p:nvPr/>
        </p:nvSpPr>
        <p:spPr>
          <a:xfrm>
            <a:off x="0" y="3901998"/>
            <a:ext cx="9144000" cy="523220"/>
          </a:xfrm>
          <a:prstGeom prst="rect">
            <a:avLst/>
          </a:prstGeom>
          <a:noFill/>
          <a:ln>
            <a:noFill/>
          </a:ln>
        </p:spPr>
        <p:txBody>
          <a:bodyPr wrap="square" rtlCol="0">
            <a:spAutoFit/>
          </a:bodyPr>
          <a:lstStyle/>
          <a:p>
            <a:pPr algn="ctr"/>
            <a:r>
              <a:rPr lang="de" sz="1400" dirty="0">
                <a:solidFill>
                  <a:schemeClr val="accent1"/>
                </a:solidFill>
                <a:latin typeface="Nunito Sans" panose="00000500000000000000" pitchFamily="2" charset="0"/>
              </a:rPr>
              <a:t>Keine Zwangszonen, Vorlagen- oder Design-Einschränkungen.</a:t>
            </a:r>
          </a:p>
          <a:p>
            <a:pPr algn="ctr"/>
            <a:r>
              <a:rPr lang="de" sz="1400" dirty="0">
                <a:solidFill>
                  <a:schemeClr val="accent1"/>
                </a:solidFill>
                <a:latin typeface="Nunito Sans" panose="00000500000000000000" pitchFamily="2" charset="0"/>
              </a:rPr>
              <a:t>Keine Verzögerungen oder erzwungene</a:t>
            </a:r>
            <a:r>
              <a:rPr lang="fr-FR" sz="1400" dirty="0">
                <a:solidFill>
                  <a:schemeClr val="accent1"/>
                </a:solidFill>
                <a:latin typeface="Nunito Sans" panose="00000500000000000000" pitchFamily="2" charset="0"/>
              </a:rPr>
              <a:t>n</a:t>
            </a:r>
            <a:r>
              <a:rPr lang="de" sz="1400" dirty="0">
                <a:solidFill>
                  <a:schemeClr val="accent1"/>
                </a:solidFill>
                <a:latin typeface="Nunito Sans" panose="00000500000000000000" pitchFamily="2" charset="0"/>
              </a:rPr>
              <a:t> Intervalle für Inhaltsaktualisierungen.</a:t>
            </a:r>
            <a:endParaRPr lang="en-GB" sz="1400" dirty="0">
              <a:solidFill>
                <a:schemeClr val="accent1"/>
              </a:solidFill>
              <a:latin typeface="Nunito Sans" panose="00000500000000000000" pitchFamily="2" charset="0"/>
            </a:endParaRPr>
          </a:p>
        </p:txBody>
      </p:sp>
      <p:sp>
        <p:nvSpPr>
          <p:cNvPr id="41" name="Rectangle 40">
            <a:extLst>
              <a:ext uri="{FF2B5EF4-FFF2-40B4-BE49-F238E27FC236}">
                <a16:creationId xmlns:a16="http://schemas.microsoft.com/office/drawing/2014/main" id="{839D1BD6-FBC1-4D78-92D2-352F3E67D734}"/>
              </a:ext>
            </a:extLst>
          </p:cNvPr>
          <p:cNvSpPr/>
          <p:nvPr/>
        </p:nvSpPr>
        <p:spPr>
          <a:xfrm>
            <a:off x="428638" y="1996689"/>
            <a:ext cx="2306956" cy="896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7" name="Straight Connector 46">
            <a:extLst>
              <a:ext uri="{FF2B5EF4-FFF2-40B4-BE49-F238E27FC236}">
                <a16:creationId xmlns:a16="http://schemas.microsoft.com/office/drawing/2014/main" id="{46C77919-620A-47B7-BC65-DE357FAC8E7E}"/>
              </a:ext>
            </a:extLst>
          </p:cNvPr>
          <p:cNvCxnSpPr>
            <a:cxnSpLocks/>
          </p:cNvCxnSpPr>
          <p:nvPr/>
        </p:nvCxnSpPr>
        <p:spPr>
          <a:xfrm>
            <a:off x="2220686" y="3892300"/>
            <a:ext cx="45447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12BA3A9-4ECD-44DD-8D77-4C9082100FFD}"/>
              </a:ext>
            </a:extLst>
          </p:cNvPr>
          <p:cNvCxnSpPr>
            <a:cxnSpLocks/>
          </p:cNvCxnSpPr>
          <p:nvPr/>
        </p:nvCxnSpPr>
        <p:spPr>
          <a:xfrm>
            <a:off x="2220686" y="4425218"/>
            <a:ext cx="4544785" cy="0"/>
          </a:xfrm>
          <a:prstGeom prst="line">
            <a:avLst/>
          </a:prstGeom>
        </p:spPr>
        <p:style>
          <a:lnRef idx="1">
            <a:schemeClr val="accent1"/>
          </a:lnRef>
          <a:fillRef idx="0">
            <a:schemeClr val="accent1"/>
          </a:fillRef>
          <a:effectRef idx="0">
            <a:schemeClr val="accent1"/>
          </a:effectRef>
          <a:fontRef idx="minor">
            <a:schemeClr val="tx1"/>
          </a:fontRef>
        </p:style>
      </p:cxnSp>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de-DE" sz="2400" dirty="0"/>
              <a:t> Flexibilität</a:t>
            </a:r>
            <a:r>
              <a:rPr lang="en-GB" sz="2400" dirty="0"/>
              <a:t> </a:t>
            </a:r>
            <a:r>
              <a:rPr lang="en-GB" sz="2400" dirty="0" err="1"/>
              <a:t>bei</a:t>
            </a:r>
            <a:r>
              <a:rPr lang="en-GB" sz="2400" dirty="0"/>
              <a:t> </a:t>
            </a:r>
            <a:r>
              <a:rPr lang="en-GB" sz="2400" dirty="0" err="1"/>
              <a:t>Planung</a:t>
            </a:r>
            <a:r>
              <a:rPr lang="en-GB" sz="2400" dirty="0"/>
              <a:t> und Design.</a:t>
            </a:r>
          </a:p>
        </p:txBody>
      </p:sp>
      <p:pic>
        <p:nvPicPr>
          <p:cNvPr id="15" name="Picture 14">
            <a:extLst>
              <a:ext uri="{FF2B5EF4-FFF2-40B4-BE49-F238E27FC236}">
                <a16:creationId xmlns:a16="http://schemas.microsoft.com/office/drawing/2014/main" id="{2C405CB8-FC1F-41D3-9980-13EFC22373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844" y="1530565"/>
            <a:ext cx="3287895" cy="2191930"/>
          </a:xfrm>
          <a:prstGeom prst="rect">
            <a:avLst/>
          </a:prstGeom>
        </p:spPr>
      </p:pic>
      <p:pic>
        <p:nvPicPr>
          <p:cNvPr id="3" name="Picture 2">
            <a:extLst>
              <a:ext uri="{FF2B5EF4-FFF2-40B4-BE49-F238E27FC236}">
                <a16:creationId xmlns:a16="http://schemas.microsoft.com/office/drawing/2014/main" id="{F8B81A37-EDCD-437F-9F2B-0D973A6034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1595" y="1539792"/>
            <a:ext cx="3288600" cy="2192400"/>
          </a:xfrm>
          <a:prstGeom prst="rect">
            <a:avLst/>
          </a:prstGeom>
        </p:spPr>
      </p:pic>
      <p:pic>
        <p:nvPicPr>
          <p:cNvPr id="5" name="Picture 4">
            <a:extLst>
              <a:ext uri="{FF2B5EF4-FFF2-40B4-BE49-F238E27FC236}">
                <a16:creationId xmlns:a16="http://schemas.microsoft.com/office/drawing/2014/main" id="{B65CF03B-44C8-4762-8DEB-E70AF4029D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2034" y="1539296"/>
            <a:ext cx="3288600" cy="2192400"/>
          </a:xfrm>
          <a:prstGeom prst="rect">
            <a:avLst/>
          </a:prstGeom>
        </p:spPr>
      </p:pic>
    </p:spTree>
    <p:extLst>
      <p:ext uri="{BB962C8B-B14F-4D97-AF65-F5344CB8AC3E}">
        <p14:creationId xmlns:p14="http://schemas.microsoft.com/office/powerpoint/2010/main" val="8971468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FDBAA3-02FF-4EB8-90D1-AA98C43B8A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6375" y="1041649"/>
            <a:ext cx="4978801" cy="3319200"/>
          </a:xfrm>
          <a:prstGeom prst="rect">
            <a:avLst/>
          </a:prstGeom>
        </p:spPr>
      </p:pic>
      <p:pic>
        <p:nvPicPr>
          <p:cNvPr id="3" name="Picture 2">
            <a:extLst>
              <a:ext uri="{FF2B5EF4-FFF2-40B4-BE49-F238E27FC236}">
                <a16:creationId xmlns:a16="http://schemas.microsoft.com/office/drawing/2014/main" id="{F6777CBB-60CB-4620-94EB-869891CCCE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42" y="1041649"/>
            <a:ext cx="4980225" cy="3320150"/>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r>
              <a:rPr lang="de" sz="2000" dirty="0"/>
              <a:t>    Flexibilität im Umgang mit Veranstaltungen oder Notfällen.</a:t>
            </a:r>
            <a:endParaRPr lang="en-GB" sz="2800" dirty="0"/>
          </a:p>
        </p:txBody>
      </p:sp>
      <p:sp>
        <p:nvSpPr>
          <p:cNvPr id="27" name="Rectangle 26">
            <a:extLst>
              <a:ext uri="{FF2B5EF4-FFF2-40B4-BE49-F238E27FC236}">
                <a16:creationId xmlns:a16="http://schemas.microsoft.com/office/drawing/2014/main" id="{84A1EB45-8B3A-4788-B3F8-F21304E39385}"/>
              </a:ext>
            </a:extLst>
          </p:cNvPr>
          <p:cNvSpPr/>
          <p:nvPr/>
        </p:nvSpPr>
        <p:spPr>
          <a:xfrm>
            <a:off x="453988" y="1823351"/>
            <a:ext cx="3763336" cy="1446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6B28BFC5-116F-4C3C-9A74-D2FFAE43FE5B}"/>
              </a:ext>
            </a:extLst>
          </p:cNvPr>
          <p:cNvSpPr txBox="1"/>
          <p:nvPr/>
        </p:nvSpPr>
        <p:spPr>
          <a:xfrm>
            <a:off x="1965506" y="4101850"/>
            <a:ext cx="5212987" cy="738664"/>
          </a:xfrm>
          <a:prstGeom prst="rect">
            <a:avLst/>
          </a:prstGeom>
          <a:noFill/>
          <a:ln>
            <a:noFill/>
          </a:ln>
        </p:spPr>
        <p:txBody>
          <a:bodyPr wrap="square" rtlCol="0">
            <a:spAutoFit/>
          </a:bodyPr>
          <a:lstStyle/>
          <a:p>
            <a:pPr algn="ctr"/>
            <a:r>
              <a:rPr lang="de-DE" sz="1400" dirty="0">
                <a:solidFill>
                  <a:schemeClr val="accent1"/>
                </a:solidFill>
                <a:latin typeface="Nunito Sans" panose="00000500000000000000" pitchFamily="2" charset="0"/>
              </a:rPr>
              <a:t>Kompatibilität mit Netzwerk-Triggern: Pager-Systeme, Evakuierungssysteme, AMX- und </a:t>
            </a:r>
            <a:r>
              <a:rPr lang="de-DE" sz="1400" dirty="0" err="1">
                <a:solidFill>
                  <a:schemeClr val="accent1"/>
                </a:solidFill>
                <a:latin typeface="Nunito Sans" panose="00000500000000000000" pitchFamily="2" charset="0"/>
              </a:rPr>
              <a:t>Crestron</a:t>
            </a:r>
            <a:r>
              <a:rPr lang="de-DE" sz="1400" dirty="0">
                <a:solidFill>
                  <a:schemeClr val="accent1"/>
                </a:solidFill>
                <a:latin typeface="Nunito Sans" panose="00000500000000000000" pitchFamily="2" charset="0"/>
              </a:rPr>
              <a:t>-Gebäudesteuerungen.</a:t>
            </a:r>
          </a:p>
        </p:txBody>
      </p:sp>
      <p:cxnSp>
        <p:nvCxnSpPr>
          <p:cNvPr id="40" name="Straight Connector 39">
            <a:extLst>
              <a:ext uri="{FF2B5EF4-FFF2-40B4-BE49-F238E27FC236}">
                <a16:creationId xmlns:a16="http://schemas.microsoft.com/office/drawing/2014/main" id="{796C9D2E-C807-4A65-BA97-99F268367F45}"/>
              </a:ext>
            </a:extLst>
          </p:cNvPr>
          <p:cNvCxnSpPr>
            <a:cxnSpLocks/>
          </p:cNvCxnSpPr>
          <p:nvPr/>
        </p:nvCxnSpPr>
        <p:spPr>
          <a:xfrm>
            <a:off x="1965506" y="4101850"/>
            <a:ext cx="52129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A3E80A8-557B-4F67-A2C8-229282F49E08}"/>
              </a:ext>
            </a:extLst>
          </p:cNvPr>
          <p:cNvCxnSpPr>
            <a:cxnSpLocks/>
          </p:cNvCxnSpPr>
          <p:nvPr/>
        </p:nvCxnSpPr>
        <p:spPr>
          <a:xfrm>
            <a:off x="1965506" y="4755900"/>
            <a:ext cx="521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Arrow: Right 19">
            <a:extLst>
              <a:ext uri="{FF2B5EF4-FFF2-40B4-BE49-F238E27FC236}">
                <a16:creationId xmlns:a16="http://schemas.microsoft.com/office/drawing/2014/main" id="{43E131D4-CD67-4356-97A0-B9EF945620DE}"/>
              </a:ext>
            </a:extLst>
          </p:cNvPr>
          <p:cNvSpPr/>
          <p:nvPr/>
        </p:nvSpPr>
        <p:spPr>
          <a:xfrm>
            <a:off x="4290204" y="2495909"/>
            <a:ext cx="627579" cy="247282"/>
          </a:xfrm>
          <a:prstGeom prst="rightArrow">
            <a:avLst/>
          </a:prstGeom>
          <a:solidFill>
            <a:schemeClr val="bg1"/>
          </a:solidFill>
          <a:ln>
            <a:solidFill>
              <a:srgbClr val="1B2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4255313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dirty="0"/>
              <a:t>	</a:t>
            </a:r>
            <a:r>
              <a:rPr lang="de-DE" sz="2400" dirty="0"/>
              <a:t> Universell – Ein System für jede Anzeigeart</a:t>
            </a:r>
            <a:r>
              <a:rPr lang="en-GB" sz="2400" dirty="0"/>
              <a:t>.</a:t>
            </a:r>
          </a:p>
        </p:txBody>
      </p:sp>
      <p:sp>
        <p:nvSpPr>
          <p:cNvPr id="15" name="TextBox 14">
            <a:extLst>
              <a:ext uri="{FF2B5EF4-FFF2-40B4-BE49-F238E27FC236}">
                <a16:creationId xmlns:a16="http://schemas.microsoft.com/office/drawing/2014/main" id="{1CBA2709-E5B1-4D2F-8CDB-2D37FD96B7FB}"/>
              </a:ext>
            </a:extLst>
          </p:cNvPr>
          <p:cNvSpPr txBox="1"/>
          <p:nvPr/>
        </p:nvSpPr>
        <p:spPr>
          <a:xfrm>
            <a:off x="3404094" y="1184661"/>
            <a:ext cx="2240727"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de-DE" sz="1050" dirty="0">
                <a:solidFill>
                  <a:schemeClr val="bg1"/>
                </a:solidFill>
                <a:latin typeface="Nunito Sans" panose="00000500000000000000" pitchFamily="2" charset="0"/>
              </a:rPr>
              <a:t>Video-Wände</a:t>
            </a:r>
          </a:p>
          <a:p>
            <a:pPr algn="ctr"/>
            <a:endParaRPr lang="en-GB" sz="1050" dirty="0">
              <a:solidFill>
                <a:schemeClr val="bg1"/>
              </a:solidFill>
              <a:latin typeface="Nunito Sans" panose="00000500000000000000" pitchFamily="2" charset="0"/>
            </a:endParaRPr>
          </a:p>
        </p:txBody>
      </p:sp>
      <p:sp>
        <p:nvSpPr>
          <p:cNvPr id="16" name="TextBox 15">
            <a:extLst>
              <a:ext uri="{FF2B5EF4-FFF2-40B4-BE49-F238E27FC236}">
                <a16:creationId xmlns:a16="http://schemas.microsoft.com/office/drawing/2014/main" id="{673AB370-C708-4474-AD82-E6A0DA8D461C}"/>
              </a:ext>
            </a:extLst>
          </p:cNvPr>
          <p:cNvSpPr txBox="1"/>
          <p:nvPr/>
        </p:nvSpPr>
        <p:spPr>
          <a:xfrm>
            <a:off x="593718" y="1184661"/>
            <a:ext cx="2544855" cy="400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de-DE" sz="1000" dirty="0">
                <a:solidFill>
                  <a:schemeClr val="bg1"/>
                </a:solidFill>
                <a:latin typeface="Nunito Sans" panose="00000500000000000000" pitchFamily="2" charset="0"/>
              </a:rPr>
              <a:t>Horizontaler und vertikaler Output</a:t>
            </a:r>
          </a:p>
          <a:p>
            <a:pPr algn="ctr"/>
            <a:endParaRPr lang="en-GB" sz="1000" dirty="0">
              <a:solidFill>
                <a:schemeClr val="bg1"/>
              </a:solidFill>
              <a:latin typeface="Nunito Sans" panose="00000500000000000000" pitchFamily="2" charset="0"/>
            </a:endParaRPr>
          </a:p>
        </p:txBody>
      </p:sp>
      <p:sp>
        <p:nvSpPr>
          <p:cNvPr id="17" name="TextBox 16">
            <a:extLst>
              <a:ext uri="{FF2B5EF4-FFF2-40B4-BE49-F238E27FC236}">
                <a16:creationId xmlns:a16="http://schemas.microsoft.com/office/drawing/2014/main" id="{3B053225-6CB2-424F-9DB8-066603285F28}"/>
              </a:ext>
            </a:extLst>
          </p:cNvPr>
          <p:cNvSpPr txBox="1"/>
          <p:nvPr/>
        </p:nvSpPr>
        <p:spPr>
          <a:xfrm>
            <a:off x="5910339" y="1184661"/>
            <a:ext cx="2544854"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dirty="0">
                <a:solidFill>
                  <a:schemeClr val="bg1"/>
                </a:solidFill>
                <a:latin typeface="Nunito Sans" panose="00000500000000000000" pitchFamily="2" charset="0"/>
              </a:rPr>
              <a:t>LED-</a:t>
            </a:r>
            <a:r>
              <a:rPr lang="en-GB" sz="1050" dirty="0" err="1">
                <a:solidFill>
                  <a:schemeClr val="bg1"/>
                </a:solidFill>
                <a:latin typeface="Nunito Sans" panose="00000500000000000000" pitchFamily="2" charset="0"/>
              </a:rPr>
              <a:t>Anzeigen</a:t>
            </a:r>
            <a:endParaRPr lang="en-GB" sz="1050" dirty="0">
              <a:solidFill>
                <a:schemeClr val="bg1"/>
              </a:solidFill>
              <a:latin typeface="Nunito Sans" panose="00000500000000000000" pitchFamily="2" charset="0"/>
            </a:endParaRPr>
          </a:p>
          <a:p>
            <a:pPr algn="ctr"/>
            <a:endParaRPr lang="en-GB" sz="1050" dirty="0">
              <a:solidFill>
                <a:schemeClr val="bg1"/>
              </a:solidFill>
              <a:latin typeface="Nunito Sans" panose="00000500000000000000" pitchFamily="2" charset="0"/>
            </a:endParaRPr>
          </a:p>
        </p:txBody>
      </p:sp>
      <p:sp>
        <p:nvSpPr>
          <p:cNvPr id="23" name="TextBox 22">
            <a:extLst>
              <a:ext uri="{FF2B5EF4-FFF2-40B4-BE49-F238E27FC236}">
                <a16:creationId xmlns:a16="http://schemas.microsoft.com/office/drawing/2014/main" id="{A4612DDA-D9AD-41CA-9EC0-96BA52CFA18F}"/>
              </a:ext>
            </a:extLst>
          </p:cNvPr>
          <p:cNvSpPr txBox="1"/>
          <p:nvPr/>
        </p:nvSpPr>
        <p:spPr>
          <a:xfrm>
            <a:off x="3404093" y="2888070"/>
            <a:ext cx="2240725"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dirty="0">
                <a:solidFill>
                  <a:schemeClr val="bg1"/>
                </a:solidFill>
                <a:latin typeface="Nunito Sans" panose="00000500000000000000" pitchFamily="2" charset="0"/>
              </a:rPr>
              <a:t>Touch-screen Kiosks</a:t>
            </a:r>
          </a:p>
          <a:p>
            <a:pPr algn="ctr"/>
            <a:endParaRPr lang="en-GB" sz="1050" dirty="0">
              <a:solidFill>
                <a:schemeClr val="bg1"/>
              </a:solidFill>
              <a:latin typeface="Nunito Sans" panose="00000500000000000000" pitchFamily="2" charset="0"/>
            </a:endParaRPr>
          </a:p>
        </p:txBody>
      </p:sp>
      <p:pic>
        <p:nvPicPr>
          <p:cNvPr id="11" name="Picture 10">
            <a:extLst>
              <a:ext uri="{FF2B5EF4-FFF2-40B4-BE49-F238E27FC236}">
                <a16:creationId xmlns:a16="http://schemas.microsoft.com/office/drawing/2014/main" id="{3E5905B1-17D4-46CA-B016-BDC87BAE48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078" b="13701"/>
          <a:stretch/>
        </p:blipFill>
        <p:spPr>
          <a:xfrm>
            <a:off x="3404094" y="3239036"/>
            <a:ext cx="2240724" cy="1168478"/>
          </a:xfrm>
          <a:prstGeom prst="rect">
            <a:avLst/>
          </a:prstGeom>
        </p:spPr>
      </p:pic>
      <p:pic>
        <p:nvPicPr>
          <p:cNvPr id="10" name="Picture 9">
            <a:extLst>
              <a:ext uri="{FF2B5EF4-FFF2-40B4-BE49-F238E27FC236}">
                <a16:creationId xmlns:a16="http://schemas.microsoft.com/office/drawing/2014/main" id="{8DCABAAC-210C-4157-B6F8-1A92F330E31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308" b="21874"/>
          <a:stretch/>
        </p:blipFill>
        <p:spPr>
          <a:xfrm>
            <a:off x="3404092" y="1545270"/>
            <a:ext cx="2240726" cy="1168477"/>
          </a:xfrm>
          <a:prstGeom prst="rect">
            <a:avLst/>
          </a:prstGeom>
        </p:spPr>
      </p:pic>
      <p:pic>
        <p:nvPicPr>
          <p:cNvPr id="13" name="Picture 12">
            <a:extLst>
              <a:ext uri="{FF2B5EF4-FFF2-40B4-BE49-F238E27FC236}">
                <a16:creationId xmlns:a16="http://schemas.microsoft.com/office/drawing/2014/main" id="{EDCEB378-740C-4CE5-A224-9C6B76D3F6AF}"/>
              </a:ext>
            </a:extLst>
          </p:cNvPr>
          <p:cNvPicPr>
            <a:picLocks noChangeAspect="1"/>
          </p:cNvPicPr>
          <p:nvPr/>
        </p:nvPicPr>
        <p:blipFill rotWithShape="1">
          <a:blip r:embed="rId6">
            <a:extLst>
              <a:ext uri="{28A0092B-C50C-407E-A947-70E740481C1C}">
                <a14:useLocalDpi xmlns:a14="http://schemas.microsoft.com/office/drawing/2010/main" val="0"/>
              </a:ext>
            </a:extLst>
          </a:blip>
          <a:srcRect l="19391" t="-239" r="21193"/>
          <a:stretch/>
        </p:blipFill>
        <p:spPr>
          <a:xfrm>
            <a:off x="593718" y="1545268"/>
            <a:ext cx="2544854" cy="2862245"/>
          </a:xfrm>
          <a:prstGeom prst="rect">
            <a:avLst/>
          </a:prstGeom>
        </p:spPr>
      </p:pic>
      <p:pic>
        <p:nvPicPr>
          <p:cNvPr id="6" name="Picture 5">
            <a:extLst>
              <a:ext uri="{FF2B5EF4-FFF2-40B4-BE49-F238E27FC236}">
                <a16:creationId xmlns:a16="http://schemas.microsoft.com/office/drawing/2014/main" id="{AD6F9338-4ACC-43F2-B683-F8837D6AFC2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245" b="25490"/>
          <a:stretch/>
        </p:blipFill>
        <p:spPr>
          <a:xfrm>
            <a:off x="5910338" y="1545268"/>
            <a:ext cx="2544854" cy="2862245"/>
          </a:xfrm>
          <a:prstGeom prst="rect">
            <a:avLst/>
          </a:prstGeom>
        </p:spPr>
      </p:pic>
    </p:spTree>
    <p:extLst>
      <p:ext uri="{BB962C8B-B14F-4D97-AF65-F5344CB8AC3E}">
        <p14:creationId xmlns:p14="http://schemas.microsoft.com/office/powerpoint/2010/main" val="875975131"/>
      </p:ext>
    </p:extLst>
  </p:cSld>
  <p:clrMapOvr>
    <a:masterClrMapping/>
  </p:clrMapOvr>
  <p:transition/>
</p:sld>
</file>

<file path=ppt/theme/theme1.xml><?xml version="1.0" encoding="utf-8"?>
<a:theme xmlns:a="http://schemas.openxmlformats.org/drawingml/2006/main" name="DSA">
  <a:themeElements>
    <a:clrScheme name="SpinetiX 2015">
      <a:dk1>
        <a:sysClr val="windowText" lastClr="000000"/>
      </a:dk1>
      <a:lt1>
        <a:sysClr val="window" lastClr="FFFFFF"/>
      </a:lt1>
      <a:dk2>
        <a:srgbClr val="1468B3"/>
      </a:dk2>
      <a:lt2>
        <a:srgbClr val="808080"/>
      </a:lt2>
      <a:accent1>
        <a:srgbClr val="1468B3"/>
      </a:accent1>
      <a:accent2>
        <a:srgbClr val="C0504D"/>
      </a:accent2>
      <a:accent3>
        <a:srgbClr val="9BBB59"/>
      </a:accent3>
      <a:accent4>
        <a:srgbClr val="8064A2"/>
      </a:accent4>
      <a:accent5>
        <a:srgbClr val="4BACC6"/>
      </a:accent5>
      <a:accent6>
        <a:srgbClr val="F79646"/>
      </a:accent6>
      <a:hlink>
        <a:srgbClr val="1468B3"/>
      </a:hlink>
      <a:folHlink>
        <a:srgbClr val="1468B3"/>
      </a:folHlink>
    </a:clrScheme>
    <a:fontScheme name="SpinetiX 2015">
      <a:majorFont>
        <a:latin typeface="Myriad Pro Cond"/>
        <a:ea typeface=""/>
        <a:cs typeface=""/>
      </a:majorFont>
      <a:minorFont>
        <a:latin typeface="Myriad Pro Cond"/>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inetiX CPP Forum (2015).potx [Lecture seule]" id="{42C87BFE-E27A-4DF2-AE33-4F2BBEBD6257}" vid="{F77CC7C9-6846-4AB1-BCFA-E80997E312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DC48F20D6789B4883B9B16C704719FA" ma:contentTypeVersion="8" ma:contentTypeDescription="Create a new document." ma:contentTypeScope="" ma:versionID="a0899b1a6310a71b772a8b5977c9936d">
  <xsd:schema xmlns:xsd="http://www.w3.org/2001/XMLSchema" xmlns:xs="http://www.w3.org/2001/XMLSchema" xmlns:p="http://schemas.microsoft.com/office/2006/metadata/properties" xmlns:ns2="80be8bc2-2dd2-4778-a2bd-887f1523b063" xmlns:ns3="c313f6ba-59b7-4500-a26a-414d5d09073f" targetNamespace="http://schemas.microsoft.com/office/2006/metadata/properties" ma:root="true" ma:fieldsID="e05dc61848ab7346fab2dc7147bf5601" ns2:_="" ns3:_="">
    <xsd:import namespace="80be8bc2-2dd2-4778-a2bd-887f1523b063"/>
    <xsd:import namespace="c313f6ba-59b7-4500-a26a-414d5d09073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be8bc2-2dd2-4778-a2bd-887f1523b06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3f6ba-59b7-4500-a26a-414d5d09073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A97C339-4D86-4C19-A234-3C468B726FE6}">
  <ds:schemaRefs>
    <ds:schemaRef ds:uri="http://schemas.microsoft.com/sharepoint/v3/contenttype/forms"/>
  </ds:schemaRefs>
</ds:datastoreItem>
</file>

<file path=customXml/itemProps2.xml><?xml version="1.0" encoding="utf-8"?>
<ds:datastoreItem xmlns:ds="http://schemas.openxmlformats.org/officeDocument/2006/customXml" ds:itemID="{048282EE-611E-4F71-AC8C-43B88623ED3A}">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80be8bc2-2dd2-4778-a2bd-887f1523b063"/>
    <ds:schemaRef ds:uri="c313f6ba-59b7-4500-a26a-414d5d09073f"/>
    <ds:schemaRef ds:uri="http://www.w3.org/XML/1998/namespace"/>
  </ds:schemaRefs>
</ds:datastoreItem>
</file>

<file path=customXml/itemProps3.xml><?xml version="1.0" encoding="utf-8"?>
<ds:datastoreItem xmlns:ds="http://schemas.openxmlformats.org/officeDocument/2006/customXml" ds:itemID="{A1AADB44-D866-403F-A50C-C3FCC5D624D0}"/>
</file>

<file path=docProps/app.xml><?xml version="1.0" encoding="utf-8"?>
<Properties xmlns="http://schemas.openxmlformats.org/officeDocument/2006/extended-properties" xmlns:vt="http://schemas.openxmlformats.org/officeDocument/2006/docPropsVTypes">
  <TotalTime>677</TotalTime>
  <Words>824</Words>
  <Application>Microsoft Office PowerPoint</Application>
  <PresentationFormat>On-screen Show (16:9)</PresentationFormat>
  <Paragraphs>132</Paragraphs>
  <Slides>15</Slides>
  <Notes>14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Wingdings</vt:lpstr>
      <vt:lpstr>Nunito Sans ExtraLight</vt:lpstr>
      <vt:lpstr>Nunito Sans</vt:lpstr>
      <vt:lpstr>Nunito Sans ExtraBold</vt:lpstr>
      <vt:lpstr>Nunito Sans SemiBold</vt:lpstr>
      <vt:lpstr>Nunito Sans Light</vt:lpstr>
      <vt:lpstr>Calibri</vt:lpstr>
      <vt:lpstr>Arial</vt:lpstr>
      <vt:lpstr>Myriad Pro Cond</vt:lpstr>
      <vt:lpstr>Noto Sans</vt:lpstr>
      <vt:lpstr>DSA</vt:lpstr>
      <vt:lpstr>Ein einzigartiger Kanal für Ihre Kommunikation.</vt:lpstr>
      <vt:lpstr>Wir erwecken Ihre Geschichte zum Leben.</vt:lpstr>
      <vt:lpstr>Sie bringen die Menschen näher zusammen.</vt:lpstr>
      <vt:lpstr>PowerPoint Presentation</vt:lpstr>
      <vt:lpstr>PowerPoint Presentation</vt:lpstr>
      <vt:lpstr> Wie? Dynamischer Inhalt mit Echtzeit-Informationen.</vt:lpstr>
      <vt:lpstr>  Flexibilität bei Planung und Design.</vt:lpstr>
      <vt:lpstr>    Flexibilität im Umgang mit Veranstaltungen oder Notfällen.</vt:lpstr>
      <vt:lpstr>  Universell – Ein System für jede Anzeigeart.</vt:lpstr>
      <vt:lpstr>PowerPoint Presentation</vt:lpstr>
      <vt:lpstr>  Intuitiv gestalten, laufen lassen .</vt:lpstr>
      <vt:lpstr>  Die komplette Digital-Signage-Lösung.</vt:lpstr>
      <vt:lpstr>        Denken Sie gross.</vt:lpstr>
      <vt:lpstr>  Lassen Sie uns jetzt über Ihr Projekt reden.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Unique Channel for  Hospitality Communication</dc:title>
  <dc:creator>Nikola Knezovic</dc:creator>
  <cp:lastModifiedBy>Krasimir Peykovski</cp:lastModifiedBy>
  <cp:revision>38</cp:revision>
  <dcterms:modified xsi:type="dcterms:W3CDTF">2019-04-30T14:18:29Z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0x0101002DC48F20D6789B4883B9B16C704719FA</vt:lpwstr>
  </property>
  <property fmtid="{D5CDD505-2E9C-101B-9397-08002B2CF9AE}" pid="3" name="AuthorIds_UIVersion_1024">
    <vt:lpwstr>14</vt:lpwstr>
  </property>
</Properties>
</file>