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257" r:id="rId5"/>
    <p:sldId id="555" r:id="rId6"/>
    <p:sldId id="590" r:id="rId7"/>
    <p:sldId id="585" r:id="rId8"/>
    <p:sldId id="584" r:id="rId9"/>
    <p:sldId id="581" r:id="rId10"/>
    <p:sldId id="587" r:id="rId11"/>
    <p:sldId id="573" r:id="rId12"/>
    <p:sldId id="586" r:id="rId13"/>
    <p:sldId id="566" r:id="rId14"/>
    <p:sldId id="588" r:id="rId15"/>
    <p:sldId id="591" r:id="rId16"/>
    <p:sldId id="568" r:id="rId17"/>
    <p:sldId id="578" r:id="rId18"/>
    <p:sldId id="592"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italic r:id="rId28"/>
      <p:boldItalic r:id="rId29"/>
    </p:embeddedFont>
    <p:embeddedFont>
      <p:font typeface="Noto Sans" panose="020B0604020202020204" charset="0"/>
      <p:regular r:id="rId30"/>
    </p:embeddedFont>
    <p:embeddedFont>
      <p:font typeface="Nunito Sans" panose="00000500000000000000" pitchFamily="2" charset="0"/>
      <p:regular r:id="rId31"/>
      <p:bold r:id="rId32"/>
      <p:italic r:id="rId33"/>
      <p:boldItalic r:id="rId34"/>
    </p:embeddedFont>
    <p:embeddedFont>
      <p:font typeface="Nunito Sans ExtraBold" panose="00000900000000000000" pitchFamily="2" charset="0"/>
      <p:bold r:id="rId35"/>
      <p:italic r:id="rId36"/>
      <p:boldItalic r:id="rId37"/>
    </p:embeddedFont>
    <p:embeddedFont>
      <p:font typeface="Nunito Sans ExtraLight" panose="00000300000000000000" pitchFamily="2" charset="0"/>
      <p:regular r:id="rId38"/>
      <p:italic r:id="rId39"/>
    </p:embeddedFont>
    <p:embeddedFont>
      <p:font typeface="Nunito Sans Light" panose="00000400000000000000" pitchFamily="2" charset="0"/>
      <p:regular r:id="rId40"/>
      <p:italic r:id="rId41"/>
    </p:embeddedFont>
    <p:embeddedFont>
      <p:font typeface="Nunito Sans SemiBold" panose="00000700000000000000" pitchFamily="2" charset="0"/>
      <p:regular r:id="rId42"/>
      <p:bold r:id="rId43"/>
      <p:italic r:id="rId44"/>
      <p:boldItalic r:id="rId45"/>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FF870A-BB29-4A31-97FE-04B9ABD47D2B}" v="3" dt="2019-04-30T14:20:32.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08"/>
    <p:restoredTop sz="82815" autoAdjust="0"/>
  </p:normalViewPr>
  <p:slideViewPr>
    <p:cSldViewPr snapToGrid="0">
      <p:cViewPr varScale="1">
        <p:scale>
          <a:sx n="155" d="100"/>
          <a:sy n="155" d="100"/>
        </p:scale>
        <p:origin x="156" y="552"/>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font" Target="fonts/font2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font" Target="fonts/font23.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50FF870A-BB29-4A31-97FE-04B9ABD47D2B}"/>
    <pc:docChg chg="modSld modMainMaster">
      <pc:chgData name="Krasimir Peykovski" userId="0b92663e-ab90-4ae4-a90e-d0aa385e5446" providerId="ADAL" clId="{50FF870A-BB29-4A31-97FE-04B9ABD47D2B}" dt="2019-04-30T14:20:46.087" v="6" actId="20577"/>
      <pc:docMkLst>
        <pc:docMk/>
      </pc:docMkLst>
      <pc:sldChg chg="modSp">
        <pc:chgData name="Krasimir Peykovski" userId="0b92663e-ab90-4ae4-a90e-d0aa385e5446" providerId="ADAL" clId="{50FF870A-BB29-4A31-97FE-04B9ABD47D2B}" dt="2019-04-30T14:20:32.327" v="2"/>
        <pc:sldMkLst>
          <pc:docMk/>
          <pc:sldMk cId="24589663" sldId="588"/>
        </pc:sldMkLst>
        <pc:spChg chg="mod">
          <ac:chgData name="Krasimir Peykovski" userId="0b92663e-ab90-4ae4-a90e-d0aa385e5446" providerId="ADAL" clId="{50FF870A-BB29-4A31-97FE-04B9ABD47D2B}" dt="2019-04-30T14:20:32.327" v="2"/>
          <ac:spMkLst>
            <pc:docMk/>
            <pc:sldMk cId="24589663" sldId="588"/>
            <ac:spMk id="17" creationId="{11B65CA2-6FB3-4652-B6A9-5BBDD891972C}"/>
          </ac:spMkLst>
        </pc:spChg>
        <pc:picChg chg="mod">
          <ac:chgData name="Krasimir Peykovski" userId="0b92663e-ab90-4ae4-a90e-d0aa385e5446" providerId="ADAL" clId="{50FF870A-BB29-4A31-97FE-04B9ABD47D2B}" dt="2019-04-30T14:20:25.880" v="1"/>
          <ac:picMkLst>
            <pc:docMk/>
            <pc:sldMk cId="24589663" sldId="588"/>
            <ac:picMk id="14" creationId="{801B7B4F-E946-4591-93EF-5D876B94DD0C}"/>
          </ac:picMkLst>
        </pc:picChg>
      </pc:sldChg>
      <pc:sldMasterChg chg="modSldLayout">
        <pc:chgData name="Krasimir Peykovski" userId="0b92663e-ab90-4ae4-a90e-d0aa385e5446" providerId="ADAL" clId="{50FF870A-BB29-4A31-97FE-04B9ABD47D2B}" dt="2019-04-30T14:20:46.087" v="6" actId="20577"/>
        <pc:sldMasterMkLst>
          <pc:docMk/>
          <pc:sldMasterMk cId="46964596" sldId="2147483931"/>
        </pc:sldMasterMkLst>
        <pc:sldLayoutChg chg="modSp">
          <pc:chgData name="Krasimir Peykovski" userId="0b92663e-ab90-4ae4-a90e-d0aa385e5446" providerId="ADAL" clId="{50FF870A-BB29-4A31-97FE-04B9ABD47D2B}" dt="2019-04-30T14:20:46.087" v="6" actId="20577"/>
          <pc:sldLayoutMkLst>
            <pc:docMk/>
            <pc:sldMasterMk cId="46964596" sldId="2147483931"/>
            <pc:sldLayoutMk cId="1451600031" sldId="2147483996"/>
          </pc:sldLayoutMkLst>
          <pc:spChg chg="mod">
            <ac:chgData name="Krasimir Peykovski" userId="0b92663e-ab90-4ae4-a90e-d0aa385e5446" providerId="ADAL" clId="{50FF870A-BB29-4A31-97FE-04B9ABD47D2B}" dt="2019-04-30T14:20:46.087" v="6" actId="20577"/>
            <ac:spMkLst>
              <pc:docMk/>
              <pc:sldMasterMk cId="46964596" sldId="2147483931"/>
              <pc:sldLayoutMk cId="1451600031" sldId="2147483996"/>
              <ac:spMk id="8" creationId="{15D8473B-9C23-4C01-ABBB-34D058D34E7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4/30/2019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30/04/2019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noProof="0" dirty="0"/>
              <a:t>NOTE: Vous pouvez ajouter votre propre logo sur cette slide</a:t>
            </a:r>
          </a:p>
          <a:p>
            <a:endParaRPr lang="en-US" dirty="0"/>
          </a:p>
        </p:txBody>
      </p:sp>
      <p:sp>
        <p:nvSpPr>
          <p:cNvPr id="4" name="Slide Number Placeholder 3"/>
          <p:cNvSpPr>
            <a:spLocks noGrp="1"/>
          </p:cNvSpPr>
          <p:nvPr>
            <p:ph type="sldNum" sz="quarter" idx="5"/>
          </p:nvPr>
        </p:nvSpPr>
        <p:spPr/>
        <p:txBody>
          <a:bodyPr/>
          <a:lstStyle/>
          <a:p>
            <a:fld id="{33B2F55C-FDF0-42EA-9290-833248E15F45}" type="slidenum">
              <a:rPr lang="en-GB" smtClean="0"/>
              <a:t>1</a:t>
            </a:fld>
            <a:endParaRPr lang="en-GB"/>
          </a:p>
        </p:txBody>
      </p:sp>
    </p:spTree>
    <p:extLst>
      <p:ext uri="{BB962C8B-B14F-4D97-AF65-F5344CB8AC3E}">
        <p14:creationId xmlns:p14="http://schemas.microsoft.com/office/powerpoint/2010/main" val="4177343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Vous pouvez ajouter votre propre logo et image de votre équipe sur cette slide. Vous pouvez également choisir le logo correspondant à votre statut de revendeur SpinetiX. </a:t>
            </a:r>
          </a:p>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r>
              <a:rPr lang="de-CH" noProof="0" dirty="0"/>
              <a:t>Référence statistique: https://cdn2.hubspot.net/hubfs/506469/Resources_Library/EN_White_Paper_Internal-Com-Strat-Non-Desk_171222_Best_practices_for_creating_an_internal_communications_strategy_for_non-desk_workers_.pdf?utm_campaign=White-papers&amp;utm_medium=email&amp;_hsenc=p2ANqtz-_7ywWiCzkr28eP75rHDw-BmVpJho0XutL194NlG1G-t-OER0Ty6Yfi4iQv-2pcDyO04HPiTG6qFLQ_kUgfPA4mXxZ7VRyDJZe7F2STJ7FOwV8GHkM&amp;_hsmi=56661472&amp;utm_content=56661472&amp;utm_source=hs_automation&amp;hsCtaTracking=c7b89814-e042-4097-9844-b4098e867139%7Cad490a98-7bd5-490f-ace8-a13830c75361 and http://www.ccsenet.org/journal/index.php/ijbm/article/view/6745</a:t>
            </a:r>
          </a:p>
          <a:p>
            <a:pPr marL="0" indent="0">
              <a:buNone/>
            </a:pPr>
            <a:endParaRPr lang="de-CH" noProof="0" dirty="0"/>
          </a:p>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Images provenant des références SpinetiX</a:t>
            </a:r>
          </a:p>
          <a:p>
            <a:endParaRPr lang="de-CH" noProof="0" dirty="0"/>
          </a:p>
          <a:p>
            <a:r>
              <a:rPr lang="de-CH" noProof="0" dirty="0"/>
              <a:t>Zone de réception – </a:t>
            </a:r>
            <a:r>
              <a:rPr lang="fr-FR" noProof="0" dirty="0"/>
              <a:t>Restaurant de l’Hôtel de Ville, Switzerland</a:t>
            </a:r>
          </a:p>
          <a:p>
            <a:r>
              <a:rPr lang="de-CH" noProof="0" dirty="0"/>
              <a:t>Restaurants &amp; Bars </a:t>
            </a:r>
            <a:r>
              <a:rPr lang="en-US" noProof="0" dirty="0"/>
              <a:t>– </a:t>
            </a:r>
            <a:r>
              <a:rPr lang="en-US" noProof="0" dirty="0" err="1"/>
              <a:t>SugarBun</a:t>
            </a:r>
            <a:r>
              <a:rPr lang="en-US" noProof="0" dirty="0"/>
              <a:t>, Malaysia</a:t>
            </a:r>
          </a:p>
          <a:p>
            <a:r>
              <a:rPr lang="en-US" noProof="0" dirty="0"/>
              <a:t>Salles de </a:t>
            </a:r>
            <a:r>
              <a:rPr lang="en-US" noProof="0" dirty="0" err="1"/>
              <a:t>conférence</a:t>
            </a:r>
            <a:r>
              <a:rPr lang="en-US" noProof="0" dirty="0"/>
              <a:t>– Novotel, Hong Kong</a:t>
            </a:r>
          </a:p>
          <a:p>
            <a:r>
              <a:rPr lang="en-US" noProof="0" dirty="0" err="1">
                <a:solidFill>
                  <a:srgbClr val="FF0000"/>
                </a:solidFill>
              </a:rPr>
              <a:t>Espace</a:t>
            </a:r>
            <a:r>
              <a:rPr lang="en-US" noProof="0" dirty="0">
                <a:solidFill>
                  <a:srgbClr val="FF0000"/>
                </a:solidFill>
              </a:rPr>
              <a:t> </a:t>
            </a:r>
            <a:r>
              <a:rPr lang="en-US" noProof="0" dirty="0" err="1">
                <a:solidFill>
                  <a:srgbClr val="FF0000"/>
                </a:solidFill>
              </a:rPr>
              <a:t>loisirs</a:t>
            </a:r>
            <a:r>
              <a:rPr lang="en-US" noProof="0" dirty="0">
                <a:solidFill>
                  <a:srgbClr val="FF0000"/>
                </a:solidFill>
              </a:rPr>
              <a:t> – Fitness club, Switzerland</a:t>
            </a:r>
          </a:p>
          <a:p>
            <a:r>
              <a:rPr lang="en-US" noProof="0" dirty="0">
                <a:solidFill>
                  <a:srgbClr val="FF0000"/>
                </a:solidFill>
              </a:rPr>
              <a:t>Zones </a:t>
            </a:r>
            <a:r>
              <a:rPr lang="en-US" noProof="0" dirty="0" err="1">
                <a:solidFill>
                  <a:srgbClr val="FF0000"/>
                </a:solidFill>
              </a:rPr>
              <a:t>d’attente</a:t>
            </a:r>
            <a:r>
              <a:rPr lang="en-US" noProof="0" dirty="0">
                <a:solidFill>
                  <a:srgbClr val="FF0000"/>
                </a:solidFill>
              </a:rPr>
              <a:t> - </a:t>
            </a:r>
            <a:r>
              <a:rPr lang="en-US" sz="900" b="0" i="0" kern="1200" dirty="0">
                <a:solidFill>
                  <a:schemeClr val="tx1"/>
                </a:solidFill>
                <a:effectLst/>
                <a:latin typeface="+mn-lt"/>
                <a:ea typeface="+mn-ea"/>
                <a:cs typeface="+mn-cs"/>
              </a:rPr>
              <a:t>Pierre &amp; </a:t>
            </a:r>
            <a:r>
              <a:rPr lang="en-US" sz="900" b="0" i="0" kern="1200" dirty="0" err="1">
                <a:solidFill>
                  <a:schemeClr val="tx1"/>
                </a:solidFill>
                <a:effectLst/>
                <a:latin typeface="+mn-lt"/>
                <a:ea typeface="+mn-ea"/>
                <a:cs typeface="+mn-cs"/>
              </a:rPr>
              <a:t>Vacances</a:t>
            </a:r>
            <a:r>
              <a:rPr lang="en-US" sz="900" b="0" i="0" kern="1200" dirty="0">
                <a:solidFill>
                  <a:schemeClr val="tx1"/>
                </a:solidFill>
                <a:effectLst/>
                <a:latin typeface="+mn-lt"/>
                <a:ea typeface="+mn-ea"/>
                <a:cs typeface="+mn-cs"/>
              </a:rPr>
              <a:t>, France</a:t>
            </a:r>
            <a:endParaRPr lang="en-US" noProof="0" dirty="0">
              <a:solidFill>
                <a:srgbClr val="FF0000"/>
              </a:solidFill>
            </a:endParaRPr>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CH" noProof="0" dirty="0"/>
              <a:t>Images provenant des références SpinetiX</a:t>
            </a:r>
          </a:p>
          <a:p>
            <a:endParaRPr lang="de-CH" noProof="0" dirty="0"/>
          </a:p>
          <a:p>
            <a:r>
              <a:rPr lang="de-CH" noProof="0" dirty="0"/>
              <a:t>Ecrans horizontaux et verticaux – The Epping Club, Australie: </a:t>
            </a:r>
            <a:r>
              <a:rPr lang="en-US" sz="900" b="0" i="0" kern="1200" dirty="0">
                <a:solidFill>
                  <a:schemeClr val="tx1"/>
                </a:solidFill>
                <a:effectLst/>
                <a:latin typeface="+mn-lt"/>
                <a:ea typeface="+mn-ea"/>
                <a:cs typeface="+mn-cs"/>
              </a:rPr>
              <a:t>Il propose </a:t>
            </a:r>
            <a:r>
              <a:rPr lang="en-US" sz="900" b="0" i="0" kern="1200" dirty="0" err="1">
                <a:solidFill>
                  <a:schemeClr val="tx1"/>
                </a:solidFill>
                <a:effectLst/>
                <a:latin typeface="+mn-lt"/>
                <a:ea typeface="+mn-ea"/>
                <a:cs typeface="+mn-cs"/>
              </a:rPr>
              <a:t>toute</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sorte</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d’expériences</a:t>
            </a:r>
            <a:r>
              <a:rPr lang="en-US" sz="900" b="0" i="0" kern="1200" dirty="0">
                <a:solidFill>
                  <a:schemeClr val="tx1"/>
                </a:solidFill>
                <a:effectLst/>
                <a:latin typeface="+mn-lt"/>
                <a:ea typeface="+mn-ea"/>
                <a:cs typeface="+mn-cs"/>
              </a:rPr>
              <a:t> et </a:t>
            </a:r>
            <a:r>
              <a:rPr lang="en-US" sz="900" b="0" i="0" kern="1200" dirty="0" err="1">
                <a:solidFill>
                  <a:schemeClr val="tx1"/>
                </a:solidFill>
                <a:effectLst/>
                <a:latin typeface="+mn-lt"/>
                <a:ea typeface="+mn-ea"/>
                <a:cs typeface="+mn-cs"/>
              </a:rPr>
              <a:t>utilise</a:t>
            </a:r>
            <a:r>
              <a:rPr lang="en-US" sz="900" b="0" i="0" kern="1200" dirty="0">
                <a:solidFill>
                  <a:schemeClr val="tx1"/>
                </a:solidFill>
                <a:effectLst/>
                <a:latin typeface="+mn-lt"/>
                <a:ea typeface="+mn-ea"/>
                <a:cs typeface="+mn-cs"/>
              </a:rPr>
              <a:t> 8 </a:t>
            </a:r>
            <a:r>
              <a:rPr lang="en-US" sz="900" b="0" i="0" kern="1200" dirty="0" err="1">
                <a:solidFill>
                  <a:schemeClr val="tx1"/>
                </a:solidFill>
                <a:effectLst/>
                <a:latin typeface="+mn-lt"/>
                <a:ea typeface="+mn-ea"/>
                <a:cs typeface="+mn-cs"/>
              </a:rPr>
              <a:t>écrans</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d’affichage</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dynamique</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notamment</a:t>
            </a:r>
            <a:r>
              <a:rPr lang="en-US" sz="900" b="0" i="0" kern="1200" dirty="0">
                <a:solidFill>
                  <a:schemeClr val="tx1"/>
                </a:solidFill>
                <a:effectLst/>
                <a:latin typeface="+mn-lt"/>
                <a:ea typeface="+mn-ea"/>
                <a:cs typeface="+mn-cs"/>
              </a:rPr>
              <a:t> pour </a:t>
            </a:r>
            <a:r>
              <a:rPr lang="en-US" sz="900" b="0" i="0" kern="1200" dirty="0" err="1">
                <a:solidFill>
                  <a:schemeClr val="tx1"/>
                </a:solidFill>
                <a:effectLst/>
                <a:latin typeface="+mn-lt"/>
                <a:ea typeface="+mn-ea"/>
                <a:cs typeface="+mn-cs"/>
              </a:rPr>
              <a:t>s’orienter</a:t>
            </a:r>
            <a:r>
              <a:rPr lang="en-US" sz="900" b="0" i="0" kern="1200" dirty="0">
                <a:solidFill>
                  <a:schemeClr val="tx1"/>
                </a:solidFill>
                <a:effectLst/>
                <a:latin typeface="+mn-lt"/>
                <a:ea typeface="+mn-ea"/>
                <a:cs typeface="+mn-cs"/>
              </a:rPr>
              <a:t>.</a:t>
            </a:r>
          </a:p>
          <a:p>
            <a:r>
              <a:rPr lang="de-CH" noProof="0" dirty="0"/>
              <a:t>Murs d’écrans </a:t>
            </a:r>
            <a:r>
              <a:rPr lang="en-US" noProof="0" dirty="0"/>
              <a:t>– St. </a:t>
            </a:r>
            <a:r>
              <a:rPr lang="en-US" sz="900" b="0" i="0" kern="1200" dirty="0">
                <a:solidFill>
                  <a:schemeClr val="tx1"/>
                </a:solidFill>
                <a:effectLst/>
                <a:latin typeface="+mn-lt"/>
                <a:ea typeface="+mn-ea"/>
                <a:cs typeface="+mn-cs"/>
              </a:rPr>
              <a:t>Émilion Tourist Center, France.</a:t>
            </a:r>
          </a:p>
          <a:p>
            <a:r>
              <a:rPr lang="en-US" noProof="0" dirty="0" err="1"/>
              <a:t>Ecrans</a:t>
            </a:r>
            <a:r>
              <a:rPr lang="en-US" noProof="0" dirty="0"/>
              <a:t> LED – Westgate resort, Las Vegas</a:t>
            </a:r>
          </a:p>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Presentation start">
    <p:bg>
      <p:bgPr>
        <a:gradFill>
          <a:gsLst>
            <a:gs pos="0">
              <a:schemeClr val="accent1">
                <a:lumMod val="75000"/>
              </a:schemeClr>
            </a:gs>
            <a:gs pos="50000">
              <a:srgbClr val="4DABE2"/>
            </a:gs>
            <a:gs pos="100000">
              <a:srgbClr val="1B2646"/>
            </a:gs>
          </a:gsLst>
          <a:lin ang="5400000" scaled="1"/>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B18DAA-6704-415F-A39D-CF52CAFBFCEB}"/>
              </a:ext>
            </a:extLst>
          </p:cNvPr>
          <p:cNvPicPr>
            <a:picLocks noChangeAspect="1"/>
          </p:cNvPicPr>
          <p:nvPr userDrawn="1"/>
        </p:nvPicPr>
        <p:blipFill>
          <a:blip r:embed="rId2"/>
          <a:stretch>
            <a:fillRect/>
          </a:stretch>
        </p:blipFill>
        <p:spPr>
          <a:xfrm>
            <a:off x="0" y="0"/>
            <a:ext cx="9141292" cy="5143500"/>
          </a:xfrm>
          <a:prstGeom prst="rect">
            <a:avLst/>
          </a:prstGeom>
        </p:spPr>
      </p:pic>
      <p:sp>
        <p:nvSpPr>
          <p:cNvPr id="4" name="Title 3"/>
          <p:cNvSpPr>
            <a:spLocks noGrp="1"/>
          </p:cNvSpPr>
          <p:nvPr>
            <p:ph type="title" hasCustomPrompt="1"/>
          </p:nvPr>
        </p:nvSpPr>
        <p:spPr>
          <a:xfrm>
            <a:off x="432000" y="2031750"/>
            <a:ext cx="8280000" cy="1080000"/>
          </a:xfrm>
        </p:spPr>
        <p:txBody>
          <a:bodyPr/>
          <a:lstStyle>
            <a:lvl1pPr>
              <a:defRPr sz="4400" b="1" i="1">
                <a:latin typeface="Nunito Sans Light" panose="00000400000000000000" pitchFamily="2" charset="0"/>
              </a:defRPr>
            </a:lvl1pPr>
          </a:lstStyle>
          <a:p>
            <a:r>
              <a:rPr lang="en-US"/>
              <a:t>Click to edit master title style</a:t>
            </a:r>
          </a:p>
        </p:txBody>
      </p:sp>
      <p:sp>
        <p:nvSpPr>
          <p:cNvPr id="11" name="Subtitle 2"/>
          <p:cNvSpPr>
            <a:spLocks noGrp="1"/>
          </p:cNvSpPr>
          <p:nvPr>
            <p:ph type="subTitle" idx="1" hasCustomPrompt="1"/>
          </p:nvPr>
        </p:nvSpPr>
        <p:spPr>
          <a:xfrm>
            <a:off x="2285516" y="3883357"/>
            <a:ext cx="4572968" cy="472740"/>
          </a:xfrm>
        </p:spPr>
        <p:txBody>
          <a:bodyPr wrap="square" lIns="90000" tIns="46800" rIns="90000" bIns="46800" anchor="t" anchorCtr="0">
            <a:noAutofit/>
          </a:bodyPr>
          <a:lstStyle>
            <a:lvl1pPr marL="0" indent="0" algn="ctr">
              <a:buNone/>
              <a:defRPr sz="2400" b="0">
                <a:solidFill>
                  <a:schemeClr val="bg1"/>
                </a:solidFill>
                <a:latin typeface="Nunito Sans Light" panose="00000400000000000000" pitchFamily="2" charset="0"/>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12" name="Picture 11">
            <a:extLst>
              <a:ext uri="{FF2B5EF4-FFF2-40B4-BE49-F238E27FC236}">
                <a16:creationId xmlns:a16="http://schemas.microsoft.com/office/drawing/2014/main" id="{570AE6F3-7542-4622-A1E6-98C39773D712}"/>
              </a:ext>
            </a:extLst>
          </p:cNvPr>
          <p:cNvPicPr>
            <a:picLocks noChangeAspect="1"/>
          </p:cNvPicPr>
          <p:nvPr/>
        </p:nvPicPr>
        <p:blipFill>
          <a:blip r:embed="rId3">
            <a:clrChange>
              <a:clrFrom>
                <a:srgbClr val="040707"/>
              </a:clrFrom>
              <a:clrTo>
                <a:srgbClr val="040707">
                  <a:alpha val="0"/>
                </a:srgbClr>
              </a:clrTo>
            </a:clrChange>
          </a:blip>
          <a:stretch>
            <a:fillRect/>
          </a:stretch>
        </p:blipFill>
        <p:spPr>
          <a:xfrm>
            <a:off x="2965739" y="123478"/>
            <a:ext cx="3212523" cy="1584176"/>
          </a:xfrm>
          <a:prstGeom prst="rect">
            <a:avLst/>
          </a:prstGeom>
        </p:spPr>
      </p:pic>
    </p:spTree>
    <p:extLst>
      <p:ext uri="{BB962C8B-B14F-4D97-AF65-F5344CB8AC3E}">
        <p14:creationId xmlns:p14="http://schemas.microsoft.com/office/powerpoint/2010/main" val="3510199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hank you FR with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60092C-5FB3-4E55-A9E5-362704FFA213}"/>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0A8F7C27-6E1A-4258-B226-719CC9B1C558}"/>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spinetix.com</a:t>
            </a:r>
          </a:p>
        </p:txBody>
      </p:sp>
      <p:sp>
        <p:nvSpPr>
          <p:cNvPr id="8" name="Rectangle 7">
            <a:extLst>
              <a:ext uri="{FF2B5EF4-FFF2-40B4-BE49-F238E27FC236}">
                <a16:creationId xmlns:a16="http://schemas.microsoft.com/office/drawing/2014/main" id="{15D8473B-9C23-4C01-ABBB-34D058D34E71}"/>
              </a:ext>
            </a:extLst>
          </p:cNvPr>
          <p:cNvSpPr/>
          <p:nvPr/>
        </p:nvSpPr>
        <p:spPr>
          <a:xfrm>
            <a:off x="143508" y="3941282"/>
            <a:ext cx="8856984" cy="1077218"/>
          </a:xfrm>
          <a:prstGeom prst="rect">
            <a:avLst/>
          </a:prstGeom>
        </p:spPr>
        <p:txBody>
          <a:bodyPr wrap="square">
            <a:spAutoFit/>
          </a:bodyPr>
          <a:lstStyle/>
          <a:p>
            <a:pPr algn="just">
              <a:buFont typeface="Arial" panose="020B0604020202020204" pitchFamily="34" charset="0"/>
              <a:buNone/>
            </a:pPr>
            <a:r>
              <a:rPr lang="fr-FR" altLang="en-US" sz="800" noProof="0" dirty="0">
                <a:solidFill>
                  <a:schemeClr val="bg1"/>
                </a:solidFill>
                <a:latin typeface="Nunito Sans ExtraLight" panose="00000300000000000000" pitchFamily="2" charset="0"/>
                <a:ea typeface="Helvetica Neue"/>
                <a:cs typeface="Helvetica Neue"/>
              </a:rPr>
              <a:t>© SpinetiX SA 2019</a:t>
            </a:r>
          </a:p>
          <a:p>
            <a:pPr algn="just">
              <a:buFont typeface="Arial" panose="020B0604020202020204" pitchFamily="34" charset="0"/>
              <a:buNone/>
            </a:pPr>
            <a:r>
              <a:rPr lang="fr-FR" altLang="en-US" sz="800" noProof="0" dirty="0">
                <a:solidFill>
                  <a:schemeClr val="bg1"/>
                </a:solidFill>
                <a:latin typeface="Nunito Sans ExtraLight" panose="00000300000000000000" pitchFamily="2" charset="0"/>
                <a:ea typeface="Helvetica Neue"/>
                <a:cs typeface="Helvetica Neue"/>
              </a:rPr>
              <a:t>Copyright © 2019 – Les droits d’auteur sur le design des conceptions, les concepts, la stratégie, les images et le contenu dans les images, le texte, la conception de cette présentation sont et resteront la propriété de SpinetiX SA car strictement confidentiels. La propriété intellectuelle de SpinetiX SA ne peux être utilisés qu'avec le consentement écrit de SpinetiX SA. Le client garantit implicitement que les informations strictement confidentielles ne peuvent être divulguées qu'à des employés qui doivent savoir et acceptent d'être liées par les termes et conditions de ce document, qu'ils quittent leur service ou non. Aucune partie de cette publication ne peut être extraite, reproduite ou partagée au-delà des destinataires prévus du document. Le client s'engage implicitement à ne divulguer aucune information à ce sujet à un tiers sans le consentement écrit préalable de SpinetiX SA. Ce document n'accorde pas au client une licence ou un autre droit sur la propriété intellectuelle de SpinetiX SA. Tout litige découlant d'une utilisation illégale de la propriété intellectuelle de SpinetiX SA, ou en relation avec l'utilisation illégale, doit être soumis à la juridiction du Tribunal de Lausanne, Suisse. Tous les droits sont réservés par SpinetiX SA.</a:t>
            </a:r>
          </a:p>
        </p:txBody>
      </p:sp>
      <p:sp>
        <p:nvSpPr>
          <p:cNvPr id="9" name="Subtitle 2">
            <a:extLst>
              <a:ext uri="{FF2B5EF4-FFF2-40B4-BE49-F238E27FC236}">
                <a16:creationId xmlns:a16="http://schemas.microsoft.com/office/drawing/2014/main" id="{E9726118-D9DC-4CC9-97B9-B69A22515214}"/>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Merci!</a:t>
            </a:r>
          </a:p>
        </p:txBody>
      </p:sp>
    </p:spTree>
    <p:extLst>
      <p:ext uri="{BB962C8B-B14F-4D97-AF65-F5344CB8AC3E}">
        <p14:creationId xmlns:p14="http://schemas.microsoft.com/office/powerpoint/2010/main" val="145160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1"/>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2"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 id="2147483996" r:id="rId19"/>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pK6O26iJYqM" TargetMode="External"/><Relationship Id="rId7"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1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57.jpeg"/><Relationship Id="rId4" Type="http://schemas.openxmlformats.org/officeDocument/2006/relationships/hyperlink" Target="https://www.spinetix.com/fr/discover/our-solution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6.png"/><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hyperlink" Target="https://www.spinetix.com/fr/references/hospitality" TargetMode="External"/><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6.png"/><Relationship Id="rId2" Type="http://schemas.openxmlformats.org/officeDocument/2006/relationships/notesSlide" Target="../notesSlides/notesSlide2.xml"/><Relationship Id="rId16" Type="http://schemas.openxmlformats.org/officeDocument/2006/relationships/image" Target="../media/image19.png"/><Relationship Id="rId1" Type="http://schemas.openxmlformats.org/officeDocument/2006/relationships/slideLayout" Target="../slideLayouts/slideLayout16.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10.png"/><Relationship Id="rId15" Type="http://schemas.openxmlformats.org/officeDocument/2006/relationships/image" Target="../media/image18.png"/><Relationship Id="rId10" Type="http://schemas.openxmlformats.org/officeDocument/2006/relationships/hyperlink" Target="https://www.youtube.com/watch?v=DuTucKlTZF4" TargetMode="External"/><Relationship Id="rId4" Type="http://schemas.openxmlformats.org/officeDocument/2006/relationships/image" Target="../media/image9.png"/><Relationship Id="rId9" Type="http://schemas.openxmlformats.org/officeDocument/2006/relationships/image" Target="../media/image14.jpeg"/><Relationship Id="rId1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jpeg"/><Relationship Id="rId10" Type="http://schemas.microsoft.com/office/2007/relationships/hdphoto" Target="../media/hdphoto2.wdp"/><Relationship Id="rId4" Type="http://schemas.openxmlformats.org/officeDocument/2006/relationships/image" Target="../media/image27.pn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jpeg"/><Relationship Id="rId3" Type="http://schemas.openxmlformats.org/officeDocument/2006/relationships/image" Target="../media/image16.png"/><Relationship Id="rId7" Type="http://schemas.openxmlformats.org/officeDocument/2006/relationships/image" Target="../media/image35.png"/><Relationship Id="rId12" Type="http://schemas.openxmlformats.org/officeDocument/2006/relationships/image" Target="../media/image40.jpeg"/><Relationship Id="rId2" Type="http://schemas.openxmlformats.org/officeDocument/2006/relationships/notesSlide" Target="../notesSlides/notesSlide6.xml"/><Relationship Id="rId16" Type="http://schemas.openxmlformats.org/officeDocument/2006/relationships/image" Target="../media/image44.jpeg"/><Relationship Id="rId1" Type="http://schemas.openxmlformats.org/officeDocument/2006/relationships/slideLayout" Target="../slideLayouts/slideLayout16.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49.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53.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2.jpg"/><Relationship Id="rId5" Type="http://schemas.openxmlformats.org/officeDocument/2006/relationships/image" Target="../media/image51.jpeg"/><Relationship Id="rId4" Type="http://schemas.openxmlformats.org/officeDocument/2006/relationships/image" Target="../media/image5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1E3BB-8381-48B4-875A-6EC0518C7D2C}"/>
              </a:ext>
            </a:extLst>
          </p:cNvPr>
          <p:cNvSpPr>
            <a:spLocks noGrp="1"/>
          </p:cNvSpPr>
          <p:nvPr>
            <p:ph type="title"/>
          </p:nvPr>
        </p:nvSpPr>
        <p:spPr>
          <a:xfrm>
            <a:off x="0" y="2303004"/>
            <a:ext cx="9144000" cy="1080000"/>
          </a:xfrm>
        </p:spPr>
        <p:txBody>
          <a:bodyPr/>
          <a:lstStyle/>
          <a:p>
            <a:r>
              <a:rPr lang="fr-CH" sz="2400" dirty="0"/>
              <a:t>Un canal unique pour votre communication.</a:t>
            </a:r>
            <a:endParaRPr lang="fr-CH" dirty="0"/>
          </a:p>
        </p:txBody>
      </p:sp>
      <p:sp>
        <p:nvSpPr>
          <p:cNvPr id="3" name="Subtitle 2">
            <a:extLst>
              <a:ext uri="{FF2B5EF4-FFF2-40B4-BE49-F238E27FC236}">
                <a16:creationId xmlns:a16="http://schemas.microsoft.com/office/drawing/2014/main" id="{D7669EA1-1E55-4306-AA70-67AEB880B2B4}"/>
              </a:ext>
            </a:extLst>
          </p:cNvPr>
          <p:cNvSpPr>
            <a:spLocks noGrp="1"/>
          </p:cNvSpPr>
          <p:nvPr>
            <p:ph type="subTitle" idx="1"/>
          </p:nvPr>
        </p:nvSpPr>
        <p:spPr>
          <a:xfrm>
            <a:off x="431442" y="4555097"/>
            <a:ext cx="8416344" cy="472740"/>
          </a:xfrm>
        </p:spPr>
        <p:txBody>
          <a:bodyPr/>
          <a:lstStyle/>
          <a:p>
            <a:r>
              <a:rPr lang="fr" sz="1400" dirty="0"/>
              <a:t>Nous aidons les hôtels, les </a:t>
            </a:r>
            <a:r>
              <a:rPr lang="fr-FR" sz="1400" dirty="0"/>
              <a:t>offices du tourisme</a:t>
            </a:r>
            <a:r>
              <a:rPr lang="fr" sz="1400" dirty="0"/>
              <a:t>, les stations de ski, les centres de vacances de toutes formes et de toutes tailles, à </a:t>
            </a:r>
            <a:r>
              <a:rPr lang="fr-FR" sz="1400" dirty="0"/>
              <a:t>donner vie à leur histoire numérique</a:t>
            </a:r>
            <a:r>
              <a:rPr lang="fr" sz="1400" dirty="0"/>
              <a:t>.</a:t>
            </a:r>
          </a:p>
        </p:txBody>
      </p:sp>
      <p:sp>
        <p:nvSpPr>
          <p:cNvPr id="4" name="TextBox 3">
            <a:extLst>
              <a:ext uri="{FF2B5EF4-FFF2-40B4-BE49-F238E27FC236}">
                <a16:creationId xmlns:a16="http://schemas.microsoft.com/office/drawing/2014/main" id="{97B50628-2E7B-4F2A-B3FF-502FA4A5DFD1}"/>
              </a:ext>
            </a:extLst>
          </p:cNvPr>
          <p:cNvSpPr txBox="1"/>
          <p:nvPr/>
        </p:nvSpPr>
        <p:spPr>
          <a:xfrm>
            <a:off x="1576358" y="1949061"/>
            <a:ext cx="6339092" cy="707886"/>
          </a:xfrm>
          <a:prstGeom prst="rect">
            <a:avLst/>
          </a:prstGeom>
          <a:noFill/>
        </p:spPr>
        <p:txBody>
          <a:bodyPr wrap="square" rtlCol="0">
            <a:spAutoFit/>
          </a:bodyPr>
          <a:lstStyle/>
          <a:p>
            <a:pPr algn="ctr"/>
            <a:r>
              <a:rPr lang="fr-CH" sz="4000" b="1" i="1" dirty="0">
                <a:solidFill>
                  <a:schemeClr val="bg1"/>
                </a:solidFill>
                <a:latin typeface="Nunito Sans Light" panose="00000400000000000000" pitchFamily="2" charset="0"/>
                <a:ea typeface="+mj-ea"/>
                <a:cs typeface="+mj-cs"/>
              </a:rPr>
              <a:t>L’affichage dynamique</a:t>
            </a:r>
          </a:p>
        </p:txBody>
      </p:sp>
      <p:sp>
        <p:nvSpPr>
          <p:cNvPr id="5" name="TextBox 4">
            <a:extLst>
              <a:ext uri="{FF2B5EF4-FFF2-40B4-BE49-F238E27FC236}">
                <a16:creationId xmlns:a16="http://schemas.microsoft.com/office/drawing/2014/main" id="{EADAB9B1-9D35-4B67-8317-D4F4B6714A76}"/>
              </a:ext>
            </a:extLst>
          </p:cNvPr>
          <p:cNvSpPr txBox="1"/>
          <p:nvPr/>
        </p:nvSpPr>
        <p:spPr>
          <a:xfrm>
            <a:off x="0" y="4032529"/>
            <a:ext cx="9144000" cy="461665"/>
          </a:xfrm>
          <a:prstGeom prst="rect">
            <a:avLst/>
          </a:prstGeom>
          <a:noFill/>
        </p:spPr>
        <p:txBody>
          <a:bodyPr wrap="square" rtlCol="0">
            <a:spAutoFit/>
          </a:bodyPr>
          <a:lstStyle/>
          <a:p>
            <a:pPr algn="ctr"/>
            <a:r>
              <a:rPr lang="fr-CH" sz="2400" b="1" i="1" dirty="0">
                <a:solidFill>
                  <a:schemeClr val="bg1"/>
                </a:solidFill>
                <a:latin typeface="Nunito Sans Light" panose="00000400000000000000" pitchFamily="2" charset="0"/>
                <a:ea typeface="+mj-ea"/>
                <a:cs typeface="+mj-cs"/>
              </a:rPr>
              <a:t>HÔTELLERIE &amp; RESTAURATION</a:t>
            </a:r>
          </a:p>
        </p:txBody>
      </p:sp>
    </p:spTree>
    <p:extLst>
      <p:ext uri="{BB962C8B-B14F-4D97-AF65-F5344CB8AC3E}">
        <p14:creationId xmlns:p14="http://schemas.microsoft.com/office/powerpoint/2010/main" val="4095740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D54B8E-2CFD-44FA-9455-A120B5646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806" y="561058"/>
            <a:ext cx="4732135" cy="462587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13607" y="2324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296959" y="80687"/>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fr-FR" sz="2400" dirty="0"/>
              <a:t> Universel, évolutif, non-intrusif.</a:t>
            </a:r>
            <a:endParaRPr lang="en-GB" sz="2400" dirty="0"/>
          </a:p>
        </p:txBody>
      </p:sp>
      <p:sp>
        <p:nvSpPr>
          <p:cNvPr id="32" name="Arrow: Right 31">
            <a:extLst>
              <a:ext uri="{FF2B5EF4-FFF2-40B4-BE49-F238E27FC236}">
                <a16:creationId xmlns:a16="http://schemas.microsoft.com/office/drawing/2014/main" id="{49AEEFAA-1D54-4D11-8458-D01E1704E75B}"/>
              </a:ext>
            </a:extLst>
          </p:cNvPr>
          <p:cNvSpPr/>
          <p:nvPr/>
        </p:nvSpPr>
        <p:spPr>
          <a:xfrm rot="1860832">
            <a:off x="1972125" y="2222251"/>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2139772">
            <a:off x="1945473" y="1473632"/>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60620">
            <a:off x="4791978" y="1265158"/>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Administration</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Service </a:t>
            </a:r>
            <a:r>
              <a:rPr lang="en-GB" sz="1013" dirty="0" err="1">
                <a:solidFill>
                  <a:schemeClr val="bg1"/>
                </a:solidFill>
                <a:latin typeface="Nunito Sans" panose="00000500000000000000" pitchFamily="2" charset="0"/>
              </a:rPr>
              <a:t>clientèle</a:t>
            </a:r>
            <a:endParaRPr lang="en-GB" sz="1013" dirty="0">
              <a:solidFill>
                <a:schemeClr val="bg1"/>
              </a:solidFill>
              <a:latin typeface="Nunito Sans" panose="00000500000000000000" pitchFamily="2" charset="0"/>
            </a:endParaRP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838588"/>
            <a:ext cx="1736124" cy="559961"/>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Gestionnaire des installations &amp; équipes de sécurité</a:t>
            </a: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339591"/>
            <a:ext cx="1736124" cy="248209"/>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Accès et logistique </a:t>
            </a:r>
          </a:p>
        </p:txBody>
      </p:sp>
      <p:sp>
        <p:nvSpPr>
          <p:cNvPr id="36" name="Arrow: Right 35">
            <a:extLst>
              <a:ext uri="{FF2B5EF4-FFF2-40B4-BE49-F238E27FC236}">
                <a16:creationId xmlns:a16="http://schemas.microsoft.com/office/drawing/2014/main" id="{EA6201D5-75CA-41E1-B91B-8F59AFB6B978}"/>
              </a:ext>
            </a:extLst>
          </p:cNvPr>
          <p:cNvSpPr/>
          <p:nvPr/>
        </p:nvSpPr>
        <p:spPr>
          <a:xfrm rot="11383634">
            <a:off x="5460925" y="1950991"/>
            <a:ext cx="1622266" cy="18278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404085"/>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Équipe marketing et événements</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cxnSp>
        <p:nvCxnSpPr>
          <p:cNvPr id="20" name="Straight Connector 19">
            <a:extLst>
              <a:ext uri="{FF2B5EF4-FFF2-40B4-BE49-F238E27FC236}">
                <a16:creationId xmlns:a16="http://schemas.microsoft.com/office/drawing/2014/main" id="{6678DA11-D9E2-4FB2-BD90-9281CA069D49}"/>
              </a:ext>
            </a:extLst>
          </p:cNvPr>
          <p:cNvCxnSpPr>
            <a:cxnSpLocks/>
          </p:cNvCxnSpPr>
          <p:nvPr/>
        </p:nvCxnSpPr>
        <p:spPr>
          <a:xfrm>
            <a:off x="1761744" y="4485607"/>
            <a:ext cx="5638800" cy="32806"/>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B4078A-4A0E-47C0-AD7E-D25E234B67C5}"/>
              </a:ext>
            </a:extLst>
          </p:cNvPr>
          <p:cNvCxnSpPr>
            <a:cxnSpLocks/>
          </p:cNvCxnSpPr>
          <p:nvPr/>
        </p:nvCxnSpPr>
        <p:spPr>
          <a:xfrm>
            <a:off x="1761744" y="4834016"/>
            <a:ext cx="56388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E0431E5-02EB-4504-B945-A2C964D8F7B9}"/>
              </a:ext>
            </a:extLst>
          </p:cNvPr>
          <p:cNvSpPr txBox="1"/>
          <p:nvPr/>
        </p:nvSpPr>
        <p:spPr>
          <a:xfrm>
            <a:off x="0" y="4502010"/>
            <a:ext cx="9144000" cy="307777"/>
          </a:xfrm>
          <a:prstGeom prst="rect">
            <a:avLst/>
          </a:prstGeom>
          <a:noFill/>
          <a:ln>
            <a:noFill/>
          </a:ln>
        </p:spPr>
        <p:txBody>
          <a:bodyPr wrap="square" rtlCol="0">
            <a:spAutoFit/>
          </a:bodyPr>
          <a:lstStyle/>
          <a:p>
            <a:pPr algn="ctr"/>
            <a:r>
              <a:rPr lang="fr-CH" sz="1400" dirty="0">
                <a:solidFill>
                  <a:schemeClr val="accent1"/>
                </a:solidFill>
                <a:latin typeface="Nunito Sans" panose="00000500000000000000" pitchFamily="2" charset="0"/>
              </a:rPr>
              <a:t>Pas de licence par écran, pas de coût pour la modification de contenu</a:t>
            </a:r>
          </a:p>
        </p:txBody>
      </p: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062" y="4106088"/>
            <a:ext cx="1380597" cy="838503"/>
          </a:xfrm>
          <a:prstGeom prst="rect">
            <a:avLst/>
          </a:prstGeom>
        </p:spPr>
      </p:pic>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29164" y="4746455"/>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056563"/>
            <a:ext cx="3563800" cy="400110"/>
          </a:xfrm>
          <a:prstGeom prst="rect">
            <a:avLst/>
          </a:prstGeom>
        </p:spPr>
        <p:txBody>
          <a:bodyPr wrap="square">
            <a:spAutoFit/>
          </a:bodyPr>
          <a:lstStyle/>
          <a:p>
            <a:r>
              <a:rPr lang="en-GB" sz="1000" i="1" dirty="0" err="1">
                <a:solidFill>
                  <a:schemeClr val="tx2"/>
                </a:solidFill>
                <a:latin typeface="Nunito Sans" panose="00000500000000000000" pitchFamily="2" charset="0"/>
              </a:rPr>
              <a:t>Elementi</a:t>
            </a:r>
            <a:r>
              <a:rPr lang="en-GB" sz="1000" dirty="0">
                <a:latin typeface="Nunito Sans Light" panose="00000400000000000000" pitchFamily="2" charset="0"/>
              </a:rPr>
              <a:t>, </a:t>
            </a:r>
            <a:r>
              <a:rPr lang="fr-CH" sz="1000" dirty="0">
                <a:latin typeface="Nunito Sans Light" panose="00000400000000000000" pitchFamily="2" charset="0"/>
              </a:rPr>
              <a:t>le logiciel d’affichage dynamique N.1 de </a:t>
            </a:r>
            <a:r>
              <a:rPr lang="fr-CH" sz="1000" dirty="0" err="1">
                <a:latin typeface="Nunito Sans Light" panose="00000400000000000000" pitchFamily="2" charset="0"/>
              </a:rPr>
              <a:t>SpinetiX</a:t>
            </a:r>
            <a:r>
              <a:rPr lang="fr-CH" sz="1000" dirty="0">
                <a:latin typeface="Nunito Sans Light" panose="00000400000000000000" pitchFamily="2" charset="0"/>
              </a:rPr>
              <a:t>. </a:t>
            </a:r>
          </a:p>
          <a:p>
            <a:endParaRPr lang="en-GB" sz="1000" dirty="0">
              <a:latin typeface="Nunito Sans" panose="00000500000000000000" pitchFamily="2" charset="0"/>
            </a:endParaRPr>
          </a:p>
        </p:txBody>
      </p:sp>
      <p:sp>
        <p:nvSpPr>
          <p:cNvPr id="16" name="TextBox 15">
            <a:extLst>
              <a:ext uri="{FF2B5EF4-FFF2-40B4-BE49-F238E27FC236}">
                <a16:creationId xmlns:a16="http://schemas.microsoft.com/office/drawing/2014/main" id="{923E4747-E1EC-442F-821F-6DF66D099EE0}"/>
              </a:ext>
            </a:extLst>
          </p:cNvPr>
          <p:cNvSpPr txBox="1"/>
          <p:nvPr/>
        </p:nvSpPr>
        <p:spPr>
          <a:xfrm>
            <a:off x="3818586" y="4607290"/>
            <a:ext cx="5084435" cy="400110"/>
          </a:xfrm>
          <a:prstGeom prst="rect">
            <a:avLst/>
          </a:prstGeom>
          <a:noFill/>
        </p:spPr>
        <p:txBody>
          <a:bodyPr wrap="square" rtlCol="0">
            <a:spAutoFit/>
          </a:bodyPr>
          <a:lstStyle/>
          <a:p>
            <a:pPr algn="r"/>
            <a:r>
              <a:rPr lang="fr-CH" sz="1000" i="1" dirty="0">
                <a:solidFill>
                  <a:schemeClr val="tx2"/>
                </a:solidFill>
                <a:latin typeface="Nunito Sans Light" panose="00000400000000000000" pitchFamily="2" charset="0"/>
              </a:rPr>
              <a:t>Téléchargez</a:t>
            </a:r>
            <a:r>
              <a:rPr lang="fr-CH" sz="1000" dirty="0">
                <a:latin typeface="Nunito Sans Light" panose="00000400000000000000" pitchFamily="2" charset="0"/>
              </a:rPr>
              <a:t> </a:t>
            </a:r>
            <a:r>
              <a:rPr lang="fr-CH" sz="1000" dirty="0" err="1">
                <a:latin typeface="Nunito Sans Light" panose="00000400000000000000" pitchFamily="2" charset="0"/>
              </a:rPr>
              <a:t>Elementi</a:t>
            </a:r>
            <a:r>
              <a:rPr lang="fr-CH" sz="1000" dirty="0">
                <a:latin typeface="Nunito Sans Light" panose="00000400000000000000" pitchFamily="2" charset="0"/>
              </a:rPr>
              <a:t> aujourd’hui et essayez-le </a:t>
            </a:r>
            <a:r>
              <a:rPr lang="fr-CH" sz="1000" dirty="0" err="1">
                <a:latin typeface="Nunito Sans Light" panose="00000400000000000000" pitchFamily="2" charset="0"/>
              </a:rPr>
              <a:t>gratuitemen</a:t>
            </a:r>
            <a:r>
              <a:rPr lang="en-GB" sz="1000" dirty="0">
                <a:latin typeface="Nunito Sans Light" panose="00000400000000000000" pitchFamily="2" charset="0"/>
              </a:rPr>
              <a:t>t: </a:t>
            </a:r>
            <a:r>
              <a:rPr lang="en-GB" sz="1000" i="1" dirty="0">
                <a:solidFill>
                  <a:schemeClr val="accent1"/>
                </a:solidFill>
                <a:latin typeface="Nunito Sans Light" panose="00000400000000000000" pitchFamily="2" charset="0"/>
                <a:hlinkClick r:id="rId6"/>
              </a:rPr>
              <a:t>spinetix.com/download</a:t>
            </a:r>
            <a:endParaRPr lang="en-GB" sz="1000" i="1" dirty="0">
              <a:solidFill>
                <a:schemeClr val="accent1"/>
              </a:solidFill>
              <a:latin typeface="Nunito Sans Light" panose="00000400000000000000" pitchFamily="2" charset="0"/>
            </a:endParaRPr>
          </a:p>
          <a:p>
            <a:pPr algn="r"/>
            <a:endParaRPr lang="en-GB" sz="1000" i="1" dirty="0">
              <a:solidFill>
                <a:schemeClr val="accent1"/>
              </a:solidFill>
              <a:latin typeface="Nunito Sans" panose="00000500000000000000" pitchFamily="2" charset="0"/>
            </a:endParaRPr>
          </a:p>
        </p:txBody>
      </p: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800664"/>
            <a:ext cx="5692462" cy="3082119"/>
          </a:xfrm>
          <a:prstGeom prst="rect">
            <a:avLst/>
          </a:prstGeom>
        </p:spPr>
      </p:pic>
      <p:sp>
        <p:nvSpPr>
          <p:cNvPr id="20" name="Title 5">
            <a:extLst>
              <a:ext uri="{FF2B5EF4-FFF2-40B4-BE49-F238E27FC236}">
                <a16:creationId xmlns:a16="http://schemas.microsoft.com/office/drawing/2014/main" id="{B5085FEE-2A86-41DF-B7CA-2246E42363FB}"/>
              </a:ext>
            </a:extLst>
          </p:cNvPr>
          <p:cNvSpPr>
            <a:spLocks noGrp="1"/>
          </p:cNvSpPr>
          <p:nvPr>
            <p:ph type="title"/>
          </p:nvPr>
        </p:nvSpPr>
        <p:spPr>
          <a:xfrm>
            <a:off x="15240" y="72000"/>
            <a:ext cx="8352000" cy="648000"/>
          </a:xfrm>
        </p:spPr>
        <p:txBody>
          <a:bodyPr/>
          <a:lstStyle/>
          <a:p>
            <a:pPr algn="l"/>
            <a:r>
              <a:rPr lang="en-GB" sz="2400" dirty="0"/>
              <a:t>	</a:t>
            </a:r>
            <a:r>
              <a:rPr lang="fr-CH" sz="2400" dirty="0"/>
              <a:t>Créez intuitivement et laissez </a:t>
            </a:r>
            <a:r>
              <a:rPr lang="en-GB" sz="2400" dirty="0"/>
              <a:t>faire.</a:t>
            </a:r>
          </a:p>
        </p:txBody>
      </p:sp>
      <p:sp>
        <p:nvSpPr>
          <p:cNvPr id="21" name="TextBox 20">
            <a:extLst>
              <a:ext uri="{FF2B5EF4-FFF2-40B4-BE49-F238E27FC236}">
                <a16:creationId xmlns:a16="http://schemas.microsoft.com/office/drawing/2014/main" id="{CE91828F-6571-4C6B-A0C9-FFD67C3BB52C}"/>
              </a:ext>
            </a:extLst>
          </p:cNvPr>
          <p:cNvSpPr txBox="1"/>
          <p:nvPr/>
        </p:nvSpPr>
        <p:spPr>
          <a:xfrm>
            <a:off x="5955792" y="967908"/>
            <a:ext cx="2960210" cy="2593018"/>
          </a:xfrm>
          <a:prstGeom prst="rect">
            <a:avLst/>
          </a:prstGeom>
          <a:noFill/>
        </p:spPr>
        <p:txBody>
          <a:bodyPr wrap="square" rtlCol="0">
            <a:spAutoFit/>
          </a:bodyPr>
          <a:lstStyle/>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Aperçu du contenu en temps réel</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Glissez et déposez plusieurs images, vidéos, widgets, zones de texte et polices.</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Un seul outil pour un nombre d'écrans illimité</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Modèles et images inclus</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a:solidFill>
                  <a:schemeClr val="tx2"/>
                </a:solidFill>
                <a:latin typeface="Nunito Sans" panose="00000500000000000000" pitchFamily="2" charset="0"/>
              </a:rPr>
              <a:t>Contenus </a:t>
            </a:r>
            <a:r>
              <a:rPr lang="fr-CH" sz="1250" dirty="0" err="1">
                <a:solidFill>
                  <a:schemeClr val="tx2"/>
                </a:solidFill>
                <a:latin typeface="Nunito Sans" panose="00000500000000000000" pitchFamily="2" charset="0"/>
              </a:rPr>
              <a:t>multi-couches</a:t>
            </a:r>
            <a:r>
              <a:rPr lang="fr-CH" sz="1250" dirty="0">
                <a:solidFill>
                  <a:schemeClr val="tx2"/>
                </a:solidFill>
                <a:latin typeface="Nunito Sans" panose="00000500000000000000" pitchFamily="2" charset="0"/>
              </a:rPr>
              <a:t> et </a:t>
            </a:r>
            <a:r>
              <a:rPr lang="fr-CH" sz="1250" dirty="0" err="1">
                <a:solidFill>
                  <a:schemeClr val="tx2"/>
                </a:solidFill>
                <a:latin typeface="Nunito Sans" panose="00000500000000000000" pitchFamily="2" charset="0"/>
              </a:rPr>
              <a:t>multi-zones</a:t>
            </a:r>
            <a:r>
              <a:rPr lang="fr-CH" sz="1250" dirty="0">
                <a:solidFill>
                  <a:schemeClr val="tx2"/>
                </a:solidFill>
                <a:latin typeface="Nunito Sans" panose="00000500000000000000" pitchFamily="2" charset="0"/>
              </a:rPr>
              <a:t>.</a:t>
            </a:r>
          </a:p>
        </p:txBody>
      </p:sp>
      <p:cxnSp>
        <p:nvCxnSpPr>
          <p:cNvPr id="22" name="Straight Connector 21">
            <a:extLst>
              <a:ext uri="{FF2B5EF4-FFF2-40B4-BE49-F238E27FC236}">
                <a16:creationId xmlns:a16="http://schemas.microsoft.com/office/drawing/2014/main" id="{F27C4516-2EAD-4675-94AC-CDBAEAA2CB37}"/>
              </a:ext>
            </a:extLst>
          </p:cNvPr>
          <p:cNvCxnSpPr>
            <a:cxnSpLocks/>
          </p:cNvCxnSpPr>
          <p:nvPr/>
        </p:nvCxnSpPr>
        <p:spPr>
          <a:xfrm>
            <a:off x="1786828" y="4476406"/>
            <a:ext cx="6948763"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fr-CH" sz="2400" dirty="0"/>
              <a:t>La solution complète d’affichage dynamique.</a:t>
            </a:r>
            <a:endParaRPr lang="en-GB" dirty="0"/>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fr-CH" sz="1600" i="1" dirty="0">
                <a:latin typeface="Nunito Sans ExtraLight" panose="00000300000000000000" pitchFamily="2" charset="0"/>
              </a:rPr>
              <a:t>Découvrez </a:t>
            </a:r>
            <a:r>
              <a:rPr lang="fr-CH" sz="1600" i="1" dirty="0">
                <a:solidFill>
                  <a:schemeClr val="tx2"/>
                </a:solidFill>
                <a:latin typeface="Nunito Sans" panose="00000500000000000000" pitchFamily="2" charset="0"/>
                <a:hlinkClick r:id="rId4"/>
              </a:rPr>
              <a:t>la solution complète d’affichage dynamique </a:t>
            </a:r>
            <a:r>
              <a:rPr lang="fr-CH" sz="1600" i="1" dirty="0">
                <a:latin typeface="Nunito Sans ExtraLight" panose="00000300000000000000" pitchFamily="2" charset="0"/>
              </a:rPr>
              <a:t>de </a:t>
            </a:r>
            <a:r>
              <a:rPr lang="fr-CH" sz="1600" i="1" dirty="0" err="1">
                <a:latin typeface="Nunito Sans ExtraLight" panose="00000300000000000000" pitchFamily="2" charset="0"/>
              </a:rPr>
              <a:t>SpinetiX</a:t>
            </a:r>
            <a:r>
              <a:rPr lang="fr-CH" sz="1600" i="1" dirty="0">
                <a:latin typeface="Nunito Sans ExtraLight" panose="00000300000000000000" pitchFamily="2" charset="0"/>
              </a:rPr>
              <a:t>.</a:t>
            </a:r>
          </a:p>
          <a:p>
            <a:pPr algn="ctr"/>
            <a:endParaRPr lang="en-US" sz="1600" i="1" dirty="0">
              <a:latin typeface="Nunito Sans ExtraLight" panose="00000300000000000000" pitchFamily="2" charset="0"/>
            </a:endParaRPr>
          </a:p>
        </p:txBody>
      </p:sp>
      <p:pic>
        <p:nvPicPr>
          <p:cNvPr id="5" name="Picture 4">
            <a:extLst>
              <a:ext uri="{FF2B5EF4-FFF2-40B4-BE49-F238E27FC236}">
                <a16:creationId xmlns:a16="http://schemas.microsoft.com/office/drawing/2014/main" id="{89072563-ADEE-42AE-B018-21481A033B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73" b="15601"/>
          <a:stretch/>
        </p:blipFill>
        <p:spPr>
          <a:xfrm>
            <a:off x="0" y="955120"/>
            <a:ext cx="9144000" cy="2700529"/>
          </a:xfrm>
          <a:prstGeom prst="rect">
            <a:avLst/>
          </a:prstGeom>
        </p:spPr>
      </p:pic>
    </p:spTree>
    <p:extLst>
      <p:ext uri="{BB962C8B-B14F-4D97-AF65-F5344CB8AC3E}">
        <p14:creationId xmlns:p14="http://schemas.microsoft.com/office/powerpoint/2010/main" val="360797703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en-US" sz="800" b="1" i="1" dirty="0" err="1">
                <a:solidFill>
                  <a:schemeClr val="bg1"/>
                </a:solidFill>
                <a:latin typeface="Nunito Sans ExtraLight" panose="00000300000000000000" pitchFamily="2" charset="0"/>
              </a:rPr>
              <a:t>Création</a:t>
            </a:r>
            <a:r>
              <a:rPr lang="en-US" sz="800" b="1" i="1" dirty="0">
                <a:solidFill>
                  <a:schemeClr val="bg1"/>
                </a:solidFill>
                <a:latin typeface="Nunito Sans ExtraLight" panose="00000300000000000000" pitchFamily="2" charset="0"/>
              </a:rPr>
              <a:t> </a:t>
            </a:r>
            <a:r>
              <a:rPr lang="en-US" sz="800" b="1" i="1" dirty="0" err="1">
                <a:solidFill>
                  <a:schemeClr val="bg1"/>
                </a:solidFill>
                <a:latin typeface="Nunito Sans ExtraLight" panose="00000300000000000000" pitchFamily="2" charset="0"/>
              </a:rPr>
              <a:t>d’ambiance</a:t>
            </a:r>
            <a:r>
              <a:rPr lang="en-US" sz="800" b="1" i="1" dirty="0">
                <a:solidFill>
                  <a:schemeClr val="bg1"/>
                </a:solidFill>
                <a:latin typeface="Nunito Sans ExtraLight" panose="00000300000000000000" pitchFamily="2" charset="0"/>
              </a:rPr>
              <a:t> avec des </a:t>
            </a:r>
            <a:r>
              <a:rPr lang="en-US" sz="800" b="1" i="1" dirty="0" err="1">
                <a:solidFill>
                  <a:schemeClr val="bg1"/>
                </a:solidFill>
                <a:latin typeface="Nunito Sans ExtraLight" panose="00000300000000000000" pitchFamily="2" charset="0"/>
              </a:rPr>
              <a:t>caméras</a:t>
            </a:r>
            <a:r>
              <a:rPr lang="en-US" sz="800" b="1" i="1" dirty="0">
                <a:solidFill>
                  <a:schemeClr val="bg1"/>
                </a:solidFill>
                <a:latin typeface="Nunito Sans ExtraLight" panose="00000300000000000000" pitchFamily="2" charset="0"/>
              </a:rPr>
              <a:t> live avec </a:t>
            </a:r>
            <a:r>
              <a:rPr lang="en-US" sz="800" b="1" i="1" dirty="0" err="1">
                <a:solidFill>
                  <a:schemeClr val="bg1"/>
                </a:solidFill>
                <a:latin typeface="Nunito Sans ExtraLight" panose="00000300000000000000" pitchFamily="2" charset="0"/>
              </a:rPr>
              <a:t>une</a:t>
            </a:r>
            <a:r>
              <a:rPr lang="en-US" sz="800" b="1" i="1" dirty="0">
                <a:solidFill>
                  <a:schemeClr val="bg1"/>
                </a:solidFill>
                <a:latin typeface="Nunito Sans ExtraLight" panose="00000300000000000000" pitchFamily="2" charset="0"/>
              </a:rPr>
              <a:t> </a:t>
            </a:r>
            <a:r>
              <a:rPr lang="en-US" sz="800" b="1" i="1" dirty="0" err="1">
                <a:solidFill>
                  <a:schemeClr val="bg1"/>
                </a:solidFill>
                <a:latin typeface="Nunito Sans ExtraLight" panose="00000300000000000000" pitchFamily="2" charset="0"/>
              </a:rPr>
              <a:t>vue</a:t>
            </a:r>
            <a:r>
              <a:rPr lang="en-US" sz="800" b="1" i="1" dirty="0">
                <a:solidFill>
                  <a:schemeClr val="bg1"/>
                </a:solidFill>
                <a:latin typeface="Nunito Sans ExtraLight" panose="00000300000000000000" pitchFamily="2" charset="0"/>
              </a:rPr>
              <a:t> sur les </a:t>
            </a:r>
            <a:r>
              <a:rPr lang="en-US" sz="800" b="1" i="1" dirty="0" err="1">
                <a:solidFill>
                  <a:schemeClr val="bg1"/>
                </a:solidFill>
                <a:latin typeface="Nunito Sans ExtraLight" panose="00000300000000000000" pitchFamily="2" charset="0"/>
              </a:rPr>
              <a:t>montagnes</a:t>
            </a:r>
            <a:r>
              <a:rPr lang="en-US" sz="800" b="1" i="1" dirty="0">
                <a:solidFill>
                  <a:schemeClr val="bg1"/>
                </a:solidFill>
                <a:latin typeface="Nunito Sans ExtraLight" panose="00000300000000000000" pitchFamily="2" charset="0"/>
              </a:rPr>
              <a:t> </a:t>
            </a:r>
            <a:r>
              <a:rPr lang="en-US" sz="800" b="1" i="1" dirty="0" err="1">
                <a:solidFill>
                  <a:schemeClr val="bg1"/>
                </a:solidFill>
                <a:latin typeface="Nunito Sans ExtraLight" panose="00000300000000000000" pitchFamily="2" charset="0"/>
              </a:rPr>
              <a:t>suisses</a:t>
            </a:r>
            <a:endParaRPr lang="en-US" sz="800" b="1" i="1" dirty="0">
              <a:solidFill>
                <a:schemeClr val="bg1"/>
              </a:solidFill>
              <a:latin typeface="Nunito Sans ExtraLight" panose="00000300000000000000" pitchFamily="2" charset="0"/>
            </a:endParaRP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dirty="0" err="1">
                <a:solidFill>
                  <a:schemeClr val="bg1"/>
                </a:solidFill>
                <a:latin typeface="Nunito Sans ExtraLight" panose="00000300000000000000" pitchFamily="2" charset="0"/>
              </a:rPr>
              <a:t>Référence</a:t>
            </a:r>
            <a:r>
              <a:rPr lang="en-US" sz="1200" b="1" i="1" dirty="0">
                <a:solidFill>
                  <a:schemeClr val="bg1"/>
                </a:solidFill>
                <a:latin typeface="Nunito Sans ExtraLight" panose="00000300000000000000" pitchFamily="2" charset="0"/>
              </a:rPr>
              <a:t>: </a:t>
            </a:r>
            <a:r>
              <a:rPr lang="en-US" sz="1200" b="1" i="1" dirty="0" err="1">
                <a:solidFill>
                  <a:schemeClr val="bg1"/>
                </a:solidFill>
                <a:latin typeface="Nunito Sans ExtraLight" panose="00000300000000000000" pitchFamily="2" charset="0"/>
              </a:rPr>
              <a:t>Chaîne</a:t>
            </a:r>
            <a:r>
              <a:rPr lang="en-US" sz="1200" b="1" i="1" dirty="0">
                <a:solidFill>
                  <a:schemeClr val="bg1"/>
                </a:solidFill>
                <a:latin typeface="Nunito Sans ExtraLight" panose="00000300000000000000" pitchFamily="2" charset="0"/>
              </a:rPr>
              <a:t> de restaurant Swiss Chalet</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65963" y="1094101"/>
            <a:ext cx="2233353" cy="4234493"/>
          </a:xfrm>
          <a:prstGeom prst="rect">
            <a:avLst/>
          </a:prstGeom>
          <a:noFill/>
        </p:spPr>
        <p:txBody>
          <a:bodyPr wrap="square" rtlCol="0">
            <a:spAutoFit/>
          </a:bodyPr>
          <a:lstStyle/>
          <a:p>
            <a:pPr algn="ctr">
              <a:spcAft>
                <a:spcPts val="500"/>
              </a:spcAft>
            </a:pPr>
            <a:r>
              <a:rPr lang="fr-CH" sz="1050" b="1" dirty="0">
                <a:solidFill>
                  <a:schemeClr val="accent1"/>
                </a:solidFill>
                <a:latin typeface="Nunito Sans" panose="00000500000000000000" pitchFamily="2" charset="0"/>
              </a:rPr>
              <a:t>Menus de cafétéria</a:t>
            </a:r>
          </a:p>
          <a:p>
            <a:pPr algn="ctr">
              <a:spcAft>
                <a:spcPts val="500"/>
              </a:spcAft>
            </a:pPr>
            <a:r>
              <a:rPr lang="fr-CH" sz="1050" b="1" dirty="0">
                <a:solidFill>
                  <a:schemeClr val="accent1"/>
                </a:solidFill>
                <a:latin typeface="Nunito Sans" panose="00000500000000000000" pitchFamily="2" charset="0"/>
              </a:rPr>
              <a:t>Dates et événements importants</a:t>
            </a:r>
          </a:p>
          <a:p>
            <a:pPr algn="ctr">
              <a:spcAft>
                <a:spcPts val="500"/>
              </a:spcAft>
            </a:pPr>
            <a:r>
              <a:rPr lang="fr-CH" sz="1050" b="1" dirty="0">
                <a:solidFill>
                  <a:schemeClr val="accent1"/>
                </a:solidFill>
                <a:latin typeface="Nunito Sans" panose="00000500000000000000" pitchFamily="2" charset="0"/>
              </a:rPr>
              <a:t>Anniversaires</a:t>
            </a:r>
          </a:p>
          <a:p>
            <a:pPr algn="ctr">
              <a:spcAft>
                <a:spcPts val="500"/>
              </a:spcAft>
            </a:pPr>
            <a:r>
              <a:rPr lang="fr-CH" sz="1050" b="1" dirty="0">
                <a:solidFill>
                  <a:schemeClr val="accent1"/>
                </a:solidFill>
                <a:latin typeface="Nunito Sans" panose="00000500000000000000" pitchFamily="2" charset="0"/>
              </a:rPr>
              <a:t>Santé et sécurité</a:t>
            </a:r>
          </a:p>
          <a:p>
            <a:pPr algn="ctr">
              <a:spcAft>
                <a:spcPts val="500"/>
              </a:spcAft>
            </a:pPr>
            <a:r>
              <a:rPr lang="fr-CH" sz="1050" b="1" dirty="0">
                <a:solidFill>
                  <a:schemeClr val="accent1"/>
                </a:solidFill>
                <a:latin typeface="Nunito Sans" panose="00000500000000000000" pitchFamily="2" charset="0"/>
              </a:rPr>
              <a:t>Résultats de vente de l’hôtel &amp; tableaux de bord</a:t>
            </a:r>
          </a:p>
          <a:p>
            <a:pPr algn="ctr">
              <a:spcAft>
                <a:spcPts val="500"/>
              </a:spcAft>
            </a:pPr>
            <a:r>
              <a:rPr lang="en-GB" sz="1050" b="1" dirty="0">
                <a:solidFill>
                  <a:schemeClr val="accent1"/>
                </a:solidFill>
                <a:latin typeface="Nunito Sans" panose="00000500000000000000" pitchFamily="2" charset="0"/>
              </a:rPr>
              <a:t>Messages du manager</a:t>
            </a:r>
          </a:p>
          <a:p>
            <a:pPr algn="ctr">
              <a:spcAft>
                <a:spcPts val="500"/>
              </a:spcAft>
            </a:pPr>
            <a:r>
              <a:rPr lang="fr-CH" sz="1050" b="1" dirty="0">
                <a:solidFill>
                  <a:schemeClr val="accent1"/>
                </a:solidFill>
                <a:latin typeface="Nunito Sans" panose="00000500000000000000" pitchFamily="2" charset="0"/>
              </a:rPr>
              <a:t>Nouveaux employés</a:t>
            </a:r>
          </a:p>
          <a:p>
            <a:pPr algn="ctr">
              <a:spcAft>
                <a:spcPts val="500"/>
              </a:spcAft>
            </a:pPr>
            <a:r>
              <a:rPr lang="fr-CH" sz="1050" b="1" dirty="0">
                <a:solidFill>
                  <a:schemeClr val="accent1"/>
                </a:solidFill>
                <a:latin typeface="Nunito Sans" panose="00000500000000000000" pitchFamily="2" charset="0"/>
              </a:rPr>
              <a:t>Meetings du jour</a:t>
            </a:r>
          </a:p>
          <a:p>
            <a:pPr algn="ctr">
              <a:spcAft>
                <a:spcPts val="500"/>
              </a:spcAft>
            </a:pPr>
            <a:r>
              <a:rPr lang="fr-CH" sz="1050" b="1" dirty="0">
                <a:solidFill>
                  <a:schemeClr val="accent1"/>
                </a:solidFill>
                <a:latin typeface="Nunito Sans" panose="00000500000000000000" pitchFamily="2" charset="0"/>
              </a:rPr>
              <a:t>Produits recommandés</a:t>
            </a:r>
          </a:p>
          <a:p>
            <a:pPr algn="ctr">
              <a:spcAft>
                <a:spcPts val="500"/>
              </a:spcAft>
            </a:pPr>
            <a:r>
              <a:rPr lang="fr-FR" sz="1050" b="1" dirty="0">
                <a:solidFill>
                  <a:schemeClr val="accent1"/>
                </a:solidFill>
                <a:latin typeface="Nunito Sans" panose="00000500000000000000" pitchFamily="2" charset="0"/>
              </a:rPr>
              <a:t>Evénements à venir</a:t>
            </a:r>
          </a:p>
          <a:p>
            <a:pPr algn="ctr">
              <a:spcAft>
                <a:spcPts val="500"/>
              </a:spcAft>
            </a:pPr>
            <a:r>
              <a:rPr lang="fr-CH" sz="1050" b="1" dirty="0">
                <a:solidFill>
                  <a:schemeClr val="accent1"/>
                </a:solidFill>
                <a:latin typeface="Nunito Sans" panose="00000500000000000000" pitchFamily="2" charset="0"/>
              </a:rPr>
              <a:t>Mises à jour sur les réseaux sociaux</a:t>
            </a:r>
          </a:p>
          <a:p>
            <a:pPr algn="ctr">
              <a:spcAft>
                <a:spcPts val="500"/>
              </a:spcAft>
            </a:pPr>
            <a:r>
              <a:rPr lang="fr-CH" sz="1050" b="1" dirty="0">
                <a:solidFill>
                  <a:schemeClr val="accent1"/>
                </a:solidFill>
                <a:latin typeface="Nunito Sans" panose="00000500000000000000" pitchFamily="2" charset="0"/>
              </a:rPr>
              <a:t>Objets trouvés</a:t>
            </a:r>
          </a:p>
          <a:p>
            <a:pPr algn="ctr">
              <a:spcAft>
                <a:spcPts val="500"/>
              </a:spcAft>
            </a:pPr>
            <a:r>
              <a:rPr lang="fr-CH" sz="1050" b="1" dirty="0">
                <a:solidFill>
                  <a:schemeClr val="accent1"/>
                </a:solidFill>
                <a:latin typeface="Nunito Sans" panose="00000500000000000000" pitchFamily="2" charset="0"/>
              </a:rPr>
              <a:t>Places de parking</a:t>
            </a:r>
          </a:p>
          <a:p>
            <a:pPr algn="ctr">
              <a:spcAft>
                <a:spcPts val="500"/>
              </a:spcAft>
            </a:pPr>
            <a:r>
              <a:rPr lang="fr-CH" sz="1050" b="1" dirty="0">
                <a:solidFill>
                  <a:schemeClr val="accent1"/>
                </a:solidFill>
                <a:latin typeface="Nunito Sans" panose="00000500000000000000" pitchFamily="2" charset="0"/>
              </a:rPr>
              <a:t>Actions, RSS, Météo, Transports</a:t>
            </a:r>
          </a:p>
          <a:p>
            <a:pPr algn="ctr">
              <a:spcAft>
                <a:spcPts val="500"/>
              </a:spcAft>
            </a:pPr>
            <a:r>
              <a:rPr lang="fr-CH" sz="1050" b="1" dirty="0">
                <a:solidFill>
                  <a:schemeClr val="accent1"/>
                </a:solidFill>
                <a:latin typeface="Nunito Sans" panose="00000500000000000000" pitchFamily="2" charset="0"/>
              </a:rPr>
              <a:t>Invités du jour</a:t>
            </a:r>
          </a:p>
          <a:p>
            <a:pPr algn="ctr">
              <a:spcAft>
                <a:spcPts val="500"/>
              </a:spcAft>
            </a:pPr>
            <a:r>
              <a:rPr lang="fr-CH" sz="1050" b="1" dirty="0">
                <a:solidFill>
                  <a:schemeClr val="accent1"/>
                </a:solidFill>
                <a:latin typeface="Nunito Sans" panose="00000500000000000000" pitchFamily="2" charset="0"/>
              </a:rPr>
              <a:t>Caméra et streaming TV</a:t>
            </a: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15" name="Title 5">
            <a:extLst>
              <a:ext uri="{FF2B5EF4-FFF2-40B4-BE49-F238E27FC236}">
                <a16:creationId xmlns:a16="http://schemas.microsoft.com/office/drawing/2014/main" id="{1244AB2B-29CF-455F-A572-09123606DC19}"/>
              </a:ext>
            </a:extLst>
          </p:cNvPr>
          <p:cNvSpPr>
            <a:spLocks noGrp="1"/>
          </p:cNvSpPr>
          <p:nvPr>
            <p:ph type="title"/>
          </p:nvPr>
        </p:nvSpPr>
        <p:spPr>
          <a:xfrm>
            <a:off x="15240" y="72000"/>
            <a:ext cx="8352000" cy="648000"/>
          </a:xfrm>
        </p:spPr>
        <p:txBody>
          <a:bodyPr/>
          <a:lstStyle/>
          <a:p>
            <a:pPr algn="l"/>
            <a:r>
              <a:rPr lang="en-GB" dirty="0"/>
              <a:t>	</a:t>
            </a:r>
            <a:r>
              <a:rPr lang="fr-CH" sz="2400" dirty="0"/>
              <a:t>Voyez les choses en grand</a:t>
            </a:r>
            <a:r>
              <a:rPr lang="en-GB" sz="2400" dirty="0"/>
              <a:t>.</a:t>
            </a:r>
            <a:endParaRPr lang="en-GB" dirty="0"/>
          </a:p>
        </p:txBody>
      </p:sp>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Maintenant, parlons de votre projet.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81608"/>
            <a:ext cx="8374380" cy="400110"/>
          </a:xfrm>
          <a:prstGeom prst="rect">
            <a:avLst/>
          </a:prstGeom>
          <a:noFill/>
        </p:spPr>
        <p:txBody>
          <a:bodyPr wrap="square" rtlCol="0">
            <a:spAutoFit/>
          </a:bodyPr>
          <a:lstStyle/>
          <a:p>
            <a:pPr algn="ctr"/>
            <a:r>
              <a:rPr lang="fr-CH" sz="2000" i="1" dirty="0">
                <a:latin typeface="Nunito Sans ExtraLight" panose="00000300000000000000" pitchFamily="2" charset="0"/>
              </a:rPr>
              <a:t>Contactez-nous</a:t>
            </a:r>
            <a:r>
              <a:rPr lang="en-US" sz="2000" i="1" dirty="0">
                <a:latin typeface="Nunito Sans ExtraLight" panose="00000300000000000000" pitchFamily="2" charset="0"/>
              </a:rPr>
              <a:t>: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p:txBody>
      </p:sp>
      <p:pic>
        <p:nvPicPr>
          <p:cNvPr id="9" name="Picture 2" descr="https://www.spinetix.com/sites/default/files/dealer-type-logos/authorized_dealer.png">
            <a:extLst>
              <a:ext uri="{FF2B5EF4-FFF2-40B4-BE49-F238E27FC236}">
                <a16:creationId xmlns:a16="http://schemas.microsoft.com/office/drawing/2014/main" id="{3BB92A86-778D-47B9-9D17-A074677F15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www.spinetix.com/sites/default/files/dealer-type-logos/csd.png">
            <a:extLst>
              <a:ext uri="{FF2B5EF4-FFF2-40B4-BE49-F238E27FC236}">
                <a16:creationId xmlns:a16="http://schemas.microsoft.com/office/drawing/2014/main" id="{56960D2D-5719-4398-B015-DBF2B51F0E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s://www.spinetix.com/sites/default/files/dealer-type-logos/cgd.png">
            <a:extLst>
              <a:ext uri="{FF2B5EF4-FFF2-40B4-BE49-F238E27FC236}">
                <a16:creationId xmlns:a16="http://schemas.microsoft.com/office/drawing/2014/main" id="{9FDEC0D6-DEBF-4DA6-A44D-F95DF132E37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87595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647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FD0C31A-81E4-4263-B430-E985444989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9153" y="1151163"/>
            <a:ext cx="651210" cy="457772"/>
          </a:xfrm>
          <a:prstGeom prst="rect">
            <a:avLst/>
          </a:prstGeom>
        </p:spPr>
      </p:pic>
      <p:pic>
        <p:nvPicPr>
          <p:cNvPr id="6" name="Picture 5">
            <a:extLst>
              <a:ext uri="{FF2B5EF4-FFF2-40B4-BE49-F238E27FC236}">
                <a16:creationId xmlns:a16="http://schemas.microsoft.com/office/drawing/2014/main" id="{8C03A90F-6294-4A5E-84E3-48A7E776A3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2863" y="1200752"/>
            <a:ext cx="1349333" cy="413234"/>
          </a:xfrm>
          <a:prstGeom prst="rect">
            <a:avLst/>
          </a:prstGeom>
        </p:spPr>
      </p:pic>
      <p:pic>
        <p:nvPicPr>
          <p:cNvPr id="8" name="Picture 7">
            <a:extLst>
              <a:ext uri="{FF2B5EF4-FFF2-40B4-BE49-F238E27FC236}">
                <a16:creationId xmlns:a16="http://schemas.microsoft.com/office/drawing/2014/main" id="{3DB157BA-AA10-43A8-8EF7-093A790532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57689" y="1744846"/>
            <a:ext cx="1117408" cy="167054"/>
          </a:xfrm>
          <a:prstGeom prst="rect">
            <a:avLst/>
          </a:prstGeom>
        </p:spPr>
      </p:pic>
      <p:pic>
        <p:nvPicPr>
          <p:cNvPr id="12" name="Picture 11">
            <a:extLst>
              <a:ext uri="{FF2B5EF4-FFF2-40B4-BE49-F238E27FC236}">
                <a16:creationId xmlns:a16="http://schemas.microsoft.com/office/drawing/2014/main" id="{75A7BC70-3512-4263-831D-1BBB3CE167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95301" y="2694096"/>
            <a:ext cx="1023092" cy="384458"/>
          </a:xfrm>
          <a:prstGeom prst="rect">
            <a:avLst/>
          </a:prstGeom>
        </p:spPr>
      </p:pic>
      <p:pic>
        <p:nvPicPr>
          <p:cNvPr id="16" name="Picture 15">
            <a:extLst>
              <a:ext uri="{FF2B5EF4-FFF2-40B4-BE49-F238E27FC236}">
                <a16:creationId xmlns:a16="http://schemas.microsoft.com/office/drawing/2014/main" id="{5621BD40-6C74-4513-96E2-DEE45B9F31B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87398" y="3192097"/>
            <a:ext cx="770113" cy="498026"/>
          </a:xfrm>
          <a:prstGeom prst="rect">
            <a:avLst/>
          </a:prstGeom>
        </p:spPr>
      </p:pic>
      <p:pic>
        <p:nvPicPr>
          <p:cNvPr id="18" name="Picture 17">
            <a:extLst>
              <a:ext uri="{FF2B5EF4-FFF2-40B4-BE49-F238E27FC236}">
                <a16:creationId xmlns:a16="http://schemas.microsoft.com/office/drawing/2014/main" id="{E97CAF7B-1727-4EF3-8545-1D2B33D4193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46152" y="3373490"/>
            <a:ext cx="1172217" cy="300177"/>
          </a:xfrm>
          <a:prstGeom prst="rect">
            <a:avLst/>
          </a:prstGeom>
        </p:spPr>
      </p:pic>
      <p:pic>
        <p:nvPicPr>
          <p:cNvPr id="21" name="Content Placeholder 4">
            <a:hlinkClick r:id="rId10"/>
            <a:extLst>
              <a:ext uri="{FF2B5EF4-FFF2-40B4-BE49-F238E27FC236}">
                <a16:creationId xmlns:a16="http://schemas.microsoft.com/office/drawing/2014/main" id="{86AFFF7D-9B59-4AB6-A58D-33E46333591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0423" y="4230381"/>
            <a:ext cx="1323154" cy="703805"/>
          </a:xfrm>
          <a:prstGeom prst="rect">
            <a:avLst/>
          </a:prstGeom>
        </p:spPr>
      </p:pic>
      <p:sp>
        <p:nvSpPr>
          <p:cNvPr id="22" name="Isosceles Triangle 21">
            <a:hlinkClick r:id="rId10"/>
            <a:extLst>
              <a:ext uri="{FF2B5EF4-FFF2-40B4-BE49-F238E27FC236}">
                <a16:creationId xmlns:a16="http://schemas.microsoft.com/office/drawing/2014/main" id="{13177110-A714-454D-8635-A964B6C4800A}"/>
              </a:ext>
            </a:extLst>
          </p:cNvPr>
          <p:cNvSpPr/>
          <p:nvPr/>
        </p:nvSpPr>
        <p:spPr>
          <a:xfrm rot="5400000">
            <a:off x="261829" y="4698638"/>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722677" y="4048035"/>
            <a:ext cx="4194636" cy="553998"/>
          </a:xfrm>
          <a:prstGeom prst="rect">
            <a:avLst/>
          </a:prstGeom>
        </p:spPr>
        <p:txBody>
          <a:bodyPr wrap="square">
            <a:spAutoFit/>
          </a:bodyPr>
          <a:lstStyle/>
          <a:p>
            <a:r>
              <a:rPr lang="fr" sz="1000" dirty="0">
                <a:latin typeface="Nunito Sans Light" panose="00000400000000000000" pitchFamily="2" charset="0"/>
              </a:rPr>
              <a:t>Nous nous appuyons sur </a:t>
            </a:r>
            <a:r>
              <a:rPr lang="fr" sz="1000" i="1" dirty="0">
                <a:solidFill>
                  <a:schemeClr val="tx2"/>
                </a:solidFill>
                <a:latin typeface="Nunito Sans" panose="00000500000000000000" pitchFamily="2" charset="0"/>
              </a:rPr>
              <a:t>un écosystème de partenaires de confiance </a:t>
            </a:r>
            <a:r>
              <a:rPr lang="fr" sz="1000" dirty="0">
                <a:latin typeface="Nunito Sans Light" panose="00000400000000000000" pitchFamily="2" charset="0"/>
              </a:rPr>
              <a:t>et, sur </a:t>
            </a:r>
            <a:r>
              <a:rPr lang="fr" sz="1000" i="1" dirty="0">
                <a:solidFill>
                  <a:schemeClr val="tx2"/>
                </a:solidFill>
                <a:latin typeface="Nunito Sans" panose="00000500000000000000" pitchFamily="2" charset="0"/>
              </a:rPr>
              <a:t>des experts locaux certifiés, répartis dans 32 marchés.</a:t>
            </a:r>
            <a:endParaRPr lang="en-GB" sz="1000" i="1" dirty="0">
              <a:solidFill>
                <a:schemeClr val="tx2"/>
              </a:solidFill>
              <a:latin typeface="Nunito Sans" panose="00000500000000000000" pitchFamily="2" charset="0"/>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3412901" y="4607290"/>
            <a:ext cx="5490121" cy="400110"/>
          </a:xfrm>
          <a:prstGeom prst="rect">
            <a:avLst/>
          </a:prstGeom>
          <a:noFill/>
        </p:spPr>
        <p:txBody>
          <a:bodyPr wrap="square" rtlCol="0">
            <a:spAutoFit/>
          </a:bodyPr>
          <a:lstStyle/>
          <a:p>
            <a:pPr algn="r"/>
            <a:r>
              <a:rPr lang="fr-CH" sz="1000" dirty="0">
                <a:latin typeface="Nunito Sans Light" panose="00000400000000000000" pitchFamily="2" charset="0"/>
              </a:rPr>
              <a:t>Grâce à notre </a:t>
            </a:r>
            <a:r>
              <a:rPr lang="fr-CH" sz="1000" i="1" dirty="0">
                <a:solidFill>
                  <a:schemeClr val="tx2"/>
                </a:solidFill>
                <a:latin typeface="Nunito Sans" panose="00000500000000000000" pitchFamily="2" charset="0"/>
              </a:rPr>
              <a:t>programme de formation unique Digital </a:t>
            </a:r>
            <a:r>
              <a:rPr lang="fr-CH" sz="1000" i="1" dirty="0" err="1">
                <a:solidFill>
                  <a:schemeClr val="tx2"/>
                </a:solidFill>
                <a:latin typeface="Nunito Sans" panose="00000500000000000000" pitchFamily="2" charset="0"/>
              </a:rPr>
              <a:t>Signage</a:t>
            </a:r>
            <a:r>
              <a:rPr lang="fr-CH" sz="1000" i="1" dirty="0">
                <a:solidFill>
                  <a:schemeClr val="tx2"/>
                </a:solidFill>
                <a:latin typeface="Nunito Sans" panose="00000500000000000000" pitchFamily="2" charset="0"/>
              </a:rPr>
              <a:t> </a:t>
            </a:r>
            <a:r>
              <a:rPr lang="fr-CH" sz="1000" i="1" dirty="0" err="1">
                <a:solidFill>
                  <a:schemeClr val="tx2"/>
                </a:solidFill>
                <a:latin typeface="Nunito Sans" panose="00000500000000000000" pitchFamily="2" charset="0"/>
              </a:rPr>
              <a:t>Academy</a:t>
            </a:r>
            <a:r>
              <a:rPr lang="fr-CH" sz="1000" dirty="0">
                <a:latin typeface="Nunito Sans" panose="00000500000000000000" pitchFamily="2" charset="0"/>
              </a:rPr>
              <a:t>, </a:t>
            </a:r>
            <a:r>
              <a:rPr lang="fr-CH" sz="1000" dirty="0">
                <a:latin typeface="Nunito Sans Light" panose="00000400000000000000" pitchFamily="2" charset="0"/>
              </a:rPr>
              <a:t>nous pouvons garantir une expertise et un support de qualité, peu importe quand et où vous en avez besoin.</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458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H" sz="800" dirty="0">
                <a:solidFill>
                  <a:schemeClr val="bg1"/>
                </a:solidFill>
              </a:rPr>
              <a:t>APERÇU DE  NOS RÉFÉRENCES - HOTELLERIE</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fr-CH" sz="2400" dirty="0"/>
              <a:t>Nous donnons vie à votre histoire numérique.</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745651" y="4013719"/>
            <a:ext cx="2172742" cy="215444"/>
          </a:xfrm>
          <a:prstGeom prst="rect">
            <a:avLst/>
          </a:prstGeom>
          <a:noFill/>
        </p:spPr>
        <p:txBody>
          <a:bodyPr wrap="square" rtlCol="0">
            <a:spAutoFit/>
          </a:bodyPr>
          <a:lstStyle/>
          <a:p>
            <a:pPr algn="ctr"/>
            <a:r>
              <a:rPr lang="en-US" sz="800" dirty="0" err="1">
                <a:latin typeface="Nunito Sans" panose="00000500000000000000" pitchFamily="2" charset="0"/>
              </a:rPr>
              <a:t>En</a:t>
            </a:r>
            <a:r>
              <a:rPr lang="en-US" sz="800" dirty="0">
                <a:latin typeface="Nunito Sans" panose="00000500000000000000" pitchFamily="2" charset="0"/>
              </a:rPr>
              <a:t> savoir plus: </a:t>
            </a:r>
            <a:r>
              <a:rPr lang="en-US" sz="800" dirty="0">
                <a:latin typeface="Nunito Sans" panose="00000500000000000000" pitchFamily="2" charset="0"/>
                <a:hlinkClick r:id="rId13"/>
              </a:rPr>
              <a:t>spinetix.com/hospitality</a:t>
            </a:r>
            <a:endParaRPr lang="en-US" sz="800" dirty="0">
              <a:latin typeface="Nunito Sans" panose="00000500000000000000" pitchFamily="2" charset="0"/>
            </a:endParaRPr>
          </a:p>
        </p:txBody>
      </p:sp>
      <p:pic>
        <p:nvPicPr>
          <p:cNvPr id="1026" name="Picture 2" descr="Image result for marriott logo svg">
            <a:extLst>
              <a:ext uri="{FF2B5EF4-FFF2-40B4-BE49-F238E27FC236}">
                <a16:creationId xmlns:a16="http://schemas.microsoft.com/office/drawing/2014/main" id="{33C1CA51-A00A-48EF-BB35-D6BA187947CF}"/>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86087" y="2614894"/>
            <a:ext cx="945944" cy="4880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ovotel accor logo svg">
            <a:extLst>
              <a:ext uri="{FF2B5EF4-FFF2-40B4-BE49-F238E27FC236}">
                <a16:creationId xmlns:a16="http://schemas.microsoft.com/office/drawing/2014/main" id="{79D07434-F45D-4FA2-87D3-70BAA93F6C1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78303" y="2025532"/>
            <a:ext cx="581672" cy="5816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hangri la accor logo svg">
            <a:extLst>
              <a:ext uri="{FF2B5EF4-FFF2-40B4-BE49-F238E27FC236}">
                <a16:creationId xmlns:a16="http://schemas.microsoft.com/office/drawing/2014/main" id="{43B4E399-FA52-4BAD-BF77-5BB2ADE3752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92201" y="1849584"/>
            <a:ext cx="941349" cy="474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7" name="Picture 26">
            <a:extLst>
              <a:ext uri="{FF2B5EF4-FFF2-40B4-BE49-F238E27FC236}">
                <a16:creationId xmlns:a16="http://schemas.microsoft.com/office/drawing/2014/main" id="{B8C3A296-F26A-464D-916E-795FAE9AB4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12" y="3656531"/>
            <a:ext cx="5354682" cy="1479514"/>
          </a:xfrm>
          <a:prstGeom prst="rect">
            <a:avLst/>
          </a:prstGeom>
        </p:spPr>
      </p:pic>
      <p:pic>
        <p:nvPicPr>
          <p:cNvPr id="28" name="Picture 27">
            <a:extLst>
              <a:ext uri="{FF2B5EF4-FFF2-40B4-BE49-F238E27FC236}">
                <a16:creationId xmlns:a16="http://schemas.microsoft.com/office/drawing/2014/main" id="{42564199-0E23-4734-84C1-E0CE8A72F3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32" r="7948" b="39760"/>
          <a:stretch/>
        </p:blipFill>
        <p:spPr>
          <a:xfrm>
            <a:off x="5771313" y="3678531"/>
            <a:ext cx="2979851" cy="1466397"/>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3776" y="1373899"/>
            <a:ext cx="3216446"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939234" y="1450158"/>
            <a:ext cx="368764" cy="28612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559728"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739849"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866518"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4023133" y="1011708"/>
            <a:ext cx="1097732" cy="276999"/>
          </a:xfrm>
          <a:prstGeom prst="rect">
            <a:avLst/>
          </a:prstGeom>
          <a:noFill/>
        </p:spPr>
        <p:txBody>
          <a:bodyPr wrap="square" rtlCol="0">
            <a:spAutoFit/>
          </a:bodyPr>
          <a:lstStyle/>
          <a:p>
            <a:r>
              <a:rPr lang="en-GB" sz="120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590519" y="2251844"/>
            <a:ext cx="2269230" cy="276999"/>
          </a:xfrm>
          <a:prstGeom prst="rect">
            <a:avLst/>
          </a:prstGeom>
          <a:noFill/>
        </p:spPr>
        <p:txBody>
          <a:bodyPr wrap="square" rtlCol="0">
            <a:spAutoFit/>
          </a:bodyPr>
          <a:lstStyle/>
          <a:p>
            <a:pPr algn="ctr"/>
            <a:r>
              <a:rPr lang="en-GB" sz="1200" dirty="0">
                <a:latin typeface="Nunito Sans" panose="00000500000000000000" pitchFamily="2" charset="0"/>
              </a:rPr>
              <a:t>RESSOURCES HUMAINES</a:t>
            </a:r>
          </a:p>
        </p:txBody>
      </p:sp>
      <p:sp>
        <p:nvSpPr>
          <p:cNvPr id="36" name="TextBox 35">
            <a:extLst>
              <a:ext uri="{FF2B5EF4-FFF2-40B4-BE49-F238E27FC236}">
                <a16:creationId xmlns:a16="http://schemas.microsoft.com/office/drawing/2014/main" id="{3D32BD97-BF79-4AEE-BEC5-B120DA3A15D5}"/>
              </a:ext>
            </a:extLst>
          </p:cNvPr>
          <p:cNvSpPr txBox="1"/>
          <p:nvPr/>
        </p:nvSpPr>
        <p:spPr>
          <a:xfrm>
            <a:off x="1903064" y="3294411"/>
            <a:ext cx="958917" cy="276999"/>
          </a:xfrm>
          <a:prstGeom prst="rect">
            <a:avLst/>
          </a:prstGeom>
          <a:noFill/>
        </p:spPr>
        <p:txBody>
          <a:bodyPr wrap="none" rtlCol="0">
            <a:spAutoFit/>
          </a:bodyPr>
          <a:lstStyle/>
          <a:p>
            <a:r>
              <a:rPr lang="en-GB" sz="1200" dirty="0">
                <a:latin typeface="Nunito Sans" panose="00000500000000000000" pitchFamily="2" charset="0"/>
              </a:rPr>
              <a:t>VISITEURS</a:t>
            </a:r>
          </a:p>
        </p:txBody>
      </p:sp>
      <p:sp>
        <p:nvSpPr>
          <p:cNvPr id="37" name="TextBox 36">
            <a:extLst>
              <a:ext uri="{FF2B5EF4-FFF2-40B4-BE49-F238E27FC236}">
                <a16:creationId xmlns:a16="http://schemas.microsoft.com/office/drawing/2014/main" id="{A908AB43-F7B0-4726-871A-5DC2FF264C36}"/>
              </a:ext>
            </a:extLst>
          </p:cNvPr>
          <p:cNvSpPr txBox="1"/>
          <p:nvPr/>
        </p:nvSpPr>
        <p:spPr>
          <a:xfrm>
            <a:off x="6439431" y="2251844"/>
            <a:ext cx="981359" cy="276999"/>
          </a:xfrm>
          <a:prstGeom prst="rect">
            <a:avLst/>
          </a:prstGeom>
          <a:noFill/>
        </p:spPr>
        <p:txBody>
          <a:bodyPr wrap="none" rtlCol="0">
            <a:spAutoFit/>
          </a:bodyPr>
          <a:lstStyle/>
          <a:p>
            <a:r>
              <a:rPr lang="en-GB" sz="1200" dirty="0">
                <a:latin typeface="Nunito Sans" panose="00000500000000000000" pitchFamily="2" charset="0"/>
              </a:rPr>
              <a:t>EMPLOYÉS</a:t>
            </a:r>
          </a:p>
        </p:txBody>
      </p:sp>
      <p:sp>
        <p:nvSpPr>
          <p:cNvPr id="38" name="TextBox 37">
            <a:extLst>
              <a:ext uri="{FF2B5EF4-FFF2-40B4-BE49-F238E27FC236}">
                <a16:creationId xmlns:a16="http://schemas.microsoft.com/office/drawing/2014/main" id="{776D00BC-5AE9-48ED-9348-F4C7F9E06FD7}"/>
              </a:ext>
            </a:extLst>
          </p:cNvPr>
          <p:cNvSpPr txBox="1"/>
          <p:nvPr/>
        </p:nvSpPr>
        <p:spPr>
          <a:xfrm>
            <a:off x="1452192" y="1204876"/>
            <a:ext cx="2404792" cy="276999"/>
          </a:xfrm>
          <a:prstGeom prst="rect">
            <a:avLst/>
          </a:prstGeom>
          <a:noFill/>
        </p:spPr>
        <p:txBody>
          <a:bodyPr wrap="square" rtlCol="0">
            <a:spAutoFit/>
          </a:bodyPr>
          <a:lstStyle/>
          <a:p>
            <a:r>
              <a:rPr lang="fr-FR" sz="1200" dirty="0">
                <a:latin typeface="Nunito Sans" panose="00000500000000000000" pitchFamily="2" charset="0"/>
              </a:rPr>
              <a:t>OPÉRATIONS COMMERCIALES</a:t>
            </a:r>
          </a:p>
        </p:txBody>
      </p:sp>
      <p:sp>
        <p:nvSpPr>
          <p:cNvPr id="39" name="TextBox 38">
            <a:extLst>
              <a:ext uri="{FF2B5EF4-FFF2-40B4-BE49-F238E27FC236}">
                <a16:creationId xmlns:a16="http://schemas.microsoft.com/office/drawing/2014/main" id="{98C969E8-8D72-472A-9C06-162871F3618E}"/>
              </a:ext>
            </a:extLst>
          </p:cNvPr>
          <p:cNvSpPr txBox="1"/>
          <p:nvPr/>
        </p:nvSpPr>
        <p:spPr>
          <a:xfrm>
            <a:off x="3588438" y="3603389"/>
            <a:ext cx="1942580" cy="276999"/>
          </a:xfrm>
          <a:prstGeom prst="rect">
            <a:avLst/>
          </a:prstGeom>
          <a:noFill/>
        </p:spPr>
        <p:txBody>
          <a:bodyPr wrap="square" rtlCol="0">
            <a:spAutoFit/>
          </a:bodyPr>
          <a:lstStyle/>
          <a:p>
            <a:pPr algn="ctr"/>
            <a:r>
              <a:rPr lang="fr-FR" sz="1200" dirty="0">
                <a:latin typeface="Nunito Sans" panose="00000500000000000000" pitchFamily="2" charset="0"/>
              </a:rPr>
              <a:t>ÉVÉNEMENTS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5811459" y="1201834"/>
            <a:ext cx="2939705" cy="276999"/>
          </a:xfrm>
          <a:prstGeom prst="rect">
            <a:avLst/>
          </a:prstGeom>
          <a:noFill/>
        </p:spPr>
        <p:txBody>
          <a:bodyPr wrap="square" rtlCol="0">
            <a:spAutoFit/>
          </a:bodyPr>
          <a:lstStyle/>
          <a:p>
            <a:r>
              <a:rPr lang="en-GB" sz="1200" dirty="0">
                <a:latin typeface="Nunito Sans" panose="00000500000000000000" pitchFamily="2" charset="0"/>
              </a:rPr>
              <a:t>HÔTEL &amp; GESTION </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5814038" y="1491661"/>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878816"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F48AB6A-58F2-441F-91BB-70F86271FE98}"/>
              </a:ext>
            </a:extLst>
          </p:cNvPr>
          <p:cNvCxnSpPr>
            <a:cxnSpLocks/>
          </p:cNvCxnSpPr>
          <p:nvPr/>
        </p:nvCxnSpPr>
        <p:spPr>
          <a:xfrm>
            <a:off x="4559728"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6180223" y="3293933"/>
            <a:ext cx="2666114" cy="276999"/>
          </a:xfrm>
          <a:prstGeom prst="rect">
            <a:avLst/>
          </a:prstGeom>
          <a:noFill/>
        </p:spPr>
        <p:txBody>
          <a:bodyPr wrap="none" rtlCol="0">
            <a:spAutoFit/>
          </a:bodyPr>
          <a:lstStyle/>
          <a:p>
            <a:r>
              <a:rPr lang="en-GB" sz="1200" dirty="0">
                <a:latin typeface="Nunito Sans" panose="00000500000000000000" pitchFamily="2" charset="0"/>
              </a:rPr>
              <a:t>PARTENAIRES ET FOURNISSEURS</a:t>
            </a:r>
          </a:p>
        </p:txBody>
      </p:sp>
      <p:cxnSp>
        <p:nvCxnSpPr>
          <p:cNvPr id="45" name="Straight Arrow Connector 44">
            <a:extLst>
              <a:ext uri="{FF2B5EF4-FFF2-40B4-BE49-F238E27FC236}">
                <a16:creationId xmlns:a16="http://schemas.microsoft.com/office/drawing/2014/main" id="{97584E74-ACB4-4B2A-AFB9-01E81981A883}"/>
              </a:ext>
            </a:extLst>
          </p:cNvPr>
          <p:cNvCxnSpPr>
            <a:cxnSpLocks/>
          </p:cNvCxnSpPr>
          <p:nvPr/>
        </p:nvCxnSpPr>
        <p:spPr>
          <a:xfrm>
            <a:off x="5868061" y="3131595"/>
            <a:ext cx="409420" cy="181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fr-CH" sz="2400" dirty="0"/>
              <a:t>Vous rapprochez les personnes</a:t>
            </a:r>
            <a:r>
              <a:rPr lang="en-US" sz="2400" dirty="0"/>
              <a:t>.</a:t>
            </a:r>
            <a:endParaRPr lang="en-GB" sz="2400" dirty="0"/>
          </a:p>
        </p:txBody>
      </p: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1">
            <a:extLst>
              <a:ext uri="{FF2B5EF4-FFF2-40B4-BE49-F238E27FC236}">
                <a16:creationId xmlns:a16="http://schemas.microsoft.com/office/drawing/2014/main" id="{DFB9811F-0003-447A-BC3A-C88B386E1B49}"/>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dirty="0">
                <a:latin typeface="Nunito Sans" panose="00000500000000000000" pitchFamily="2" charset="0"/>
              </a:rPr>
              <a:t>Sources: (1) International Journal of Business and Management; (2) Étude de </a:t>
            </a:r>
            <a:r>
              <a:rPr lang="en-GB" sz="800" b="0" dirty="0" err="1">
                <a:latin typeface="Nunito Sans" panose="00000500000000000000" pitchFamily="2" charset="0"/>
              </a:rPr>
              <a:t>cas</a:t>
            </a:r>
            <a:r>
              <a:rPr lang="en-GB" sz="800" b="0" dirty="0">
                <a:latin typeface="Nunito Sans" panose="00000500000000000000" pitchFamily="2" charset="0"/>
              </a:rPr>
              <a:t> Intel Corp.</a:t>
            </a:r>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Pourquoi</a:t>
            </a:r>
            <a:r>
              <a:rPr lang="en-GB" sz="2400" dirty="0"/>
              <a:t>?</a:t>
            </a: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55687" y="1795939"/>
            <a:ext cx="2801158" cy="863548"/>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100" dirty="0">
                <a:solidFill>
                  <a:schemeClr val="tx1"/>
                </a:solidFill>
                <a:latin typeface="Nunito Sans Light" panose="00000400000000000000" pitchFamily="2" charset="0"/>
              </a:rPr>
              <a:t>Affichez des informations utiles </a:t>
            </a:r>
            <a:r>
              <a:rPr lang="en-GB" sz="1100" dirty="0">
                <a:solidFill>
                  <a:schemeClr val="tx1"/>
                </a:solidFill>
                <a:latin typeface="Nunito Sans Light" panose="00000400000000000000" pitchFamily="2" charset="0"/>
              </a:rPr>
              <a:t>sur </a:t>
            </a:r>
            <a:r>
              <a:rPr lang="en-GB" sz="1100" dirty="0" err="1">
                <a:solidFill>
                  <a:schemeClr val="tx1"/>
                </a:solidFill>
                <a:latin typeface="Nunito Sans Light" panose="00000400000000000000" pitchFamily="2" charset="0"/>
              </a:rPr>
              <a:t>votre</a:t>
            </a:r>
            <a:r>
              <a:rPr lang="en-GB" sz="1100" dirty="0">
                <a:solidFill>
                  <a:schemeClr val="tx1"/>
                </a:solidFill>
                <a:latin typeface="Nunito Sans Light" panose="00000400000000000000" pitchFamily="2" charset="0"/>
              </a:rPr>
              <a:t> </a:t>
            </a:r>
            <a:r>
              <a:rPr lang="fr" sz="1100" dirty="0">
                <a:solidFill>
                  <a:schemeClr val="tx1"/>
                </a:solidFill>
                <a:latin typeface="Nunito Sans Light" panose="00000400000000000000" pitchFamily="2" charset="0"/>
              </a:rPr>
              <a:t>écra</a:t>
            </a:r>
            <a:r>
              <a:rPr lang="en-GB" sz="1100" dirty="0">
                <a:solidFill>
                  <a:schemeClr val="tx1"/>
                </a:solidFill>
                <a:latin typeface="Nunito Sans Light" panose="00000400000000000000" pitchFamily="2" charset="0"/>
              </a:rPr>
              <a:t>n, que </a:t>
            </a:r>
            <a:r>
              <a:rPr lang="en-GB" sz="1100" dirty="0" err="1">
                <a:solidFill>
                  <a:schemeClr val="tx1"/>
                </a:solidFill>
                <a:latin typeface="Nunito Sans Light" panose="00000400000000000000" pitchFamily="2" charset="0"/>
              </a:rPr>
              <a:t>ce</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soit</a:t>
            </a:r>
            <a:r>
              <a:rPr lang="en-GB" sz="1100" dirty="0">
                <a:solidFill>
                  <a:schemeClr val="tx1"/>
                </a:solidFill>
                <a:latin typeface="Nunito Sans Light" panose="00000400000000000000" pitchFamily="2" charset="0"/>
              </a:rPr>
              <a:t> </a:t>
            </a:r>
            <a:r>
              <a:rPr lang="en-GB" sz="1100" dirty="0">
                <a:solidFill>
                  <a:schemeClr val="tx2"/>
                </a:solidFill>
                <a:latin typeface="Nunito Sans Light" panose="00000400000000000000" pitchFamily="2" charset="0"/>
              </a:rPr>
              <a:t>des </a:t>
            </a:r>
            <a:r>
              <a:rPr lang="en-GB" sz="1100" dirty="0" err="1">
                <a:solidFill>
                  <a:schemeClr val="tx2"/>
                </a:solidFill>
                <a:latin typeface="Nunito Sans Light" panose="00000400000000000000" pitchFamily="2" charset="0"/>
              </a:rPr>
              <a:t>systèmes</a:t>
            </a:r>
            <a:r>
              <a:rPr lang="en-GB" sz="1100" dirty="0">
                <a:solidFill>
                  <a:schemeClr val="tx2"/>
                </a:solidFill>
                <a:latin typeface="Nunito Sans Light" panose="00000400000000000000" pitchFamily="2" charset="0"/>
              </a:rPr>
              <a:t> </a:t>
            </a:r>
            <a:r>
              <a:rPr lang="en-GB" sz="1100" dirty="0" err="1">
                <a:solidFill>
                  <a:schemeClr val="tx2"/>
                </a:solidFill>
                <a:latin typeface="Nunito Sans Light" panose="00000400000000000000" pitchFamily="2" charset="0"/>
              </a:rPr>
              <a:t>d’o</a:t>
            </a:r>
            <a:r>
              <a:rPr lang="fr" sz="1100" dirty="0">
                <a:solidFill>
                  <a:schemeClr val="tx2"/>
                </a:solidFill>
                <a:latin typeface="Nunito Sans Light" panose="00000400000000000000" pitchFamily="2" charset="0"/>
              </a:rPr>
              <a:t>rientation </a:t>
            </a:r>
            <a:r>
              <a:rPr lang="en-GB" sz="1100" dirty="0" err="1">
                <a:solidFill>
                  <a:schemeClr val="tx1"/>
                </a:solidFill>
                <a:latin typeface="Nunito Sans Light" panose="00000400000000000000" pitchFamily="2" charset="0"/>
              </a:rPr>
              <a:t>ou</a:t>
            </a:r>
            <a:r>
              <a:rPr lang="en-GB" sz="1100" dirty="0">
                <a:solidFill>
                  <a:schemeClr val="tx1"/>
                </a:solidFill>
                <a:latin typeface="Nunito Sans Light" panose="00000400000000000000" pitchFamily="2" charset="0"/>
              </a:rPr>
              <a:t> des </a:t>
            </a:r>
            <a:r>
              <a:rPr lang="fr" sz="1100" dirty="0">
                <a:solidFill>
                  <a:schemeClr val="tx1"/>
                </a:solidFill>
                <a:latin typeface="Nunito Sans Light" panose="00000400000000000000" pitchFamily="2" charset="0"/>
              </a:rPr>
              <a:t>horaires pour </a:t>
            </a:r>
            <a:r>
              <a:rPr lang="en-GB" sz="1100" dirty="0">
                <a:solidFill>
                  <a:schemeClr val="tx1"/>
                </a:solidFill>
                <a:latin typeface="Nunito Sans Light" panose="00000400000000000000" pitchFamily="2" charset="0"/>
              </a:rPr>
              <a:t>des </a:t>
            </a:r>
            <a:r>
              <a:rPr lang="fr" sz="1100" dirty="0">
                <a:solidFill>
                  <a:schemeClr val="tx1"/>
                </a:solidFill>
                <a:latin typeface="Nunito Sans Light" panose="00000400000000000000" pitchFamily="2" charset="0"/>
              </a:rPr>
              <a:t>salles de conférence. </a:t>
            </a:r>
            <a:r>
              <a:rPr lang="en-GB" sz="1100" dirty="0">
                <a:solidFill>
                  <a:schemeClr val="tx1"/>
                </a:solidFill>
                <a:latin typeface="Nunito Sans Light" panose="00000400000000000000" pitchFamily="2" charset="0"/>
              </a:rPr>
              <a:t>Tout </a:t>
            </a:r>
            <a:r>
              <a:rPr lang="en-GB" sz="1100" dirty="0" err="1">
                <a:solidFill>
                  <a:schemeClr val="tx1"/>
                </a:solidFill>
                <a:latin typeface="Nunito Sans Light" panose="00000400000000000000" pitchFamily="2" charset="0"/>
              </a:rPr>
              <a:t>est</a:t>
            </a:r>
            <a:r>
              <a:rPr lang="en-GB" sz="1100" dirty="0">
                <a:solidFill>
                  <a:schemeClr val="tx1"/>
                </a:solidFill>
                <a:latin typeface="Nunito Sans Light" panose="00000400000000000000" pitchFamily="2" charset="0"/>
              </a:rPr>
              <a:t> o</a:t>
            </a:r>
            <a:r>
              <a:rPr lang="fr" sz="1100" dirty="0">
                <a:solidFill>
                  <a:schemeClr val="tx1"/>
                </a:solidFill>
                <a:latin typeface="Nunito Sans Light" panose="00000400000000000000" pitchFamily="2" charset="0"/>
              </a:rPr>
              <a:t>rienté </a:t>
            </a:r>
            <a:r>
              <a:rPr lang="fr" sz="1100" dirty="0">
                <a:solidFill>
                  <a:schemeClr val="tx2"/>
                </a:solidFill>
                <a:latin typeface="Nunito Sans Light" panose="00000400000000000000" pitchFamily="2" charset="0"/>
              </a:rPr>
              <a:t>données et automatisé.</a:t>
            </a:r>
            <a:endParaRPr lang="en-US" sz="1100" dirty="0">
              <a:solidFill>
                <a:schemeClr val="tx2"/>
              </a:solidFill>
              <a:latin typeface="Nunito Sans Light" panose="00000400000000000000" pitchFamily="2" charset="0"/>
            </a:endParaRPr>
          </a:p>
        </p:txBody>
      </p:sp>
      <p:sp>
        <p:nvSpPr>
          <p:cNvPr id="29" name="TextBox 28">
            <a:extLst>
              <a:ext uri="{FF2B5EF4-FFF2-40B4-BE49-F238E27FC236}">
                <a16:creationId xmlns:a16="http://schemas.microsoft.com/office/drawing/2014/main" id="{33158807-7484-48F4-9FDF-E1C3DAC8C0A4}"/>
              </a:ext>
            </a:extLst>
          </p:cNvPr>
          <p:cNvSpPr txBox="1"/>
          <p:nvPr/>
        </p:nvSpPr>
        <p:spPr>
          <a:xfrm>
            <a:off x="1280231" y="1268255"/>
            <a:ext cx="3033768"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INFORMEZ &amp; COMMUNIQUEZ </a:t>
            </a:r>
          </a:p>
          <a:p>
            <a:r>
              <a:rPr lang="en-US" sz="1200" dirty="0">
                <a:solidFill>
                  <a:schemeClr val="tx2"/>
                </a:solidFill>
                <a:latin typeface="Nunito Sans SemiBold" panose="00000700000000000000" pitchFamily="2" charset="0"/>
              </a:rPr>
              <a:t>AVEC VOS CLIENTS</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3072926"/>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ATTIREZ L’ATTENTION, CRÉEZ UNE AMBIANCE</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332943"/>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MAXIMISEZ VOS VENTES</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3070901"/>
            <a:ext cx="3198953"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RÉDUISEZ VOS COÛTS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1" y="3370842"/>
            <a:ext cx="2879570" cy="1153697"/>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100" dirty="0">
                <a:solidFill>
                  <a:schemeClr val="tx2"/>
                </a:solidFill>
                <a:latin typeface="Nunito Sans Light" panose="00000400000000000000" pitchFamily="2" charset="0"/>
              </a:rPr>
              <a:t>Contenu facile à mettre à jour </a:t>
            </a:r>
            <a:r>
              <a:rPr lang="fr" sz="1100" dirty="0">
                <a:solidFill>
                  <a:schemeClr val="tx1"/>
                </a:solidFill>
                <a:latin typeface="Nunito Sans Light" panose="00000400000000000000" pitchFamily="2" charset="0"/>
              </a:rPr>
              <a:t>qui élimine l’affichage imprimé statique. </a:t>
            </a:r>
            <a:r>
              <a:rPr lang="en-GB" sz="1100" dirty="0" err="1">
                <a:solidFill>
                  <a:schemeClr val="tx2"/>
                </a:solidFill>
                <a:latin typeface="Nunito Sans Light" panose="00000400000000000000" pitchFamily="2" charset="0"/>
              </a:rPr>
              <a:t>Communiquez</a:t>
            </a:r>
            <a:r>
              <a:rPr lang="en-GB" sz="1100" dirty="0">
                <a:solidFill>
                  <a:schemeClr val="tx2"/>
                </a:solidFill>
                <a:latin typeface="Nunito Sans Light" panose="00000400000000000000" pitchFamily="2" charset="0"/>
              </a:rPr>
              <a:t> plus </a:t>
            </a:r>
            <a:r>
              <a:rPr lang="en-GB" sz="1100" dirty="0" err="1">
                <a:solidFill>
                  <a:schemeClr val="tx2"/>
                </a:solidFill>
                <a:latin typeface="Nunito Sans Light" panose="00000400000000000000" pitchFamily="2" charset="0"/>
              </a:rPr>
              <a:t>facilement</a:t>
            </a:r>
            <a:r>
              <a:rPr lang="en-GB" sz="1100" dirty="0">
                <a:solidFill>
                  <a:schemeClr val="tx2"/>
                </a:solidFill>
                <a:latin typeface="Nunito Sans Light" panose="00000400000000000000" pitchFamily="2" charset="0"/>
              </a:rPr>
              <a:t> avec </a:t>
            </a:r>
            <a:r>
              <a:rPr lang="fr" sz="1100" dirty="0">
                <a:solidFill>
                  <a:schemeClr val="tx2"/>
                </a:solidFill>
                <a:latin typeface="Nunito Sans Light" panose="00000400000000000000" pitchFamily="2" charset="0"/>
              </a:rPr>
              <a:t>vos employés. </a:t>
            </a:r>
            <a:r>
              <a:rPr lang="fr" sz="1400" b="1" dirty="0">
                <a:solidFill>
                  <a:schemeClr val="tx2"/>
                </a:solidFill>
                <a:latin typeface="Nunito Sans ExtraLight" panose="00000300000000000000" pitchFamily="2" charset="0"/>
              </a:rPr>
              <a:t>83% </a:t>
            </a:r>
            <a:r>
              <a:rPr lang="fr" sz="1100" dirty="0">
                <a:solidFill>
                  <a:schemeClr val="tx1"/>
                </a:solidFill>
                <a:latin typeface="Nunito Sans Light" panose="00000400000000000000" pitchFamily="2" charset="0"/>
              </a:rPr>
              <a:t>de l'effectif du secteur hôtelier ne sont pas des employés de bureau </a:t>
            </a:r>
            <a:r>
              <a:rPr lang="en-GB" sz="1100" baseline="30000" dirty="0">
                <a:solidFill>
                  <a:schemeClr val="tx1"/>
                </a:solidFill>
                <a:latin typeface="Nunito Sans Light" panose="00000400000000000000" pitchFamily="2" charset="0"/>
              </a:rPr>
              <a:t>(1)</a:t>
            </a:r>
            <a:r>
              <a:rPr lang="en-GB" sz="1100" dirty="0">
                <a:solidFill>
                  <a:schemeClr val="tx1"/>
                </a:solidFill>
                <a:latin typeface="Nunito Sans Light" panose="00000400000000000000" pitchFamily="2" charset="0"/>
              </a:rPr>
              <a:t>.</a:t>
            </a:r>
            <a:r>
              <a:rPr lang="fr" sz="1100" dirty="0">
                <a:solidFill>
                  <a:schemeClr val="tx1"/>
                </a:solidFill>
                <a:latin typeface="Nunito Sans Light" panose="00000400000000000000" pitchFamily="2" charset="0"/>
              </a:rPr>
              <a:t> </a:t>
            </a:r>
            <a:endParaRPr lang="en-US" sz="1100" dirty="0">
              <a:solidFill>
                <a:schemeClr val="tx1"/>
              </a:solidFill>
              <a:latin typeface="Nunito Sans Light" panose="000004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353233" y="2971224"/>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07764" y="1780284"/>
            <a:ext cx="3150247"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100" dirty="0" err="1">
                <a:solidFill>
                  <a:schemeClr val="tx1"/>
                </a:solidFill>
                <a:latin typeface="Nunito Sans Light" panose="00000400000000000000" pitchFamily="2" charset="0"/>
              </a:rPr>
              <a:t>Valorisez</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vos</a:t>
            </a:r>
            <a:r>
              <a:rPr lang="en-GB" sz="1100" dirty="0">
                <a:solidFill>
                  <a:schemeClr val="tx1"/>
                </a:solidFill>
                <a:latin typeface="Nunito Sans Light" panose="00000400000000000000" pitchFamily="2" charset="0"/>
              </a:rPr>
              <a:t> services </a:t>
            </a:r>
            <a:r>
              <a:rPr lang="fr" sz="1100" dirty="0">
                <a:solidFill>
                  <a:schemeClr val="tx1"/>
                </a:solidFill>
                <a:latin typeface="Nunito Sans Light" panose="00000400000000000000" pitchFamily="2" charset="0"/>
              </a:rPr>
              <a:t>au</a:t>
            </a:r>
            <a:r>
              <a:rPr lang="en-GB" sz="1100" dirty="0" err="1">
                <a:solidFill>
                  <a:schemeClr val="tx1"/>
                </a:solidFill>
                <a:latin typeface="Nunito Sans Light" panose="00000400000000000000" pitchFamily="2" charset="0"/>
              </a:rPr>
              <a:t>près</a:t>
            </a:r>
            <a:r>
              <a:rPr lang="en-GB" sz="1100" dirty="0">
                <a:solidFill>
                  <a:schemeClr val="tx1"/>
                </a:solidFill>
                <a:latin typeface="Nunito Sans Light" panose="00000400000000000000" pitchFamily="2" charset="0"/>
              </a:rPr>
              <a:t> de </a:t>
            </a:r>
            <a:r>
              <a:rPr lang="fr" sz="1100" dirty="0">
                <a:solidFill>
                  <a:schemeClr val="tx1"/>
                </a:solidFill>
                <a:latin typeface="Nunito Sans Light" panose="00000400000000000000" pitchFamily="2" charset="0"/>
              </a:rPr>
              <a:t>vos invités. Atteignez vos invités </a:t>
            </a:r>
            <a:r>
              <a:rPr lang="fr" sz="1100" dirty="0">
                <a:solidFill>
                  <a:schemeClr val="tx2"/>
                </a:solidFill>
                <a:latin typeface="Nunito Sans Light" panose="00000400000000000000" pitchFamily="2" charset="0"/>
              </a:rPr>
              <a:t>dans leur chambre </a:t>
            </a:r>
            <a:r>
              <a:rPr lang="fr" sz="1100" dirty="0">
                <a:solidFill>
                  <a:schemeClr val="tx1"/>
                </a:solidFill>
                <a:latin typeface="Nunito Sans Light" panose="00000400000000000000" pitchFamily="2" charset="0"/>
              </a:rPr>
              <a:t>et dans les aires ouvertes. Un contenu attrayant 24h/24 et 7j /7, améliore </a:t>
            </a:r>
            <a:r>
              <a:rPr lang="fr" sz="1100" dirty="0">
                <a:solidFill>
                  <a:schemeClr val="tx2"/>
                </a:solidFill>
                <a:latin typeface="Nunito Sans Light" panose="00000400000000000000" pitchFamily="2" charset="0"/>
              </a:rPr>
              <a:t>l'efficacité des ventes.</a:t>
            </a:r>
            <a:endParaRPr lang="en-US" sz="1100" dirty="0">
              <a:solidFill>
                <a:schemeClr val="tx2"/>
              </a:solidFill>
              <a:latin typeface="Nunito Sans Light" panose="00000400000000000000" pitchFamily="2" charset="0"/>
            </a:endParaRPr>
          </a:p>
        </p:txBody>
      </p:sp>
      <p:pic>
        <p:nvPicPr>
          <p:cNvPr id="12" name="Picture 11">
            <a:extLst>
              <a:ext uri="{FF2B5EF4-FFF2-40B4-BE49-F238E27FC236}">
                <a16:creationId xmlns:a16="http://schemas.microsoft.com/office/drawing/2014/main" id="{586A86D2-D28A-4C2F-B628-3BA26AA5D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57" y="1333396"/>
            <a:ext cx="851182" cy="622721"/>
          </a:xfrm>
          <a:prstGeom prst="rect">
            <a:avLst/>
          </a:prstGeom>
        </p:spPr>
      </p:pic>
      <p:pic>
        <p:nvPicPr>
          <p:cNvPr id="23" name="Picture 22">
            <a:extLst>
              <a:ext uri="{FF2B5EF4-FFF2-40B4-BE49-F238E27FC236}">
                <a16:creationId xmlns:a16="http://schemas.microsoft.com/office/drawing/2014/main" id="{6703ED54-A895-43C6-9FDB-4369C0331A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2170" y="3124385"/>
            <a:ext cx="745645" cy="745645"/>
          </a:xfrm>
          <a:prstGeom prst="rect">
            <a:avLst/>
          </a:prstGeom>
        </p:spPr>
      </p:pic>
      <p:pic>
        <p:nvPicPr>
          <p:cNvPr id="25" name="Picture 24">
            <a:extLst>
              <a:ext uri="{FF2B5EF4-FFF2-40B4-BE49-F238E27FC236}">
                <a16:creationId xmlns:a16="http://schemas.microsoft.com/office/drawing/2014/main" id="{CD881F6A-B927-4354-BB43-C8757D1AFD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40887" y="1377551"/>
            <a:ext cx="588209" cy="1020134"/>
          </a:xfrm>
          <a:prstGeom prst="rect">
            <a:avLst/>
          </a:prstGeom>
        </p:spPr>
      </p:pic>
      <p:sp>
        <p:nvSpPr>
          <p:cNvPr id="18" name="Content Placeholder 1">
            <a:extLst>
              <a:ext uri="{FF2B5EF4-FFF2-40B4-BE49-F238E27FC236}">
                <a16:creationId xmlns:a16="http://schemas.microsoft.com/office/drawing/2014/main" id="{DC581644-BB24-49E0-A60E-A97EC85B864D}"/>
              </a:ext>
            </a:extLst>
          </p:cNvPr>
          <p:cNvSpPr txBox="1">
            <a:spLocks/>
          </p:cNvSpPr>
          <p:nvPr/>
        </p:nvSpPr>
        <p:spPr>
          <a:xfrm>
            <a:off x="5380763" y="3419229"/>
            <a:ext cx="3177248" cy="1153697"/>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100" dirty="0" err="1">
                <a:solidFill>
                  <a:schemeClr val="tx1"/>
                </a:solidFill>
                <a:latin typeface="Nunito Sans Light" panose="00000400000000000000" pitchFamily="2" charset="0"/>
              </a:rPr>
              <a:t>Créez</a:t>
            </a:r>
            <a:r>
              <a:rPr lang="en-GB" sz="1100" dirty="0">
                <a:solidFill>
                  <a:schemeClr val="tx1"/>
                </a:solidFill>
                <a:latin typeface="Nunito Sans Light" panose="00000400000000000000" pitchFamily="2" charset="0"/>
              </a:rPr>
              <a:t> des experiences </a:t>
            </a:r>
            <a:r>
              <a:rPr lang="en-GB" sz="1100" dirty="0" err="1">
                <a:solidFill>
                  <a:schemeClr val="tx1"/>
                </a:solidFill>
                <a:latin typeface="Nunito Sans Light" panose="00000400000000000000" pitchFamily="2" charset="0"/>
              </a:rPr>
              <a:t>uniques</a:t>
            </a:r>
            <a:r>
              <a:rPr lang="en-GB" sz="1100" dirty="0">
                <a:solidFill>
                  <a:schemeClr val="tx1"/>
                </a:solidFill>
                <a:latin typeface="Nunito Sans Light" panose="00000400000000000000" pitchFamily="2" charset="0"/>
              </a:rPr>
              <a:t> avec un </a:t>
            </a:r>
            <a:r>
              <a:rPr lang="en-GB" sz="1100" dirty="0" err="1">
                <a:solidFill>
                  <a:schemeClr val="tx2"/>
                </a:solidFill>
                <a:latin typeface="Nunito Sans Light" panose="00000400000000000000" pitchFamily="2" charset="0"/>
              </a:rPr>
              <a:t>contenu</a:t>
            </a:r>
            <a:r>
              <a:rPr lang="en-GB" sz="1100" dirty="0">
                <a:solidFill>
                  <a:schemeClr val="tx2"/>
                </a:solidFill>
                <a:latin typeface="Nunito Sans Light" panose="00000400000000000000" pitchFamily="2" charset="0"/>
              </a:rPr>
              <a:t> </a:t>
            </a:r>
            <a:r>
              <a:rPr lang="en-GB" sz="1100" dirty="0" err="1">
                <a:solidFill>
                  <a:schemeClr val="tx2"/>
                </a:solidFill>
                <a:latin typeface="Nunito Sans Light" panose="00000400000000000000" pitchFamily="2" charset="0"/>
              </a:rPr>
              <a:t>attractif</a:t>
            </a:r>
            <a:r>
              <a:rPr lang="en-GB" sz="1100" dirty="0">
                <a:solidFill>
                  <a:schemeClr val="tx1"/>
                </a:solidFill>
                <a:latin typeface="Nunito Sans Light" panose="00000400000000000000" pitchFamily="2" charset="0"/>
              </a:rPr>
              <a:t> et de </a:t>
            </a:r>
            <a:r>
              <a:rPr lang="en-GB" sz="1100" dirty="0" err="1">
                <a:solidFill>
                  <a:schemeClr val="tx1"/>
                </a:solidFill>
                <a:latin typeface="Nunito Sans Light" panose="00000400000000000000" pitchFamily="2" charset="0"/>
              </a:rPr>
              <a:t>véritables</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histoires</a:t>
            </a:r>
            <a:r>
              <a:rPr lang="en-GB" sz="1100" dirty="0">
                <a:solidFill>
                  <a:schemeClr val="tx1"/>
                </a:solidFill>
                <a:latin typeface="Nunito Sans Light" panose="00000400000000000000" pitchFamily="2" charset="0"/>
              </a:rPr>
              <a:t>. Les </a:t>
            </a:r>
            <a:r>
              <a:rPr lang="en-GB" sz="1100" dirty="0" err="1">
                <a:solidFill>
                  <a:schemeClr val="tx1"/>
                </a:solidFill>
                <a:latin typeface="Nunito Sans Light" panose="00000400000000000000" pitchFamily="2" charset="0"/>
              </a:rPr>
              <a:t>écrans</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d’affichage</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dynamique</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capturent</a:t>
            </a:r>
            <a:r>
              <a:rPr lang="en-GB" sz="1100" dirty="0">
                <a:solidFill>
                  <a:schemeClr val="tx1"/>
                </a:solidFill>
                <a:latin typeface="Nunito Sans Light" panose="00000400000000000000" pitchFamily="2" charset="0"/>
              </a:rPr>
              <a:t> </a:t>
            </a:r>
            <a:r>
              <a:rPr lang="en-GB" sz="1400" b="1" dirty="0">
                <a:solidFill>
                  <a:schemeClr val="tx2"/>
                </a:solidFill>
                <a:latin typeface="Nunito Sans ExtraLight" panose="00000300000000000000" pitchFamily="2" charset="0"/>
              </a:rPr>
              <a:t>400% </a:t>
            </a:r>
            <a:r>
              <a:rPr lang="en-GB" sz="1100" dirty="0">
                <a:solidFill>
                  <a:schemeClr val="tx2"/>
                </a:solidFill>
                <a:latin typeface="Nunito Sans Light" panose="00000400000000000000" pitchFamily="2" charset="0"/>
              </a:rPr>
              <a:t>plus de </a:t>
            </a:r>
            <a:r>
              <a:rPr lang="en-GB" sz="1100" dirty="0" err="1">
                <a:solidFill>
                  <a:schemeClr val="tx2"/>
                </a:solidFill>
                <a:latin typeface="Nunito Sans Light" panose="00000400000000000000" pitchFamily="2" charset="0"/>
              </a:rPr>
              <a:t>vues</a:t>
            </a:r>
            <a:r>
              <a:rPr lang="en-GB" sz="1100" dirty="0">
                <a:solidFill>
                  <a:schemeClr val="tx2"/>
                </a:solidFill>
                <a:latin typeface="Nunito Sans Light" panose="00000400000000000000" pitchFamily="2" charset="0"/>
              </a:rPr>
              <a:t> </a:t>
            </a:r>
            <a:r>
              <a:rPr lang="en-GB" sz="1100" dirty="0">
                <a:solidFill>
                  <a:schemeClr val="tx1"/>
                </a:solidFill>
                <a:latin typeface="Nunito Sans Light" panose="00000400000000000000" pitchFamily="2" charset="0"/>
              </a:rPr>
              <a:t>que </a:t>
            </a:r>
            <a:r>
              <a:rPr lang="en-GB" sz="1100" dirty="0" err="1">
                <a:solidFill>
                  <a:schemeClr val="tx1"/>
                </a:solidFill>
                <a:latin typeface="Nunito Sans Light" panose="00000400000000000000" pitchFamily="2" charset="0"/>
              </a:rPr>
              <a:t>l’affichage</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statique</a:t>
            </a:r>
            <a:r>
              <a:rPr lang="en-GB" sz="1100" dirty="0">
                <a:solidFill>
                  <a:schemeClr val="tx1"/>
                </a:solidFill>
                <a:latin typeface="Nunito Sans Light" panose="00000400000000000000" pitchFamily="2" charset="0"/>
              </a:rPr>
              <a:t> </a:t>
            </a:r>
            <a:r>
              <a:rPr lang="en-GB" sz="1100" baseline="30000" dirty="0">
                <a:solidFill>
                  <a:schemeClr val="tx1"/>
                </a:solidFill>
                <a:latin typeface="Nunito Sans Light" panose="00000400000000000000" pitchFamily="2" charset="0"/>
              </a:rPr>
              <a:t>(2)</a:t>
            </a:r>
            <a:r>
              <a:rPr lang="en-GB" sz="1100" dirty="0">
                <a:solidFill>
                  <a:schemeClr val="tx1"/>
                </a:solidFill>
                <a:latin typeface="Nunito Sans Light" panose="00000400000000000000" pitchFamily="2" charset="0"/>
              </a:rPr>
              <a:t>.</a:t>
            </a:r>
            <a:r>
              <a:rPr lang="fr" sz="1100" dirty="0">
                <a:solidFill>
                  <a:schemeClr val="tx1"/>
                </a:solidFill>
                <a:latin typeface="Nunito Sans Light" panose="00000400000000000000" pitchFamily="2" charset="0"/>
              </a:rPr>
              <a:t> </a:t>
            </a:r>
            <a:endParaRPr lang="en-US" sz="1100" dirty="0">
              <a:solidFill>
                <a:schemeClr val="tx1"/>
              </a:solidFill>
              <a:latin typeface="Nunito Sans Light" panose="00000400000000000000" pitchFamily="2" charset="0"/>
            </a:endParaRPr>
          </a:p>
        </p:txBody>
      </p:sp>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Où</a:t>
            </a:r>
            <a:r>
              <a:rPr lang="en-GB" sz="2400" dirty="0"/>
              <a:t>?</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900" dirty="0">
                <a:latin typeface="Nunito Sans" panose="00000500000000000000" pitchFamily="2" charset="0"/>
              </a:rPr>
              <a:t>Dernières nouvelles, messages personnels, listes d’événements, listes de prix et orientation.</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1952009" y="4488239"/>
            <a:ext cx="2531475" cy="34654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 sz="900" dirty="0">
                <a:latin typeface="Nunito Sans" panose="00000500000000000000" pitchFamily="2" charset="0"/>
              </a:rPr>
              <a:t>Horaires, messages personnels, ambiance, vente croisée.</a:t>
            </a:r>
            <a:endParaRPr lang="en-GB" sz="900" dirty="0">
              <a:latin typeface="Nunito Sans" panose="00000500000000000000" pitchFamily="2" charset="0"/>
            </a:endParaRP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Flux RSS, streaming TV (CNN, ESPN), promotions pour des happy hours</a:t>
            </a:r>
            <a:r>
              <a:rPr lang="fr" sz="900" dirty="0">
                <a:latin typeface="Nunito Sans" panose="00000500000000000000" pitchFamily="2" charset="0"/>
              </a:rPr>
              <a:t>, flux </a:t>
            </a:r>
            <a:r>
              <a:rPr lang="fr-FR" sz="900" dirty="0">
                <a:latin typeface="Nunito Sans" panose="00000500000000000000" pitchFamily="2" charset="0"/>
              </a:rPr>
              <a:t>de réseaux </a:t>
            </a:r>
            <a:r>
              <a:rPr lang="fr" sz="900" dirty="0">
                <a:latin typeface="Nunito Sans" panose="00000500000000000000" pitchFamily="2" charset="0"/>
              </a:rPr>
              <a:t>sociaux</a:t>
            </a:r>
            <a:r>
              <a:rPr lang="en-GB" sz="900" dirty="0">
                <a:latin typeface="Nunito Sans" panose="00000500000000000000" pitchFamily="2" charset="0"/>
              </a:rPr>
              <a:t>.</a:t>
            </a:r>
          </a:p>
          <a:p>
            <a:pPr>
              <a:spcBef>
                <a:spcPts val="0"/>
              </a:spcBef>
            </a:pPr>
            <a:endParaRPr lang="en-GB" sz="800" dirty="0">
              <a:latin typeface="Nunito Sans" panose="00000500000000000000" pitchFamily="2" charset="0"/>
            </a:endParaRP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RESTAURANTS &amp; BARS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8642" y="951353"/>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ZONES DE BIENVENUE ET DE RÉCEPTION</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SALLES DE CONFÉRENCE</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952009"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ESPACES DE LOISIRS</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701070" y="2985453"/>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ZONES D’ATTENTES</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701069" y="4488239"/>
            <a:ext cx="2531475" cy="358472"/>
          </a:xfrm>
        </p:spPr>
        <p:txBody>
          <a:bodyPr>
            <a:normAutofit/>
          </a:bodyPr>
          <a:lstStyle/>
          <a:p>
            <a:pPr algn="ctr">
              <a:spcBef>
                <a:spcPts val="0"/>
              </a:spcBef>
            </a:pPr>
            <a:r>
              <a:rPr lang="fr" sz="900" b="0" dirty="0">
                <a:solidFill>
                  <a:schemeClr val="tx1">
                    <a:lumMod val="65000"/>
                    <a:lumOff val="35000"/>
                  </a:schemeClr>
                </a:solidFill>
                <a:latin typeface="Nunito Sans" panose="00000500000000000000" pitchFamily="2" charset="0"/>
              </a:rPr>
              <a:t>Informations sur la destination, webcams, affichage des prix et promotions.</a:t>
            </a:r>
            <a:endParaRPr lang="en-GB" sz="900" b="0" dirty="0">
              <a:solidFill>
                <a:schemeClr val="tx1">
                  <a:lumMod val="65000"/>
                  <a:lumOff val="35000"/>
                </a:schemeClr>
              </a:solidFill>
              <a:latin typeface="Nunito Sans" panose="00000500000000000000" pitchFamily="2" charset="0"/>
            </a:endParaRPr>
          </a:p>
        </p:txBody>
      </p:sp>
      <p:pic>
        <p:nvPicPr>
          <p:cNvPr id="5" name="Picture 4">
            <a:extLst>
              <a:ext uri="{FF2B5EF4-FFF2-40B4-BE49-F238E27FC236}">
                <a16:creationId xmlns:a16="http://schemas.microsoft.com/office/drawing/2014/main" id="{535D6D8F-60C2-41A4-9D78-4908D40302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 t="5613" r="7" b="7485"/>
          <a:stretch/>
        </p:blipFill>
        <p:spPr>
          <a:xfrm>
            <a:off x="612346" y="1158527"/>
            <a:ext cx="2531858" cy="1313144"/>
          </a:xfrm>
          <a:prstGeom prst="rect">
            <a:avLst/>
          </a:prstGeom>
        </p:spPr>
      </p:pic>
      <p:pic>
        <p:nvPicPr>
          <p:cNvPr id="7" name="Picture 6">
            <a:extLst>
              <a:ext uri="{FF2B5EF4-FFF2-40B4-BE49-F238E27FC236}">
                <a16:creationId xmlns:a16="http://schemas.microsoft.com/office/drawing/2014/main" id="{265B016E-0480-47CE-A13D-9FC42AA9EED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9577"/>
          <a:stretch/>
        </p:blipFill>
        <p:spPr>
          <a:xfrm>
            <a:off x="3265805" y="1163385"/>
            <a:ext cx="2531473" cy="1320546"/>
          </a:xfrm>
          <a:prstGeom prst="rect">
            <a:avLst/>
          </a:prstGeom>
        </p:spPr>
      </p:pic>
      <p:pic>
        <p:nvPicPr>
          <p:cNvPr id="25" name="Picture 24">
            <a:extLst>
              <a:ext uri="{FF2B5EF4-FFF2-40B4-BE49-F238E27FC236}">
                <a16:creationId xmlns:a16="http://schemas.microsoft.com/office/drawing/2014/main" id="{61181ECA-5F02-4C47-B599-D5ACC9B9C3A9}"/>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16611" t="15293" b="10746"/>
          <a:stretch/>
        </p:blipFill>
        <p:spPr>
          <a:xfrm>
            <a:off x="4701070" y="3189734"/>
            <a:ext cx="2531475" cy="1298505"/>
          </a:xfrm>
          <a:prstGeom prst="rect">
            <a:avLst/>
          </a:prstGeom>
        </p:spPr>
      </p:pic>
      <p:pic>
        <p:nvPicPr>
          <p:cNvPr id="6" name="Picture 5">
            <a:extLst>
              <a:ext uri="{FF2B5EF4-FFF2-40B4-BE49-F238E27FC236}">
                <a16:creationId xmlns:a16="http://schemas.microsoft.com/office/drawing/2014/main" id="{B8BC9B51-FA4A-4ED6-B074-96C0FB01D53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3074"/>
          <a:stretch/>
        </p:blipFill>
        <p:spPr>
          <a:xfrm>
            <a:off x="1952009" y="3189736"/>
            <a:ext cx="2531475" cy="1298504"/>
          </a:xfrm>
          <a:prstGeom prst="rect">
            <a:avLst/>
          </a:prstGeom>
        </p:spPr>
      </p:pic>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635800"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 sz="900" dirty="0">
                <a:latin typeface="Nunito Sans" panose="00000500000000000000" pitchFamily="2" charset="0"/>
              </a:rPr>
              <a:t>Noms de salles et informations d’événement, contenu centralisé et automatisé.</a:t>
            </a:r>
            <a:endParaRPr lang="en-GB" sz="900" dirty="0">
              <a:latin typeface="Nunito Sans" panose="00000500000000000000" pitchFamily="2" charset="0"/>
            </a:endParaRPr>
          </a:p>
        </p:txBody>
      </p:sp>
      <p:pic>
        <p:nvPicPr>
          <p:cNvPr id="3" name="Picture 2">
            <a:extLst>
              <a:ext uri="{FF2B5EF4-FFF2-40B4-BE49-F238E27FC236}">
                <a16:creationId xmlns:a16="http://schemas.microsoft.com/office/drawing/2014/main" id="{66DC0D3D-5B28-4409-8A08-A9873A29F820}"/>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rcRect t="6194"/>
          <a:stretch/>
        </p:blipFill>
        <p:spPr>
          <a:xfrm>
            <a:off x="5921615" y="1171027"/>
            <a:ext cx="2527160" cy="1337919"/>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4" y="1740908"/>
            <a:ext cx="1959223" cy="597856"/>
          </a:xfrm>
          <a:prstGeom prst="rect">
            <a:avLst/>
          </a:prstGeom>
          <a:noFill/>
          <a:ln>
            <a:noFill/>
          </a:ln>
        </p:spPr>
        <p:txBody>
          <a:bodyPr wrap="square" rtlCol="0">
            <a:spAutoFit/>
          </a:bodyPr>
          <a:lstStyle/>
          <a:p>
            <a:pPr defTabSz="914355">
              <a:lnSpc>
                <a:spcPct val="90000"/>
              </a:lnSpc>
              <a:spcBef>
                <a:spcPct val="0"/>
              </a:spcBef>
            </a:pPr>
            <a:r>
              <a:rPr lang="fr-FR" sz="1800" dirty="0">
                <a:solidFill>
                  <a:schemeClr val="bg1"/>
                </a:solidFill>
                <a:latin typeface="Nunito Sans" panose="00000500000000000000" pitchFamily="2" charset="0"/>
                <a:ea typeface="+mj-ea"/>
                <a:cs typeface="+mj-cs"/>
              </a:rPr>
              <a:t>Données d’équipe</a:t>
            </a: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314072"/>
            <a:ext cx="1996058" cy="1061829"/>
          </a:xfrm>
          <a:prstGeom prst="rect">
            <a:avLst/>
          </a:prstGeom>
          <a:noFill/>
          <a:ln>
            <a:noFill/>
          </a:ln>
        </p:spPr>
        <p:txBody>
          <a:bodyPr wrap="square" rtlCol="0">
            <a:spAutoFit/>
          </a:bodyPr>
          <a:lstStyle/>
          <a:p>
            <a:r>
              <a:rPr lang="fr-CH" sz="1050" dirty="0">
                <a:solidFill>
                  <a:schemeClr val="bg1"/>
                </a:solidFill>
                <a:latin typeface="Nunito Sans ExtraLight" panose="00000300000000000000" pitchFamily="2" charset="0"/>
              </a:rPr>
              <a:t>Obtenez en toute sécurité des fichiers partagés directement à partir d’outils quotidiens. Données en temps réel. Pas de copier/coller.</a:t>
            </a:r>
          </a:p>
          <a:p>
            <a:endParaRPr lang="en-GB" sz="1050" dirty="0">
              <a:solidFill>
                <a:schemeClr val="bg1"/>
              </a:solidFill>
              <a:latin typeface="Nunito Sans ExtraLight" panose="00000300000000000000" pitchFamily="2" charset="0"/>
            </a:endParaRP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757121" y="2322275"/>
            <a:ext cx="1888334" cy="678071"/>
          </a:xfrm>
          <a:prstGeom prst="rect">
            <a:avLst/>
          </a:prstGeom>
          <a:noFill/>
          <a:ln>
            <a:noFill/>
          </a:ln>
        </p:spPr>
        <p:txBody>
          <a:bodyPr wrap="square" rtlCol="0">
            <a:spAutoFit/>
          </a:bodyPr>
          <a:lstStyle/>
          <a:p>
            <a:pPr algn="r" defTabSz="914355">
              <a:lnSpc>
                <a:spcPct val="90000"/>
              </a:lnSpc>
              <a:spcBef>
                <a:spcPct val="0"/>
              </a:spcBef>
            </a:pPr>
            <a:r>
              <a:rPr lang="fr" sz="1050" dirty="0">
                <a:solidFill>
                  <a:schemeClr val="bg1"/>
                </a:solidFill>
                <a:latin typeface="Nunito Sans Light" panose="00000400000000000000" pitchFamily="2" charset="0"/>
              </a:rPr>
              <a:t>Connectez-vous aux informations de la ville, locales ou régionales</a:t>
            </a:r>
            <a:r>
              <a:rPr lang="en-GB" sz="1050" dirty="0">
                <a:solidFill>
                  <a:schemeClr val="bg1"/>
                </a:solidFill>
                <a:latin typeface="Nunito Sans Light" panose="00000400000000000000" pitchFamily="2" charset="0"/>
              </a:rPr>
              <a:t>.</a:t>
            </a:r>
          </a:p>
          <a:p>
            <a:pPr algn="r" defTabSz="914355">
              <a:lnSpc>
                <a:spcPct val="90000"/>
              </a:lnSpc>
              <a:spcBef>
                <a:spcPct val="0"/>
              </a:spcBef>
            </a:pPr>
            <a:endParaRPr lang="en-GB" sz="1050" dirty="0">
              <a:solidFill>
                <a:schemeClr val="bg1"/>
              </a:solidFill>
              <a:latin typeface="Nunito Sans Light" panose="00000400000000000000" pitchFamily="2" charset="0"/>
            </a:endParaRP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840230"/>
          </a:xfrm>
          <a:prstGeom prst="rect">
            <a:avLst/>
          </a:prstGeom>
          <a:noFill/>
          <a:ln>
            <a:noFill/>
          </a:ln>
        </p:spPr>
        <p:txBody>
          <a:bodyPr wrap="square" rtlCol="0">
            <a:spAutoFit/>
          </a:bodyPr>
          <a:lstStyle/>
          <a:p>
            <a:pPr algn="r" defTabSz="914355">
              <a:lnSpc>
                <a:spcPct val="90000"/>
              </a:lnSpc>
              <a:spcBef>
                <a:spcPct val="0"/>
              </a:spcBef>
            </a:pPr>
            <a:r>
              <a:rPr lang="fr-CH" sz="1800" dirty="0">
                <a:solidFill>
                  <a:schemeClr val="bg1"/>
                </a:solidFill>
                <a:latin typeface="Noto Sans" panose="020B0502040504020204" pitchFamily="34" charset="0"/>
              </a:rPr>
              <a:t>Données en temps réel</a:t>
            </a:r>
          </a:p>
          <a:p>
            <a:pPr algn="r" defTabSz="914355">
              <a:lnSpc>
                <a:spcPct val="90000"/>
              </a:lnSpc>
              <a:spcBef>
                <a:spcPct val="0"/>
              </a:spcBef>
            </a:pPr>
            <a:endParaRPr lang="en-GB" sz="1800" dirty="0">
              <a:solidFill>
                <a:schemeClr val="bg1"/>
              </a:solidFill>
              <a:latin typeface="Noto Sans" panose="020B0502040504020204" pitchFamily="34" charset="0"/>
              <a:ea typeface="+mj-ea"/>
              <a:cs typeface="+mj-cs"/>
            </a:endParaRP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fr-CH" sz="1800" dirty="0">
                <a:solidFill>
                  <a:schemeClr val="tx1">
                    <a:lumMod val="65000"/>
                    <a:lumOff val="35000"/>
                  </a:schemeClr>
                </a:solidFill>
                <a:latin typeface="Nunito Sans" panose="00000500000000000000" pitchFamily="2" charset="0"/>
              </a:rPr>
              <a:t>Réseaux sociaux</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57131" y="4313715"/>
            <a:ext cx="6484513" cy="830997"/>
          </a:xfrm>
          <a:prstGeom prst="rect">
            <a:avLst/>
          </a:prstGeom>
        </p:spPr>
        <p:txBody>
          <a:bodyPr wrap="square">
            <a:spAutoFit/>
          </a:bodyPr>
          <a:lstStyle/>
          <a:p>
            <a:pPr algn="ctr"/>
            <a:r>
              <a:rPr lang="fr-FR" sz="1200" dirty="0">
                <a:solidFill>
                  <a:schemeClr val="bg2"/>
                </a:solidFill>
                <a:latin typeface="Nunito Sans SemiBold" panose="00000700000000000000" pitchFamily="2" charset="0"/>
              </a:rPr>
              <a:t>Connectez-vous à des systèmes POS (points de vente), des systèmes de réservation de conférence, à des logiciels d’hôtellerie, des réseaux sociaux etc… </a:t>
            </a:r>
            <a:r>
              <a:rPr lang="fr-CH" sz="1200" dirty="0">
                <a:solidFill>
                  <a:schemeClr val="accent1"/>
                </a:solidFill>
                <a:latin typeface="Nunito Sans SemiBold" panose="00000700000000000000" pitchFamily="2" charset="0"/>
              </a:rPr>
              <a:t>Pas de gestion manuelle de contenu.</a:t>
            </a:r>
          </a:p>
          <a:p>
            <a:pPr algn="ctr"/>
            <a:endParaRPr lang="fr-FR" sz="1200" dirty="0">
              <a:solidFill>
                <a:schemeClr val="bg2"/>
              </a:solidFill>
              <a:latin typeface="Nunito Sans SemiBold" panose="00000700000000000000" pitchFamily="2" charset="0"/>
            </a:endParaRP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01769" y="4282129"/>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dirty="0"/>
              <a:t>	Comment? </a:t>
            </a:r>
            <a:r>
              <a:rPr lang="fr-CH" sz="1400" dirty="0"/>
              <a:t>Du contenu dynamique avec des informations en temps réel.</a:t>
            </a:r>
            <a:endParaRPr lang="en-GB" sz="1800" dirty="0"/>
          </a:p>
        </p:txBody>
      </p:sp>
      <p:sp>
        <p:nvSpPr>
          <p:cNvPr id="66" name="Rectangle 65">
            <a:extLst>
              <a:ext uri="{FF2B5EF4-FFF2-40B4-BE49-F238E27FC236}">
                <a16:creationId xmlns:a16="http://schemas.microsoft.com/office/drawing/2014/main" id="{3DBFF954-683D-47AB-99F9-FE486334C86C}"/>
              </a:ext>
            </a:extLst>
          </p:cNvPr>
          <p:cNvSpPr/>
          <p:nvPr/>
        </p:nvSpPr>
        <p:spPr>
          <a:xfrm>
            <a:off x="6915817" y="4506970"/>
            <a:ext cx="990977" cy="446276"/>
          </a:xfrm>
          <a:prstGeom prst="rect">
            <a:avLst/>
          </a:prstGeom>
        </p:spPr>
        <p:txBody>
          <a:bodyPr wrap="none">
            <a:spAutoFit/>
          </a:bodyPr>
          <a:lstStyle/>
          <a:p>
            <a:r>
              <a:rPr lang="en-US" sz="1100" dirty="0" err="1">
                <a:solidFill>
                  <a:schemeClr val="tx2"/>
                </a:solidFill>
                <a:latin typeface="Nunito Sans" panose="00000500000000000000" pitchFamily="2" charset="0"/>
              </a:rPr>
              <a:t>Alimenté</a:t>
            </a:r>
            <a:r>
              <a:rPr lang="en-US" sz="1100" dirty="0">
                <a:solidFill>
                  <a:schemeClr val="tx2"/>
                </a:solidFill>
                <a:latin typeface="Nunito Sans" panose="00000500000000000000" pitchFamily="2" charset="0"/>
              </a:rPr>
              <a:t> par</a:t>
            </a:r>
            <a:br>
              <a:rPr lang="en-GB" sz="1200" dirty="0">
                <a:solidFill>
                  <a:schemeClr val="tx2"/>
                </a:solidFill>
                <a:latin typeface="Nunito Sans" panose="00000500000000000000" pitchFamily="2" charset="0"/>
              </a:rPr>
            </a:br>
            <a:endParaRPr lang="en-GB" sz="12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74058" y="3298909"/>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0507B8B9-1302-4894-A739-772E922D801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02800" y="2041565"/>
            <a:ext cx="1438404" cy="958781"/>
          </a:xfrm>
          <a:prstGeom prst="rect">
            <a:avLst/>
          </a:prstGeom>
        </p:spPr>
      </p:pic>
      <p:pic>
        <p:nvPicPr>
          <p:cNvPr id="9" name="Picture 8">
            <a:extLst>
              <a:ext uri="{FF2B5EF4-FFF2-40B4-BE49-F238E27FC236}">
                <a16:creationId xmlns:a16="http://schemas.microsoft.com/office/drawing/2014/main" id="{3B10F34C-BB3C-4B80-9EBE-5F1643E845F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148231" y="3046489"/>
            <a:ext cx="1426158" cy="950400"/>
          </a:xfrm>
          <a:prstGeom prst="rect">
            <a:avLst/>
          </a:prstGeom>
        </p:spPr>
      </p:pic>
      <p:pic>
        <p:nvPicPr>
          <p:cNvPr id="11" name="Picture 10">
            <a:extLst>
              <a:ext uri="{FF2B5EF4-FFF2-40B4-BE49-F238E27FC236}">
                <a16:creationId xmlns:a16="http://schemas.microsoft.com/office/drawing/2014/main" id="{D457E90D-DDF3-4982-964D-857D205D505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1295"/>
          <a:stretch/>
        </p:blipFill>
        <p:spPr>
          <a:xfrm>
            <a:off x="4639029" y="3098331"/>
            <a:ext cx="1438403" cy="786284"/>
          </a:xfrm>
          <a:prstGeom prst="rect">
            <a:avLst/>
          </a:prstGeom>
        </p:spPr>
      </p:pic>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5"/>
          <a:stretch>
            <a:fillRect/>
          </a:stretch>
        </p:blipFill>
        <p:spPr>
          <a:xfrm>
            <a:off x="3051447" y="3134658"/>
            <a:ext cx="1494870" cy="792196"/>
          </a:xfrm>
          <a:prstGeom prst="rect">
            <a:avLst/>
          </a:prstGeom>
        </p:spPr>
      </p:pic>
      <p:pic>
        <p:nvPicPr>
          <p:cNvPr id="15" name="Picture 14">
            <a:extLst>
              <a:ext uri="{FF2B5EF4-FFF2-40B4-BE49-F238E27FC236}">
                <a16:creationId xmlns:a16="http://schemas.microsoft.com/office/drawing/2014/main" id="{790FC9F6-5FCA-44AB-9273-40AC05453417}"/>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39029" y="2041565"/>
            <a:ext cx="1438403" cy="959684"/>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err="1">
                <a:solidFill>
                  <a:schemeClr val="bg1"/>
                </a:solidFill>
                <a:latin typeface="Nunito Sans" panose="00000500000000000000" pitchFamily="2" charset="0"/>
              </a:rPr>
              <a:t>Accueil</a:t>
            </a:r>
            <a:r>
              <a:rPr lang="fr" sz="1000" dirty="0">
                <a:solidFill>
                  <a:schemeClr val="bg1"/>
                </a:solidFill>
                <a:latin typeface="Nunito Sans" panose="00000500000000000000" pitchFamily="2" charset="0"/>
              </a:rPr>
              <a:t> </a:t>
            </a:r>
            <a:r>
              <a:rPr lang="en-GB" sz="1000" dirty="0">
                <a:solidFill>
                  <a:schemeClr val="bg1"/>
                </a:solidFill>
                <a:latin typeface="Nunito Sans" panose="00000500000000000000" pitchFamily="2" charset="0"/>
              </a:rPr>
              <a:t>des </a:t>
            </a:r>
            <a:r>
              <a:rPr lang="en-GB" sz="1000" dirty="0" err="1">
                <a:solidFill>
                  <a:schemeClr val="bg1"/>
                </a:solidFill>
                <a:latin typeface="Nunito Sans" panose="00000500000000000000" pitchFamily="2" charset="0"/>
              </a:rPr>
              <a:t>visiteurs</a:t>
            </a:r>
            <a:r>
              <a:rPr lang="en-GB" sz="1000" dirty="0">
                <a:solidFill>
                  <a:schemeClr val="bg1"/>
                </a:solidFill>
                <a:latin typeface="Nunito Sans" panose="00000500000000000000" pitchFamily="2" charset="0"/>
              </a:rPr>
              <a:t>, </a:t>
            </a:r>
            <a:r>
              <a:rPr lang="fr" sz="1000" dirty="0">
                <a:solidFill>
                  <a:schemeClr val="bg1"/>
                </a:solidFill>
                <a:latin typeface="Nunito Sans" panose="00000500000000000000" pitchFamily="2" charset="0"/>
              </a:rPr>
              <a:t>calendriers</a:t>
            </a:r>
            <a:endParaRPr lang="en-GB" sz="1000" dirty="0">
              <a:solidFill>
                <a:schemeClr val="bg1"/>
              </a:solidFill>
              <a:latin typeface="Nunito Sans" panose="00000500000000000000" pitchFamily="2" charset="0"/>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Une </a:t>
            </a:r>
            <a:r>
              <a:rPr lang="fr" sz="2400" dirty="0"/>
              <a:t>planification </a:t>
            </a:r>
            <a:r>
              <a:rPr lang="en-GB" sz="2400" dirty="0"/>
              <a:t>et un </a:t>
            </a:r>
            <a:r>
              <a:rPr lang="fr" sz="2400" dirty="0"/>
              <a:t>design </a:t>
            </a:r>
            <a:r>
              <a:rPr lang="en-GB" sz="2400" dirty="0"/>
              <a:t>flexible.</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844" y="1530565"/>
            <a:ext cx="3287895" cy="2191930"/>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3300" y="1529599"/>
            <a:ext cx="3288600" cy="2192400"/>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2034" y="1539296"/>
            <a:ext cx="3288600" cy="2192400"/>
          </a:xfrm>
          <a:prstGeom prst="rect">
            <a:avLst/>
          </a:prstGeom>
        </p:spPr>
      </p:pic>
      <p:sp>
        <p:nvSpPr>
          <p:cNvPr id="16" name="TextBox 15">
            <a:extLst>
              <a:ext uri="{FF2B5EF4-FFF2-40B4-BE49-F238E27FC236}">
                <a16:creationId xmlns:a16="http://schemas.microsoft.com/office/drawing/2014/main" id="{C5E91359-78F8-4F4F-A101-C1A920E12B76}"/>
              </a:ext>
            </a:extLst>
          </p:cNvPr>
          <p:cNvSpPr txBox="1"/>
          <p:nvPr/>
        </p:nvSpPr>
        <p:spPr>
          <a:xfrm>
            <a:off x="3090032" y="1371535"/>
            <a:ext cx="296393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 sz="1000" dirty="0">
                <a:solidFill>
                  <a:schemeClr val="bg1"/>
                </a:solidFill>
                <a:latin typeface="Nunito Sans" panose="00000500000000000000" pitchFamily="2" charset="0"/>
              </a:rPr>
              <a:t>Données de localisation: fuseau horaire, devise, ...</a:t>
            </a:r>
            <a:endParaRPr lang="en-GB" sz="1000" dirty="0">
              <a:solidFill>
                <a:schemeClr val="bg1"/>
              </a:solidFill>
              <a:latin typeface="Nunito Sans" panose="00000500000000000000" pitchFamily="2" charset="0"/>
            </a:endParaRPr>
          </a:p>
        </p:txBody>
      </p:sp>
      <p:sp>
        <p:nvSpPr>
          <p:cNvPr id="17" name="TextBox 16">
            <a:extLst>
              <a:ext uri="{FF2B5EF4-FFF2-40B4-BE49-F238E27FC236}">
                <a16:creationId xmlns:a16="http://schemas.microsoft.com/office/drawing/2014/main" id="{946915A3-48AB-498C-A8CE-8B6E5C24279B}"/>
              </a:ext>
            </a:extLst>
          </p:cNvPr>
          <p:cNvSpPr txBox="1"/>
          <p:nvPr/>
        </p:nvSpPr>
        <p:spPr>
          <a:xfrm>
            <a:off x="6318849" y="1367687"/>
            <a:ext cx="25731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Réservation de salle</a:t>
            </a:r>
          </a:p>
        </p:txBody>
      </p:sp>
      <p:sp>
        <p:nvSpPr>
          <p:cNvPr id="18" name="TextBox 17">
            <a:extLst>
              <a:ext uri="{FF2B5EF4-FFF2-40B4-BE49-F238E27FC236}">
                <a16:creationId xmlns:a16="http://schemas.microsoft.com/office/drawing/2014/main" id="{8F743981-76F0-4D57-B972-0EA3756CB629}"/>
              </a:ext>
            </a:extLst>
          </p:cNvPr>
          <p:cNvSpPr txBox="1"/>
          <p:nvPr/>
        </p:nvSpPr>
        <p:spPr>
          <a:xfrm>
            <a:off x="0" y="3901998"/>
            <a:ext cx="9144000" cy="523220"/>
          </a:xfrm>
          <a:prstGeom prst="rect">
            <a:avLst/>
          </a:prstGeom>
          <a:noFill/>
          <a:ln>
            <a:noFill/>
          </a:ln>
        </p:spPr>
        <p:txBody>
          <a:bodyPr wrap="square" rtlCol="0">
            <a:spAutoFit/>
          </a:bodyPr>
          <a:lstStyle/>
          <a:p>
            <a:pPr algn="ctr"/>
            <a:r>
              <a:rPr lang="fr" sz="1400" dirty="0">
                <a:latin typeface="Nunito Sans" panose="00000500000000000000" pitchFamily="2" charset="0"/>
              </a:rPr>
              <a:t>Pas de </a:t>
            </a:r>
            <a:r>
              <a:rPr lang="fr" sz="1400" dirty="0">
                <a:solidFill>
                  <a:schemeClr val="tx2"/>
                </a:solidFill>
                <a:latin typeface="Nunito Sans" panose="00000500000000000000" pitchFamily="2" charset="0"/>
              </a:rPr>
              <a:t>zone forcée</a:t>
            </a:r>
            <a:r>
              <a:rPr lang="fr" sz="1400" dirty="0">
                <a:latin typeface="Nunito Sans" panose="00000500000000000000" pitchFamily="2" charset="0"/>
              </a:rPr>
              <a:t>, </a:t>
            </a:r>
            <a:r>
              <a:rPr lang="en-GB" sz="1400" dirty="0">
                <a:latin typeface="Nunito Sans" panose="00000500000000000000" pitchFamily="2" charset="0"/>
              </a:rPr>
              <a:t>de </a:t>
            </a:r>
            <a:r>
              <a:rPr lang="fr" sz="1400" dirty="0">
                <a:solidFill>
                  <a:schemeClr val="tx2"/>
                </a:solidFill>
                <a:latin typeface="Nunito Sans" panose="00000500000000000000" pitchFamily="2" charset="0"/>
              </a:rPr>
              <a:t>modèle</a:t>
            </a:r>
            <a:r>
              <a:rPr lang="fr" sz="1400" dirty="0">
                <a:latin typeface="Nunito Sans" panose="00000500000000000000" pitchFamily="2" charset="0"/>
              </a:rPr>
              <a:t> ou </a:t>
            </a:r>
            <a:r>
              <a:rPr lang="en-GB" sz="1400" dirty="0">
                <a:solidFill>
                  <a:schemeClr val="tx2"/>
                </a:solidFill>
                <a:latin typeface="Nunito Sans" panose="00000500000000000000" pitchFamily="2" charset="0"/>
              </a:rPr>
              <a:t>de </a:t>
            </a:r>
            <a:r>
              <a:rPr lang="fr" sz="1400" dirty="0">
                <a:solidFill>
                  <a:schemeClr val="tx2"/>
                </a:solidFill>
                <a:latin typeface="Nunito Sans" panose="00000500000000000000" pitchFamily="2" charset="0"/>
              </a:rPr>
              <a:t>limitation de design</a:t>
            </a:r>
            <a:r>
              <a:rPr lang="fr" sz="1400" dirty="0">
                <a:latin typeface="Nunito Sans" panose="00000500000000000000" pitchFamily="2" charset="0"/>
              </a:rPr>
              <a:t>.</a:t>
            </a:r>
          </a:p>
          <a:p>
            <a:pPr algn="ctr"/>
            <a:r>
              <a:rPr lang="fr" sz="1400" dirty="0">
                <a:latin typeface="Nunito Sans" panose="00000500000000000000" pitchFamily="2" charset="0"/>
              </a:rPr>
              <a:t>Aucun délai pour les mises à jour de contenu.</a:t>
            </a:r>
            <a:endParaRPr lang="en-GB" sz="1400" dirty="0">
              <a:latin typeface="Nunito Sans" panose="00000500000000000000" pitchFamily="2" charset="0"/>
            </a:endParaRPr>
          </a:p>
        </p:txBody>
      </p:sp>
      <p:cxnSp>
        <p:nvCxnSpPr>
          <p:cNvPr id="19" name="Straight Connector 18">
            <a:extLst>
              <a:ext uri="{FF2B5EF4-FFF2-40B4-BE49-F238E27FC236}">
                <a16:creationId xmlns:a16="http://schemas.microsoft.com/office/drawing/2014/main" id="{FD79FE38-F594-4473-ABE3-DF2EAAF365EA}"/>
              </a:ext>
            </a:extLst>
          </p:cNvPr>
          <p:cNvCxnSpPr>
            <a:cxnSpLocks/>
          </p:cNvCxnSpPr>
          <p:nvPr/>
        </p:nvCxnSpPr>
        <p:spPr>
          <a:xfrm>
            <a:off x="1883664" y="3892300"/>
            <a:ext cx="52425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FF9C470-1139-49E0-939E-0572DF1589CD}"/>
              </a:ext>
            </a:extLst>
          </p:cNvPr>
          <p:cNvCxnSpPr>
            <a:cxnSpLocks/>
          </p:cNvCxnSpPr>
          <p:nvPr/>
        </p:nvCxnSpPr>
        <p:spPr>
          <a:xfrm>
            <a:off x="1889760" y="4425218"/>
            <a:ext cx="523646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42" y="1041649"/>
            <a:ext cx="4980225" cy="3320150"/>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5">
            <a:extLst>
              <a:ext uri="{FF2B5EF4-FFF2-40B4-BE49-F238E27FC236}">
                <a16:creationId xmlns:a16="http://schemas.microsoft.com/office/drawing/2014/main" id="{E27F3F30-DE7D-4712-AA80-83868E4EBF0C}"/>
              </a:ext>
            </a:extLst>
          </p:cNvPr>
          <p:cNvSpPr>
            <a:spLocks noGrp="1"/>
          </p:cNvSpPr>
          <p:nvPr>
            <p:ph type="title"/>
          </p:nvPr>
        </p:nvSpPr>
        <p:spPr>
          <a:xfrm>
            <a:off x="-340360" y="72000"/>
            <a:ext cx="8733000" cy="648000"/>
          </a:xfrm>
        </p:spPr>
        <p:txBody>
          <a:bodyPr/>
          <a:lstStyle/>
          <a:p>
            <a:pPr algn="l"/>
            <a:r>
              <a:rPr lang="en-GB" sz="2000" dirty="0"/>
              <a:t>	De la </a:t>
            </a:r>
            <a:r>
              <a:rPr lang="fr" sz="2000" dirty="0"/>
              <a:t>flexibilité pour </a:t>
            </a:r>
            <a:r>
              <a:rPr lang="en-GB" sz="2000" dirty="0" err="1"/>
              <a:t>afficher</a:t>
            </a:r>
            <a:r>
              <a:rPr lang="en-GB" sz="2000" dirty="0"/>
              <a:t> </a:t>
            </a:r>
            <a:r>
              <a:rPr lang="fr" sz="2000" dirty="0"/>
              <a:t>des événements ou des urgences</a:t>
            </a:r>
            <a:r>
              <a:rPr lang="en-GB" sz="2000" dirty="0"/>
              <a:t>.</a:t>
            </a:r>
          </a:p>
        </p:txBody>
      </p:sp>
      <p:sp>
        <p:nvSpPr>
          <p:cNvPr id="15" name="TextBox 14">
            <a:extLst>
              <a:ext uri="{FF2B5EF4-FFF2-40B4-BE49-F238E27FC236}">
                <a16:creationId xmlns:a16="http://schemas.microsoft.com/office/drawing/2014/main" id="{26A529AB-1CCF-4BA6-AD0C-04C1269D67CB}"/>
              </a:ext>
            </a:extLst>
          </p:cNvPr>
          <p:cNvSpPr txBox="1"/>
          <p:nvPr/>
        </p:nvSpPr>
        <p:spPr>
          <a:xfrm>
            <a:off x="1284370" y="4151414"/>
            <a:ext cx="6758740" cy="523220"/>
          </a:xfrm>
          <a:prstGeom prst="rect">
            <a:avLst/>
          </a:prstGeom>
          <a:noFill/>
          <a:ln>
            <a:noFill/>
          </a:ln>
        </p:spPr>
        <p:txBody>
          <a:bodyPr wrap="square" rtlCol="0">
            <a:spAutoFit/>
          </a:bodyPr>
          <a:lstStyle/>
          <a:p>
            <a:pPr algn="ctr"/>
            <a:r>
              <a:rPr lang="fr-CH" sz="1400" dirty="0">
                <a:latin typeface="Nunito Sans" panose="00000500000000000000" pitchFamily="2" charset="0"/>
              </a:rPr>
              <a:t>Compatibilité avec des </a:t>
            </a:r>
            <a:r>
              <a:rPr lang="fr-CH" sz="1400" dirty="0">
                <a:solidFill>
                  <a:schemeClr val="accent1"/>
                </a:solidFill>
                <a:latin typeface="Nunito Sans" panose="00000500000000000000" pitchFamily="2" charset="0"/>
              </a:rPr>
              <a:t>connecteurs réseau: </a:t>
            </a:r>
            <a:r>
              <a:rPr lang="fr-CH" sz="1400" dirty="0">
                <a:latin typeface="Nunito Sans" panose="00000500000000000000" pitchFamily="2" charset="0"/>
              </a:rPr>
              <a:t>systèmes de téléavertisseurs, systèmes d’évacuations, tableaux de commande de bâtiments AMX et </a:t>
            </a:r>
            <a:r>
              <a:rPr lang="fr-CH" sz="1400" dirty="0" err="1">
                <a:latin typeface="Nunito Sans" panose="00000500000000000000" pitchFamily="2" charset="0"/>
              </a:rPr>
              <a:t>Crestron</a:t>
            </a:r>
            <a:r>
              <a:rPr lang="fr-CH" sz="1400" dirty="0">
                <a:latin typeface="Nunito Sans" panose="00000500000000000000" pitchFamily="2" charset="0"/>
              </a:rPr>
              <a:t>.</a:t>
            </a:r>
          </a:p>
        </p:txBody>
      </p:sp>
      <p:cxnSp>
        <p:nvCxnSpPr>
          <p:cNvPr id="16" name="Straight Connector 15">
            <a:extLst>
              <a:ext uri="{FF2B5EF4-FFF2-40B4-BE49-F238E27FC236}">
                <a16:creationId xmlns:a16="http://schemas.microsoft.com/office/drawing/2014/main" id="{18E72827-6341-459D-A934-DFFDD9B520C7}"/>
              </a:ext>
            </a:extLst>
          </p:cNvPr>
          <p:cNvCxnSpPr>
            <a:cxnSpLocks/>
          </p:cNvCxnSpPr>
          <p:nvPr/>
        </p:nvCxnSpPr>
        <p:spPr>
          <a:xfrm>
            <a:off x="1443789" y="4101850"/>
            <a:ext cx="64810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5F4B9FB-F997-433F-8DF6-E65C9D51BAE5}"/>
              </a:ext>
            </a:extLst>
          </p:cNvPr>
          <p:cNvCxnSpPr>
            <a:cxnSpLocks/>
          </p:cNvCxnSpPr>
          <p:nvPr/>
        </p:nvCxnSpPr>
        <p:spPr>
          <a:xfrm>
            <a:off x="1443789" y="4755900"/>
            <a:ext cx="648101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fr-CH" sz="2400" dirty="0"/>
              <a:t> Universel – un système pour tout type d’écran.</a:t>
            </a:r>
            <a:endParaRPr lang="en-GB" sz="2400" dirty="0"/>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Murs d’écrans</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5448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Écrans LED</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sz="1050" dirty="0">
                <a:solidFill>
                  <a:schemeClr val="bg1"/>
                </a:solidFill>
                <a:latin typeface="Nunito Sans" panose="00000500000000000000" pitchFamily="2" charset="0"/>
              </a:rPr>
              <a:t>Kiosques interactifs</a:t>
            </a: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6">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6" name="Picture 5">
            <a:extLst>
              <a:ext uri="{FF2B5EF4-FFF2-40B4-BE49-F238E27FC236}">
                <a16:creationId xmlns:a16="http://schemas.microsoft.com/office/drawing/2014/main" id="{AD6F9338-4ACC-43F2-B683-F8837D6AFC2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245" b="25490"/>
          <a:stretch/>
        </p:blipFill>
        <p:spPr>
          <a:xfrm>
            <a:off x="5910338" y="1545268"/>
            <a:ext cx="2544854" cy="2862245"/>
          </a:xfrm>
          <a:prstGeom prst="rect">
            <a:avLst/>
          </a:prstGeom>
        </p:spPr>
      </p:pic>
      <p:sp>
        <p:nvSpPr>
          <p:cNvPr id="14" name="TextBox 13">
            <a:extLst>
              <a:ext uri="{FF2B5EF4-FFF2-40B4-BE49-F238E27FC236}">
                <a16:creationId xmlns:a16="http://schemas.microsoft.com/office/drawing/2014/main" id="{ABC78192-5C17-4A58-A612-14445819227F}"/>
              </a:ext>
            </a:extLst>
          </p:cNvPr>
          <p:cNvSpPr txBox="1"/>
          <p:nvPr/>
        </p:nvSpPr>
        <p:spPr>
          <a:xfrm>
            <a:off x="593718" y="1184661"/>
            <a:ext cx="2538069"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00" dirty="0">
                <a:solidFill>
                  <a:schemeClr val="bg1"/>
                </a:solidFill>
                <a:latin typeface="Nunito Sans" panose="00000500000000000000" pitchFamily="2" charset="0"/>
              </a:rPr>
              <a:t>Écrans horizontaux et verticaux</a:t>
            </a:r>
          </a:p>
        </p:txBody>
      </p:sp>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c860f3033f236192ceae8ef6b25767c1">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6544d35cd7524e0d59417806d1fee8a"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0be8bc2-2dd2-4778-a2bd-887f1523b063">
      <UserInfo>
        <DisplayName>Nicolas Meyer</DisplayName>
        <AccountId>24</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7E0965-F278-4CAE-9C31-CB5DB3909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8282EE-611E-4F71-AC8C-43B88623ED3A}">
  <ds:schemaRefs>
    <ds:schemaRef ds:uri="http://schemas.openxmlformats.org/package/2006/metadata/core-properties"/>
    <ds:schemaRef ds:uri="http://purl.org/dc/dcmitype/"/>
    <ds:schemaRef ds:uri="http://schemas.microsoft.com/office/infopath/2007/PartnerControls"/>
    <ds:schemaRef ds:uri="80be8bc2-2dd2-4778-a2bd-887f1523b063"/>
    <ds:schemaRef ds:uri="http://schemas.microsoft.com/office/2006/documentManagement/types"/>
    <ds:schemaRef ds:uri="http://schemas.microsoft.com/office/2006/metadata/properties"/>
    <ds:schemaRef ds:uri="c313f6ba-59b7-4500-a26a-414d5d09073f"/>
    <ds:schemaRef ds:uri="http://purl.org/dc/terms/"/>
    <ds:schemaRef ds:uri="http://www.w3.org/XML/1998/namespace"/>
    <ds:schemaRef ds:uri="http://purl.org/dc/elements/1.1/"/>
  </ds:schemaRefs>
</ds:datastoreItem>
</file>

<file path=customXml/itemProps3.xml><?xml version="1.0" encoding="utf-8"?>
<ds:datastoreItem xmlns:ds="http://schemas.openxmlformats.org/officeDocument/2006/customXml" ds:itemID="{3A97C339-4D86-4C19-A234-3C468B726F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715</TotalTime>
  <Words>1016</Words>
  <Application>Microsoft Office PowerPoint</Application>
  <PresentationFormat>On-screen Show (16:9)</PresentationFormat>
  <Paragraphs>133</Paragraphs>
  <Slides>15</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Wingdings</vt:lpstr>
      <vt:lpstr>Nunito Sans ExtraLight</vt:lpstr>
      <vt:lpstr>Nunito Sans</vt:lpstr>
      <vt:lpstr>Nunito Sans ExtraBold</vt:lpstr>
      <vt:lpstr>Nunito Sans SemiBold</vt:lpstr>
      <vt:lpstr>Nunito Sans Light</vt:lpstr>
      <vt:lpstr>Calibri</vt:lpstr>
      <vt:lpstr>Arial</vt:lpstr>
      <vt:lpstr>Myriad Pro Cond</vt:lpstr>
      <vt:lpstr>Noto Sans</vt:lpstr>
      <vt:lpstr>DSA</vt:lpstr>
      <vt:lpstr>Un canal unique pour votre communication.</vt:lpstr>
      <vt:lpstr>Nous donnons vie à votre histoire numérique.</vt:lpstr>
      <vt:lpstr>Vous rapprochez les personnes.</vt:lpstr>
      <vt:lpstr>PowerPoint Presentation</vt:lpstr>
      <vt:lpstr>PowerPoint Presentation</vt:lpstr>
      <vt:lpstr> Comment? Du contenu dynamique avec des informations en temps réel.</vt:lpstr>
      <vt:lpstr> Une planification et un design flexible.</vt:lpstr>
      <vt:lpstr> De la flexibilité pour afficher des événements ou des urgences.</vt:lpstr>
      <vt:lpstr>  Universel – un système pour tout type d’écran.</vt:lpstr>
      <vt:lpstr>PowerPoint Presentation</vt:lpstr>
      <vt:lpstr> Créez intuitivement et laissez faire.</vt:lpstr>
      <vt:lpstr> La solution complète d’affichage dynamique.</vt:lpstr>
      <vt:lpstr> Voyez les choses en grand.</vt:lpstr>
      <vt:lpstr> Maintenant, parlons de votre projet.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16</cp:revision>
  <dcterms:modified xsi:type="dcterms:W3CDTF">2019-04-30T14:20:47Z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