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931" r:id="rId4"/>
  </p:sldMasterIdLst>
  <p:notesMasterIdLst>
    <p:notesMasterId r:id="rId21"/>
  </p:notesMasterIdLst>
  <p:handoutMasterIdLst>
    <p:handoutMasterId r:id="rId22"/>
  </p:handoutMasterIdLst>
  <p:sldIdLst>
    <p:sldId id="552" r:id="rId5"/>
    <p:sldId id="555" r:id="rId6"/>
    <p:sldId id="590" r:id="rId7"/>
    <p:sldId id="585" r:id="rId8"/>
    <p:sldId id="584" r:id="rId9"/>
    <p:sldId id="581" r:id="rId10"/>
    <p:sldId id="587" r:id="rId11"/>
    <p:sldId id="573" r:id="rId12"/>
    <p:sldId id="356" r:id="rId13"/>
    <p:sldId id="586" r:id="rId14"/>
    <p:sldId id="566" r:id="rId15"/>
    <p:sldId id="588" r:id="rId16"/>
    <p:sldId id="591" r:id="rId17"/>
    <p:sldId id="568" r:id="rId18"/>
    <p:sldId id="580" r:id="rId19"/>
    <p:sldId id="592" r:id="rId20"/>
  </p:sldIdLst>
  <p:sldSz cx="9144000" cy="5143500" type="screen16x9"/>
  <p:notesSz cx="7315200" cy="12344400"/>
  <p:embeddedFontLst>
    <p:embeddedFont>
      <p:font typeface="Arial Nova Light" panose="020B0304020202020204" pitchFamily="34" charset="0"/>
      <p:regular r:id="rId23"/>
      <p:italic r:id="rId24"/>
    </p:embeddedFont>
    <p:embeddedFont>
      <p:font typeface="Calibri" panose="020F0502020204030204" pitchFamily="34" charset="0"/>
      <p:regular r:id="rId25"/>
      <p:bold r:id="rId26"/>
      <p:italic r:id="rId27"/>
      <p:boldItalic r:id="rId28"/>
    </p:embeddedFont>
    <p:embeddedFont>
      <p:font typeface="Myriad Pro Cond" panose="020B0506030403020204" pitchFamily="34" charset="0"/>
      <p:regular r:id="rId29"/>
      <p:bold r:id="rId30"/>
      <p:italic r:id="rId31"/>
      <p:boldItalic r:id="rId32"/>
    </p:embeddedFont>
    <p:embeddedFont>
      <p:font typeface="Noto Sans" panose="020B0604020202020204" charset="0"/>
      <p:regular r:id="rId33"/>
    </p:embeddedFont>
    <p:embeddedFont>
      <p:font typeface="Nunito Sans" panose="00000500000000000000" pitchFamily="2" charset="0"/>
      <p:regular r:id="rId34"/>
      <p:bold r:id="rId35"/>
      <p:italic r:id="rId36"/>
      <p:boldItalic r:id="rId37"/>
    </p:embeddedFont>
    <p:embeddedFont>
      <p:font typeface="Nunito Sans ExtraBold" panose="00000900000000000000" pitchFamily="2" charset="0"/>
      <p:bold r:id="rId38"/>
      <p:italic r:id="rId39"/>
      <p:boldItalic r:id="rId40"/>
    </p:embeddedFont>
    <p:embeddedFont>
      <p:font typeface="Nunito Sans ExtraLight" panose="00000300000000000000" pitchFamily="2" charset="0"/>
      <p:regular r:id="rId41"/>
      <p:italic r:id="rId42"/>
    </p:embeddedFont>
    <p:embeddedFont>
      <p:font typeface="Nunito Sans Light" panose="00000400000000000000" pitchFamily="2" charset="0"/>
      <p:regular r:id="rId43"/>
      <p:italic r:id="rId44"/>
    </p:embeddedFont>
    <p:embeddedFont>
      <p:font typeface="Nunito Sans SemiBold" panose="00000700000000000000" pitchFamily="2" charset="0"/>
      <p:regular r:id="rId45"/>
      <p:bold r:id="rId46"/>
      <p:italic r:id="rId47"/>
      <p:boldItalic r:id="rId48"/>
    </p:embeddedFont>
  </p:embeddedFont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e Preston" initials="GP" lastIdx="16" clrIdx="0">
    <p:extLst>
      <p:ext uri="{19B8F6BF-5375-455C-9EA6-DF929625EA0E}">
        <p15:presenceInfo xmlns:p15="http://schemas.microsoft.com/office/powerpoint/2012/main" userId="George Preston" providerId="None"/>
      </p:ext>
    </p:extLst>
  </p:cmAuthor>
  <p:cmAuthor id="2" name="Krasimir Peykovski" initials="KP" lastIdx="1" clrIdx="1">
    <p:extLst>
      <p:ext uri="{19B8F6BF-5375-455C-9EA6-DF929625EA0E}">
        <p15:presenceInfo xmlns:p15="http://schemas.microsoft.com/office/powerpoint/2012/main" userId="S::Krasimir.Peykovski@spinetix.com::0b92663e-ab90-4ae4-a90e-d0aa385e5446" providerId="AD"/>
      </p:ext>
    </p:extLst>
  </p:cmAuthor>
  <p:cmAuthor id="3" name="Nicolas Meyer" initials="NM" lastIdx="2" clrIdx="2">
    <p:extLst>
      <p:ext uri="{19B8F6BF-5375-455C-9EA6-DF929625EA0E}">
        <p15:presenceInfo xmlns:p15="http://schemas.microsoft.com/office/powerpoint/2012/main" userId="S::Nicolas.Meyer@spinetix.com::748e4549-62be-4a21-ab76-34847a7004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766"/>
    <a:srgbClr val="76B8DF"/>
    <a:srgbClr val="DCD7E3"/>
    <a:srgbClr val="1468B3"/>
    <a:srgbClr val="1777CF"/>
    <a:srgbClr val="1984E5"/>
    <a:srgbClr val="479DEB"/>
    <a:srgbClr val="14688B"/>
    <a:srgbClr val="00B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2857" autoAdjust="0"/>
  </p:normalViewPr>
  <p:slideViewPr>
    <p:cSldViewPr snapToGrid="0">
      <p:cViewPr varScale="1">
        <p:scale>
          <a:sx n="148" d="100"/>
          <a:sy n="148" d="100"/>
        </p:scale>
        <p:origin x="336" y="108"/>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9" Type="http://schemas.openxmlformats.org/officeDocument/2006/relationships/font" Target="fonts/font17.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font" Target="fonts/font12.fntdata"/><Relationship Id="rId42" Type="http://schemas.openxmlformats.org/officeDocument/2006/relationships/font" Target="fonts/font20.fntdata"/><Relationship Id="rId47" Type="http://schemas.openxmlformats.org/officeDocument/2006/relationships/font" Target="fonts/font25.fntdata"/><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font" Target="fonts/font24.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41" Type="http://schemas.openxmlformats.org/officeDocument/2006/relationships/font" Target="fonts/font19.fntdata"/><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font" Target="fonts/font23.fntdata"/><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49"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9.fntdata"/><Relationship Id="rId44" Type="http://schemas.openxmlformats.org/officeDocument/2006/relationships/font" Target="fonts/font22.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font" Target="fonts/font21.fntdata"/><Relationship Id="rId48" Type="http://schemas.openxmlformats.org/officeDocument/2006/relationships/font" Target="fonts/font26.fntdata"/><Relationship Id="rId8" Type="http://schemas.openxmlformats.org/officeDocument/2006/relationships/slide" Target="slides/slide4.xml"/><Relationship Id="rId5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asimir Peykovski" userId="0b92663e-ab90-4ae4-a90e-d0aa385e5446" providerId="ADAL" clId="{D8493334-4220-4DAF-A2BB-9125F65A65D1}"/>
    <pc:docChg chg="custSel modSld">
      <pc:chgData name="Krasimir Peykovski" userId="0b92663e-ab90-4ae4-a90e-d0aa385e5446" providerId="ADAL" clId="{D8493334-4220-4DAF-A2BB-9125F65A65D1}" dt="2019-05-24T14:59:30.550" v="1" actId="1076"/>
      <pc:docMkLst>
        <pc:docMk/>
      </pc:docMkLst>
      <pc:sldChg chg="delSp modSp">
        <pc:chgData name="Krasimir Peykovski" userId="0b92663e-ab90-4ae4-a90e-d0aa385e5446" providerId="ADAL" clId="{D8493334-4220-4DAF-A2BB-9125F65A65D1}" dt="2019-05-24T14:59:30.550" v="1" actId="1076"/>
        <pc:sldMkLst>
          <pc:docMk/>
          <pc:sldMk cId="454383186" sldId="555"/>
        </pc:sldMkLst>
        <pc:picChg chg="mod">
          <ac:chgData name="Krasimir Peykovski" userId="0b92663e-ab90-4ae4-a90e-d0aa385e5446" providerId="ADAL" clId="{D8493334-4220-4DAF-A2BB-9125F65A65D1}" dt="2019-05-24T14:59:30.550" v="1" actId="1076"/>
          <ac:picMkLst>
            <pc:docMk/>
            <pc:sldMk cId="454383186" sldId="555"/>
            <ac:picMk id="45" creationId="{B439665E-13CE-41E9-958A-39AC182B341A}"/>
          </ac:picMkLst>
        </pc:picChg>
        <pc:picChg chg="del">
          <ac:chgData name="Krasimir Peykovski" userId="0b92663e-ab90-4ae4-a90e-d0aa385e5446" providerId="ADAL" clId="{D8493334-4220-4DAF-A2BB-9125F65A65D1}" dt="2019-05-24T14:59:27.474" v="0" actId="478"/>
          <ac:picMkLst>
            <pc:docMk/>
            <pc:sldMk cId="454383186" sldId="555"/>
            <ac:picMk id="46" creationId="{A0A3E02D-EC3C-4E87-9033-D9945D904244}"/>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US"/>
          </a:p>
        </p:txBody>
      </p:sp>
      <p:sp>
        <p:nvSpPr>
          <p:cNvPr id="3" name="Date Placeholder 2"/>
          <p:cNvSpPr>
            <a:spLocks noGrp="1"/>
          </p:cNvSpPr>
          <p:nvPr>
            <p:ph type="dt" sz="quarter" idx="1"/>
          </p:nvPr>
        </p:nvSpPr>
        <p:spPr>
          <a:xfrm>
            <a:off x="4143588" y="1"/>
            <a:ext cx="3169920" cy="619364"/>
          </a:xfrm>
          <a:prstGeom prst="rect">
            <a:avLst/>
          </a:prstGeom>
        </p:spPr>
        <p:txBody>
          <a:bodyPr vert="horz" lIns="112324" tIns="56162" rIns="112324" bIns="56162" rtlCol="0"/>
          <a:lstStyle>
            <a:lvl1pPr algn="r">
              <a:defRPr sz="1500"/>
            </a:lvl1pPr>
          </a:lstStyle>
          <a:p>
            <a:fld id="{CC3FACF3-A806-47E0-81F0-FA29B24602C2}" type="datetimeFigureOut">
              <a:rPr lang="en-US" smtClean="0"/>
              <a:t>5/24/2019</a:t>
            </a:fld>
            <a:endParaRPr lang="en-US"/>
          </a:p>
        </p:txBody>
      </p:sp>
      <p:sp>
        <p:nvSpPr>
          <p:cNvPr id="4" name="Footer Placeholder 3"/>
          <p:cNvSpPr>
            <a:spLocks noGrp="1"/>
          </p:cNvSpPr>
          <p:nvPr>
            <p:ph type="ftr" sz="quarter" idx="2"/>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US"/>
          </a:p>
        </p:txBody>
      </p:sp>
      <p:sp>
        <p:nvSpPr>
          <p:cNvPr id="5" name="Slide Number Placeholder 4"/>
          <p:cNvSpPr>
            <a:spLocks noGrp="1"/>
          </p:cNvSpPr>
          <p:nvPr>
            <p:ph type="sldNum" sz="quarter" idx="3"/>
          </p:nvPr>
        </p:nvSpPr>
        <p:spPr>
          <a:xfrm>
            <a:off x="4143588" y="11725037"/>
            <a:ext cx="3169920" cy="619363"/>
          </a:xfrm>
          <a:prstGeom prst="rect">
            <a:avLst/>
          </a:prstGeom>
        </p:spPr>
        <p:txBody>
          <a:bodyPr vert="horz" lIns="112324" tIns="56162" rIns="112324" bIns="56162" rtlCol="0" anchor="b"/>
          <a:lstStyle>
            <a:lvl1pPr algn="r">
              <a:defRPr sz="1500"/>
            </a:lvl1pPr>
          </a:lstStyle>
          <a:p>
            <a:fld id="{7D0F68C2-2E8B-4A5B-B4AB-33B813FBC991}" type="slidenum">
              <a:rPr lang="en-US" smtClean="0"/>
              <a:t>‹#›</a:t>
            </a:fld>
            <a:endParaRPr lang="en-US"/>
          </a:p>
        </p:txBody>
      </p:sp>
    </p:spTree>
    <p:extLst>
      <p:ext uri="{BB962C8B-B14F-4D97-AF65-F5344CB8AC3E}">
        <p14:creationId xmlns:p14="http://schemas.microsoft.com/office/powerpoint/2010/main" val="2101356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GB"/>
          </a:p>
        </p:txBody>
      </p:sp>
      <p:sp>
        <p:nvSpPr>
          <p:cNvPr id="3" name="Date Placeholder 2"/>
          <p:cNvSpPr>
            <a:spLocks noGrp="1"/>
          </p:cNvSpPr>
          <p:nvPr>
            <p:ph type="dt" idx="1"/>
          </p:nvPr>
        </p:nvSpPr>
        <p:spPr>
          <a:xfrm>
            <a:off x="4143588" y="1"/>
            <a:ext cx="3169920" cy="619364"/>
          </a:xfrm>
          <a:prstGeom prst="rect">
            <a:avLst/>
          </a:prstGeom>
        </p:spPr>
        <p:txBody>
          <a:bodyPr vert="horz" lIns="112324" tIns="56162" rIns="112324" bIns="56162" rtlCol="0"/>
          <a:lstStyle>
            <a:lvl1pPr algn="r">
              <a:defRPr sz="1500"/>
            </a:lvl1pPr>
          </a:lstStyle>
          <a:p>
            <a:fld id="{005DB347-5F67-4EC6-B1EB-751FD8EB941F}" type="datetimeFigureOut">
              <a:rPr lang="en-GB" smtClean="0"/>
              <a:t>24/05/2019</a:t>
            </a:fld>
            <a:endParaRPr lang="en-GB"/>
          </a:p>
        </p:txBody>
      </p:sp>
      <p:sp>
        <p:nvSpPr>
          <p:cNvPr id="4" name="Slide Image Placeholder 3"/>
          <p:cNvSpPr>
            <a:spLocks noGrp="1" noRot="1" noChangeAspect="1"/>
          </p:cNvSpPr>
          <p:nvPr>
            <p:ph type="sldImg" idx="2"/>
          </p:nvPr>
        </p:nvSpPr>
        <p:spPr>
          <a:xfrm>
            <a:off x="-44450" y="1543050"/>
            <a:ext cx="7404100" cy="4165600"/>
          </a:xfrm>
          <a:prstGeom prst="rect">
            <a:avLst/>
          </a:prstGeom>
          <a:noFill/>
          <a:ln w="12700">
            <a:solidFill>
              <a:prstClr val="black"/>
            </a:solidFill>
          </a:ln>
        </p:spPr>
        <p:txBody>
          <a:bodyPr vert="horz" lIns="112324" tIns="56162" rIns="112324" bIns="56162" rtlCol="0" anchor="ctr"/>
          <a:lstStyle/>
          <a:p>
            <a:endParaRPr lang="en-GB"/>
          </a:p>
        </p:txBody>
      </p:sp>
      <p:sp>
        <p:nvSpPr>
          <p:cNvPr id="5" name="Notes Placeholder 4"/>
          <p:cNvSpPr>
            <a:spLocks noGrp="1"/>
          </p:cNvSpPr>
          <p:nvPr>
            <p:ph type="body" sz="quarter" idx="3"/>
          </p:nvPr>
        </p:nvSpPr>
        <p:spPr>
          <a:xfrm>
            <a:off x="731520" y="5940742"/>
            <a:ext cx="5852160" cy="4860608"/>
          </a:xfrm>
          <a:prstGeom prst="rect">
            <a:avLst/>
          </a:prstGeom>
        </p:spPr>
        <p:txBody>
          <a:bodyPr vert="horz" lIns="112324" tIns="56162" rIns="112324" bIns="561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GB"/>
          </a:p>
        </p:txBody>
      </p:sp>
      <p:sp>
        <p:nvSpPr>
          <p:cNvPr id="7" name="Slide Number Placeholder 6"/>
          <p:cNvSpPr>
            <a:spLocks noGrp="1"/>
          </p:cNvSpPr>
          <p:nvPr>
            <p:ph type="sldNum" sz="quarter" idx="5"/>
          </p:nvPr>
        </p:nvSpPr>
        <p:spPr>
          <a:xfrm>
            <a:off x="4143588" y="11725037"/>
            <a:ext cx="3169920" cy="619363"/>
          </a:xfrm>
          <a:prstGeom prst="rect">
            <a:avLst/>
          </a:prstGeom>
        </p:spPr>
        <p:txBody>
          <a:bodyPr vert="horz" lIns="112324" tIns="56162" rIns="112324" bIns="56162" rtlCol="0" anchor="b"/>
          <a:lstStyle>
            <a:lvl1pPr algn="r">
              <a:defRPr sz="1500"/>
            </a:lvl1pPr>
          </a:lstStyle>
          <a:p>
            <a:fld id="{596C1B1A-4767-4A88-91E1-44C6FC6D28D7}" type="slidenum">
              <a:rPr lang="en-GB" smtClean="0"/>
              <a:t>‹#›</a:t>
            </a:fld>
            <a:endParaRPr lang="en-GB"/>
          </a:p>
        </p:txBody>
      </p:sp>
    </p:spTree>
    <p:extLst>
      <p:ext uri="{BB962C8B-B14F-4D97-AF65-F5344CB8AC3E}">
        <p14:creationId xmlns:p14="http://schemas.microsoft.com/office/powerpoint/2010/main" val="180942758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noProof="0" dirty="0"/>
              <a:t>NOTE: Vous pouvez ajouter votre propre logo sur cette slide</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Nunito Sans ExtraLight" panose="00000300000000000000" pitchFamily="2" charset="0"/>
            </a:endParaRPr>
          </a:p>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a:t>
            </a:fld>
            <a:endParaRPr lang="en-GB"/>
          </a:p>
        </p:txBody>
      </p:sp>
    </p:spTree>
    <p:extLst>
      <p:ext uri="{BB962C8B-B14F-4D97-AF65-F5344CB8AC3E}">
        <p14:creationId xmlns:p14="http://schemas.microsoft.com/office/powerpoint/2010/main" val="2175087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10</a:t>
            </a:fld>
            <a:endParaRPr lang="en-GB"/>
          </a:p>
        </p:txBody>
      </p:sp>
    </p:spTree>
    <p:extLst>
      <p:ext uri="{BB962C8B-B14F-4D97-AF65-F5344CB8AC3E}">
        <p14:creationId xmlns:p14="http://schemas.microsoft.com/office/powerpoint/2010/main" val="1550924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11</a:t>
            </a:fld>
            <a:endParaRPr lang="en-GB"/>
          </a:p>
        </p:txBody>
      </p:sp>
    </p:spTree>
    <p:extLst>
      <p:ext uri="{BB962C8B-B14F-4D97-AF65-F5344CB8AC3E}">
        <p14:creationId xmlns:p14="http://schemas.microsoft.com/office/powerpoint/2010/main" val="2974656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12</a:t>
            </a:fld>
            <a:endParaRPr lang="en-GB"/>
          </a:p>
        </p:txBody>
      </p:sp>
    </p:spTree>
    <p:extLst>
      <p:ext uri="{BB962C8B-B14F-4D97-AF65-F5344CB8AC3E}">
        <p14:creationId xmlns:p14="http://schemas.microsoft.com/office/powerpoint/2010/main" val="995633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13</a:t>
            </a:fld>
            <a:endParaRPr lang="en-GB"/>
          </a:p>
        </p:txBody>
      </p:sp>
    </p:spTree>
    <p:extLst>
      <p:ext uri="{BB962C8B-B14F-4D97-AF65-F5344CB8AC3E}">
        <p14:creationId xmlns:p14="http://schemas.microsoft.com/office/powerpoint/2010/main" val="1083026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14</a:t>
            </a:fld>
            <a:endParaRPr lang="en-GB"/>
          </a:p>
        </p:txBody>
      </p:sp>
    </p:spTree>
    <p:extLst>
      <p:ext uri="{BB962C8B-B14F-4D97-AF65-F5344CB8AC3E}">
        <p14:creationId xmlns:p14="http://schemas.microsoft.com/office/powerpoint/2010/main" val="2003893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dirty="0"/>
              <a:t>NOTE: Vous pouvez ajouter votre propre logo et image de votre équipe sur cette slide. Vous pouvez également choisir le logo correspondant à votre statut de revendeur SpinetiX. </a:t>
            </a:r>
          </a:p>
        </p:txBody>
      </p:sp>
      <p:sp>
        <p:nvSpPr>
          <p:cNvPr id="4" name="Slide Number Placeholder 3"/>
          <p:cNvSpPr>
            <a:spLocks noGrp="1"/>
          </p:cNvSpPr>
          <p:nvPr>
            <p:ph type="sldNum" sz="quarter" idx="10"/>
          </p:nvPr>
        </p:nvSpPr>
        <p:spPr/>
        <p:txBody>
          <a:bodyPr/>
          <a:lstStyle/>
          <a:p>
            <a:fld id="{E07EFD0C-F5F7-4838-BB73-49E188E78DDA}" type="slidenum">
              <a:rPr lang="en-GB" smtClean="0"/>
              <a:t>15</a:t>
            </a:fld>
            <a:endParaRPr lang="en-GB"/>
          </a:p>
        </p:txBody>
      </p:sp>
    </p:spTree>
    <p:extLst>
      <p:ext uri="{BB962C8B-B14F-4D97-AF65-F5344CB8AC3E}">
        <p14:creationId xmlns:p14="http://schemas.microsoft.com/office/powerpoint/2010/main" val="1728582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2</a:t>
            </a:fld>
            <a:endParaRPr lang="en-GB"/>
          </a:p>
        </p:txBody>
      </p:sp>
    </p:spTree>
    <p:extLst>
      <p:ext uri="{BB962C8B-B14F-4D97-AF65-F5344CB8AC3E}">
        <p14:creationId xmlns:p14="http://schemas.microsoft.com/office/powerpoint/2010/main" val="359821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3</a:t>
            </a:fld>
            <a:endParaRPr lang="en-GB"/>
          </a:p>
        </p:txBody>
      </p:sp>
    </p:spTree>
    <p:extLst>
      <p:ext uri="{BB962C8B-B14F-4D97-AF65-F5344CB8AC3E}">
        <p14:creationId xmlns:p14="http://schemas.microsoft.com/office/powerpoint/2010/main" val="1993472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4</a:t>
            </a:fld>
            <a:endParaRPr lang="en-GB"/>
          </a:p>
        </p:txBody>
      </p:sp>
    </p:spTree>
    <p:extLst>
      <p:ext uri="{BB962C8B-B14F-4D97-AF65-F5344CB8AC3E}">
        <p14:creationId xmlns:p14="http://schemas.microsoft.com/office/powerpoint/2010/main" val="3106006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5</a:t>
            </a:fld>
            <a:endParaRPr lang="en-GB"/>
          </a:p>
        </p:txBody>
      </p:sp>
    </p:spTree>
    <p:extLst>
      <p:ext uri="{BB962C8B-B14F-4D97-AF65-F5344CB8AC3E}">
        <p14:creationId xmlns:p14="http://schemas.microsoft.com/office/powerpoint/2010/main" val="483647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6</a:t>
            </a:fld>
            <a:endParaRPr lang="en-GB"/>
          </a:p>
        </p:txBody>
      </p:sp>
    </p:spTree>
    <p:extLst>
      <p:ext uri="{BB962C8B-B14F-4D97-AF65-F5344CB8AC3E}">
        <p14:creationId xmlns:p14="http://schemas.microsoft.com/office/powerpoint/2010/main" val="4174746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7</a:t>
            </a:fld>
            <a:endParaRPr lang="en-GB"/>
          </a:p>
        </p:txBody>
      </p:sp>
    </p:spTree>
    <p:extLst>
      <p:ext uri="{BB962C8B-B14F-4D97-AF65-F5344CB8AC3E}">
        <p14:creationId xmlns:p14="http://schemas.microsoft.com/office/powerpoint/2010/main" val="358994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8</a:t>
            </a:fld>
            <a:endParaRPr lang="en-GB"/>
          </a:p>
        </p:txBody>
      </p:sp>
    </p:spTree>
    <p:extLst>
      <p:ext uri="{BB962C8B-B14F-4D97-AF65-F5344CB8AC3E}">
        <p14:creationId xmlns:p14="http://schemas.microsoft.com/office/powerpoint/2010/main" val="1078585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96C1B1A-4767-4A88-91E1-44C6FC6D28D7}" type="slidenum">
              <a:rPr lang="en-GB" smtClean="0"/>
              <a:t>9</a:t>
            </a:fld>
            <a:endParaRPr lang="en-GB"/>
          </a:p>
        </p:txBody>
      </p:sp>
    </p:spTree>
    <p:extLst>
      <p:ext uri="{BB962C8B-B14F-4D97-AF65-F5344CB8AC3E}">
        <p14:creationId xmlns:p14="http://schemas.microsoft.com/office/powerpoint/2010/main" val="41843962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Star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4" name="Title 3"/>
          <p:cNvSpPr>
            <a:spLocks noGrp="1"/>
          </p:cNvSpPr>
          <p:nvPr>
            <p:ph type="title"/>
          </p:nvPr>
        </p:nvSpPr>
        <p:spPr>
          <a:xfrm>
            <a:off x="320891" y="2188912"/>
            <a:ext cx="8280000" cy="1080000"/>
          </a:xfrm>
        </p:spPr>
        <p:txBody>
          <a:bodyPr/>
          <a:lstStyle>
            <a:lvl1pPr>
              <a:defRPr sz="4400" i="1">
                <a:latin typeface="Nunito Sans SemiBold" panose="00000700000000000000" pitchFamily="2" charset="0"/>
              </a:defRPr>
            </a:lvl1pPr>
          </a:lstStyle>
          <a:p>
            <a:r>
              <a:rPr lang="fr-FR"/>
              <a:t>Modifiez le style du titre</a:t>
            </a:r>
            <a:endParaRPr lang="en-US"/>
          </a:p>
        </p:txBody>
      </p:sp>
      <p:pic>
        <p:nvPicPr>
          <p:cNvPr id="7" name="Picture 6">
            <a:extLst>
              <a:ext uri="{FF2B5EF4-FFF2-40B4-BE49-F238E27FC236}">
                <a16:creationId xmlns:a16="http://schemas.microsoft.com/office/drawing/2014/main" id="{9C2805AB-7F39-473C-8003-6A701C3E41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73617" y="115817"/>
            <a:ext cx="4255445" cy="1828014"/>
          </a:xfrm>
          <a:prstGeom prst="rect">
            <a:avLst/>
          </a:prstGeom>
        </p:spPr>
      </p:pic>
    </p:spTree>
    <p:extLst>
      <p:ext uri="{BB962C8B-B14F-4D97-AF65-F5344CB8AC3E}">
        <p14:creationId xmlns:p14="http://schemas.microsoft.com/office/powerpoint/2010/main" val="1602483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4" name="Title 3"/>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7"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542895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ight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a:t>Modifiez le style du titre</a:t>
            </a:r>
            <a:endParaRPr lang="en-US"/>
          </a:p>
        </p:txBody>
      </p:sp>
      <p:sp>
        <p:nvSpPr>
          <p:cNvPr id="6"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193224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igh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Title 2"/>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10"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240711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9657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with URL">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2" name="Title 1"/>
          <p:cNvSpPr>
            <a:spLocks noGrp="1"/>
          </p:cNvSpPr>
          <p:nvPr>
            <p:ph type="title"/>
          </p:nvPr>
        </p:nvSpPr>
        <p:spPr/>
        <p:txBody>
          <a:bodyPr/>
          <a:lstStyle/>
          <a:p>
            <a:r>
              <a:rPr lang="fr-FR"/>
              <a:t>Modifiez le style du titre</a:t>
            </a:r>
            <a:endParaRPr lang="en-US"/>
          </a:p>
        </p:txBody>
      </p:sp>
      <p:sp>
        <p:nvSpPr>
          <p:cNvPr id="6" name="Rectangle 5"/>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7"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51000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182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80862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5664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hank you FR with (C)">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60092C-5FB3-4E55-A9E5-362704FFA213}"/>
              </a:ext>
            </a:extLst>
          </p:cNvPr>
          <p:cNvPicPr>
            <a:picLocks noChangeAspect="1"/>
          </p:cNvPicPr>
          <p:nvPr userDrawn="1"/>
        </p:nvPicPr>
        <p:blipFill>
          <a:blip r:embed="rId2"/>
          <a:stretch>
            <a:fillRect/>
          </a:stretch>
        </p:blipFill>
        <p:spPr>
          <a:xfrm>
            <a:off x="1354" y="0"/>
            <a:ext cx="9141292" cy="51435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2" y="131660"/>
            <a:ext cx="3024336" cy="1299166"/>
          </a:xfrm>
          <a:prstGeom prst="rect">
            <a:avLst/>
          </a:prstGeom>
        </p:spPr>
      </p:pic>
      <p:sp>
        <p:nvSpPr>
          <p:cNvPr id="5" name="Subtitle 2">
            <a:extLst>
              <a:ext uri="{FF2B5EF4-FFF2-40B4-BE49-F238E27FC236}">
                <a16:creationId xmlns:a16="http://schemas.microsoft.com/office/drawing/2014/main" id="{0A8F7C27-6E1A-4258-B226-719CC9B1C558}"/>
              </a:ext>
            </a:extLst>
          </p:cNvPr>
          <p:cNvSpPr txBox="1">
            <a:spLocks/>
          </p:cNvSpPr>
          <p:nvPr/>
        </p:nvSpPr>
        <p:spPr>
          <a:xfrm>
            <a:off x="2285516" y="3075806"/>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t>spinetix.com</a:t>
            </a:r>
          </a:p>
        </p:txBody>
      </p:sp>
      <p:sp>
        <p:nvSpPr>
          <p:cNvPr id="8" name="Rectangle 7">
            <a:extLst>
              <a:ext uri="{FF2B5EF4-FFF2-40B4-BE49-F238E27FC236}">
                <a16:creationId xmlns:a16="http://schemas.microsoft.com/office/drawing/2014/main" id="{15D8473B-9C23-4C01-ABBB-34D058D34E71}"/>
              </a:ext>
            </a:extLst>
          </p:cNvPr>
          <p:cNvSpPr/>
          <p:nvPr/>
        </p:nvSpPr>
        <p:spPr>
          <a:xfrm>
            <a:off x="143508" y="3941282"/>
            <a:ext cx="8856984" cy="954107"/>
          </a:xfrm>
          <a:prstGeom prst="rect">
            <a:avLst/>
          </a:prstGeom>
        </p:spPr>
        <p:txBody>
          <a:bodyPr wrap="square">
            <a:spAutoFit/>
          </a:bodyPr>
          <a:lstStyle/>
          <a:p>
            <a:pPr algn="just">
              <a:buFont typeface="Arial" panose="020B0604020202020204" pitchFamily="34" charset="0"/>
              <a:buNone/>
            </a:pPr>
            <a:r>
              <a:rPr lang="fr-FR" altLang="en-US" sz="800" noProof="0" dirty="0">
                <a:solidFill>
                  <a:schemeClr val="bg1"/>
                </a:solidFill>
                <a:latin typeface="Nunito Sans ExtraLight" panose="00000300000000000000" pitchFamily="2" charset="0"/>
                <a:ea typeface="Helvetica Neue"/>
                <a:cs typeface="Helvetica Neue"/>
              </a:rPr>
              <a:t>© SpinetiX SA 2019 – Les droits d’auteur sur le design des conceptions, les concepts, la stratégie, les images et le contenu dans les images, le texte, la conception de cette présentation sont et resteront la propriété de SpinetiX SA car strictement confidentiels. La propriété intellectuelle de SpinetiX SA ne peux être utilisés qu'avec le consentement écrit de SpinetiX SA. Le client garantit implicitement que les informations strictement confidentielles ne peuvent être divulguées qu'à des employés qui doivent savoir et acceptent d'être liées par les termes et conditions de ce document, qu'ils quittent leur service ou non. Aucune partie de cette publication ne peut être extraite, reproduite ou partagée au-delà des destinataires prévus du document. Le client s'engage implicitement à ne divulguer aucune information à ce sujet à un tiers sans le consentement écrit préalable de SpinetiX SA. Ce document n'accorde pas au client une licence ou un autre droit sur la propriété intellectuelle de SpinetiX SA. Tout litige découlant d'une utilisation illégale de la propriété intellectuelle de SpinetiX SA, ou en relation avec l'utilisation illégale, doit être soumis à la juridiction du Tribunal de Lausanne, Suisse. Tous les droits sont réservés par SpinetiX SA.</a:t>
            </a:r>
          </a:p>
        </p:txBody>
      </p:sp>
      <p:sp>
        <p:nvSpPr>
          <p:cNvPr id="9" name="Subtitle 2">
            <a:extLst>
              <a:ext uri="{FF2B5EF4-FFF2-40B4-BE49-F238E27FC236}">
                <a16:creationId xmlns:a16="http://schemas.microsoft.com/office/drawing/2014/main" id="{E9726118-D9DC-4CC9-97B9-B69A22515214}"/>
              </a:ext>
            </a:extLst>
          </p:cNvPr>
          <p:cNvSpPr txBox="1">
            <a:spLocks/>
          </p:cNvSpPr>
          <p:nvPr userDrawn="1"/>
        </p:nvSpPr>
        <p:spPr>
          <a:xfrm>
            <a:off x="2285516" y="221033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4400" b="1" i="1"/>
              <a:t>Merci!</a:t>
            </a:r>
          </a:p>
        </p:txBody>
      </p:sp>
    </p:spTree>
    <p:extLst>
      <p:ext uri="{BB962C8B-B14F-4D97-AF65-F5344CB8AC3E}">
        <p14:creationId xmlns:p14="http://schemas.microsoft.com/office/powerpoint/2010/main" val="1020840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432000" y="1131590"/>
            <a:ext cx="8280000" cy="2072410"/>
          </a:xfrm>
          <a:prstGeom prst="rect">
            <a:avLst/>
          </a:prstGeom>
        </p:spPr>
        <p:txBody>
          <a:bodyPr wrap="square" lIns="90000" tIns="46800" rIns="90000" bIns="46800" anchor="b" anchorCtr="0">
            <a:normAutofit/>
          </a:bodyPr>
          <a:lstStyle>
            <a:lvl1pPr algn="ctr">
              <a:defRPr sz="72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bg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6" name="Picture 5">
            <a:extLst>
              <a:ext uri="{FF2B5EF4-FFF2-40B4-BE49-F238E27FC236}">
                <a16:creationId xmlns:a16="http://schemas.microsoft.com/office/drawing/2014/main" id="{B58D197B-563D-4221-ACC4-33EA76DFE3D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299566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b="37400"/>
          <a:stretch/>
        </p:blipFill>
        <p:spPr>
          <a:xfrm>
            <a:off x="0" y="0"/>
            <a:ext cx="9144000" cy="3240000"/>
          </a:xfrm>
          <a:prstGeom prst="rect">
            <a:avLst/>
          </a:prstGeom>
        </p:spPr>
      </p:pic>
      <p:sp>
        <p:nvSpPr>
          <p:cNvPr id="2" name="Title 1"/>
          <p:cNvSpPr>
            <a:spLocks noGrp="1"/>
          </p:cNvSpPr>
          <p:nvPr>
            <p:ph type="ctrTitle"/>
          </p:nvPr>
        </p:nvSpPr>
        <p:spPr>
          <a:xfrm>
            <a:off x="432000" y="1131589"/>
            <a:ext cx="8280000" cy="2072409"/>
          </a:xfrm>
          <a:prstGeom prst="rect">
            <a:avLst/>
          </a:prstGeom>
        </p:spPr>
        <p:txBody>
          <a:bodyPr wrap="square" lIns="90000" tIns="46800" rIns="90000" bIns="46800" anchor="b" anchorCtr="0">
            <a:normAutofit/>
          </a:bodyPr>
          <a:lstStyle>
            <a:lvl1pPr algn="ctr">
              <a:defRPr sz="54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tx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8" name="Picture 7">
            <a:extLst>
              <a:ext uri="{FF2B5EF4-FFF2-40B4-BE49-F238E27FC236}">
                <a16:creationId xmlns:a16="http://schemas.microsoft.com/office/drawing/2014/main" id="{E49C3F22-E113-4433-B62F-1AEE106734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191949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entere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marL="0" indent="0" algn="ctr">
              <a:buNone/>
              <a:defRPr b="1"/>
            </a:lvl1pPr>
            <a:lvl2pPr marL="0" indent="0" algn="ctr">
              <a:buNone/>
              <a:defRPr/>
            </a:lvl2pPr>
          </a:lstStyle>
          <a:p>
            <a:pPr lvl="0"/>
            <a:r>
              <a:rPr lang="fr-FR"/>
              <a:t>Modifiez les styles du texte du masque</a:t>
            </a:r>
          </a:p>
          <a:p>
            <a:pPr lvl="1"/>
            <a:r>
              <a:rPr lang="fr-FR"/>
              <a:t>Deuxième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181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172698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idx="1"/>
          </p:nvPr>
        </p:nvSpPr>
        <p:spPr>
          <a:noFill/>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4" name="Rectangle 3"/>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6" name="Text Placeholder 5"/>
          <p:cNvSpPr>
            <a:spLocks noGrp="1"/>
          </p:cNvSpPr>
          <p:nvPr userDrawn="1">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55408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7" name="Title 6"/>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40530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70512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a:t>Modifiez le style du titre</a:t>
            </a:r>
            <a:endParaRPr lang="en-US"/>
          </a:p>
        </p:txBody>
      </p:sp>
      <p:sp>
        <p:nvSpPr>
          <p:cNvPr id="5"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646607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0"/>
          <a:srcRect t="574" b="49609"/>
          <a:stretch/>
        </p:blipFill>
        <p:spPr>
          <a:xfrm>
            <a:off x="0" y="0"/>
            <a:ext cx="9144000" cy="792000"/>
          </a:xfrm>
          <a:prstGeom prst="rect">
            <a:avLst/>
          </a:prstGeom>
        </p:spPr>
      </p:pic>
      <p:sp>
        <p:nvSpPr>
          <p:cNvPr id="3" name="Text Placeholder 2"/>
          <p:cNvSpPr>
            <a:spLocks noGrp="1"/>
          </p:cNvSpPr>
          <p:nvPr userDrawn="1">
            <p:ph type="body" idx="1"/>
          </p:nvPr>
        </p:nvSpPr>
        <p:spPr>
          <a:xfrm>
            <a:off x="432000" y="1080000"/>
            <a:ext cx="8280000" cy="3780000"/>
          </a:xfrm>
          <a:prstGeom prst="rect">
            <a:avLst/>
          </a:prstGeom>
        </p:spPr>
        <p:txBody>
          <a:bodyPr vert="horz" lIns="90000" tIns="46800" rIns="90000" bIns="4680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p:cNvSpPr>
            <a:spLocks noGrp="1"/>
          </p:cNvSpPr>
          <p:nvPr userDrawn="1">
            <p:ph type="ftr" sz="quarter" idx="3"/>
          </p:nvPr>
        </p:nvSpPr>
        <p:spPr>
          <a:xfrm>
            <a:off x="0" y="4932000"/>
            <a:ext cx="1800000" cy="216000"/>
          </a:xfrm>
          <a:prstGeom prst="rect">
            <a:avLst/>
          </a:prstGeom>
        </p:spPr>
        <p:txBody>
          <a:bodyPr vert="horz" wrap="none" lIns="72000" tIns="36000" rIns="72000" bIns="36000" rtlCol="0" anchor="ctr">
            <a:normAutofit/>
          </a:bodyPr>
          <a:lstStyle>
            <a:lvl1pPr algn="l">
              <a:defRPr sz="600">
                <a:solidFill>
                  <a:schemeClr val="bg1">
                    <a:lumMod val="85000"/>
                  </a:schemeClr>
                </a:solidFill>
                <a:latin typeface="Myriad Pro Cond" panose="020B0506030403020204" pitchFamily="34" charset="0"/>
              </a:defRPr>
            </a:lvl1pPr>
          </a:lstStyle>
          <a:p>
            <a:r>
              <a:rPr lang="en-US"/>
              <a:t>SpinetiX CPP Forum 2015</a:t>
            </a:r>
          </a:p>
        </p:txBody>
      </p:sp>
      <p:sp>
        <p:nvSpPr>
          <p:cNvPr id="6" name="Slide Number Placeholder 5"/>
          <p:cNvSpPr>
            <a:spLocks noGrp="1"/>
          </p:cNvSpPr>
          <p:nvPr userDrawn="1">
            <p:ph type="sldNum" sz="quarter" idx="4"/>
          </p:nvPr>
        </p:nvSpPr>
        <p:spPr>
          <a:xfrm>
            <a:off x="7344000" y="4932000"/>
            <a:ext cx="1800000" cy="216000"/>
          </a:xfrm>
          <a:prstGeom prst="rect">
            <a:avLst/>
          </a:prstGeom>
        </p:spPr>
        <p:txBody>
          <a:bodyPr vert="horz" wrap="none" lIns="72000" tIns="36000" rIns="72000" bIns="36000" rtlCol="0" anchor="ctr">
            <a:normAutofit/>
          </a:bodyPr>
          <a:lstStyle>
            <a:lvl1pPr algn="r">
              <a:defRPr sz="600">
                <a:solidFill>
                  <a:schemeClr val="bg1">
                    <a:lumMod val="85000"/>
                  </a:schemeClr>
                </a:solidFill>
                <a:latin typeface="Myriad Pro Cond" panose="020B0506030403020204" pitchFamily="34" charset="0"/>
              </a:defRPr>
            </a:lvl1pPr>
          </a:lstStyle>
          <a:p>
            <a:fld id="{BC80B5B7-8E97-4643-983F-5F5FBCBFFFD6}" type="slidenum">
              <a:rPr lang="en-US" smtClean="0"/>
              <a:pPr/>
              <a:t>‹#›</a:t>
            </a:fld>
            <a:endParaRPr lang="en-US"/>
          </a:p>
        </p:txBody>
      </p:sp>
      <p:pic>
        <p:nvPicPr>
          <p:cNvPr id="8" name="Picture 7"/>
          <p:cNvPicPr>
            <a:picLocks noChangeAspect="1"/>
          </p:cNvPicPr>
          <p:nvPr userDrawn="1"/>
        </p:nvPicPr>
        <p:blipFill>
          <a:blip r:embed="rId21" cstate="print">
            <a:alphaModFix amt="6000"/>
            <a:extLst>
              <a:ext uri="{28A0092B-C50C-407E-A947-70E740481C1C}">
                <a14:useLocalDpi xmlns:a14="http://schemas.microsoft.com/office/drawing/2010/main"/>
              </a:ext>
            </a:extLst>
          </a:blip>
          <a:stretch>
            <a:fillRect/>
          </a:stretch>
        </p:blipFill>
        <p:spPr>
          <a:xfrm>
            <a:off x="4487520" y="4928400"/>
            <a:ext cx="168960" cy="180000"/>
          </a:xfrm>
          <a:prstGeom prst="rect">
            <a:avLst/>
          </a:prstGeom>
        </p:spPr>
      </p:pic>
      <p:sp>
        <p:nvSpPr>
          <p:cNvPr id="9" name="Title Placeholder 8"/>
          <p:cNvSpPr>
            <a:spLocks noGrp="1"/>
          </p:cNvSpPr>
          <p:nvPr userDrawn="1">
            <p:ph type="title"/>
          </p:nvPr>
        </p:nvSpPr>
        <p:spPr>
          <a:xfrm>
            <a:off x="792000" y="72000"/>
            <a:ext cx="7560000" cy="648000"/>
          </a:xfrm>
          <a:prstGeom prst="rect">
            <a:avLst/>
          </a:prstGeom>
        </p:spPr>
        <p:txBody>
          <a:bodyPr vert="horz" lIns="91440" tIns="45720" rIns="91440" bIns="45720" rtlCol="0" anchor="ctr">
            <a:noAutofit/>
          </a:bodyPr>
          <a:lstStyle/>
          <a:p>
            <a:r>
              <a:rPr lang="fr-FR"/>
              <a:t>Modifiez le style du titre</a:t>
            </a:r>
            <a:endParaRPr lang="en-US"/>
          </a:p>
        </p:txBody>
      </p:sp>
    </p:spTree>
    <p:extLst>
      <p:ext uri="{BB962C8B-B14F-4D97-AF65-F5344CB8AC3E}">
        <p14:creationId xmlns:p14="http://schemas.microsoft.com/office/powerpoint/2010/main" val="46964596"/>
      </p:ext>
    </p:extLst>
  </p:cSld>
  <p:clrMap bg1="lt1" tx1="dk1" bg2="lt2" tx2="dk2" accent1="accent1" accent2="accent2" accent3="accent3" accent4="accent4" accent5="accent5" accent6="accent6" hlink="hlink" folHlink="folHlink"/>
  <p:sldLayoutIdLst>
    <p:sldLayoutId id="2147483991" r:id="rId1"/>
    <p:sldLayoutId id="2147483964" r:id="rId2"/>
    <p:sldLayoutId id="2147483965" r:id="rId3"/>
    <p:sldLayoutId id="2147483966" r:id="rId4"/>
    <p:sldLayoutId id="2147483935" r:id="rId5"/>
    <p:sldLayoutId id="2147483969" r:id="rId6"/>
    <p:sldLayoutId id="2147483936" r:id="rId7"/>
    <p:sldLayoutId id="2147483970" r:id="rId8"/>
    <p:sldLayoutId id="2147483937" r:id="rId9"/>
    <p:sldLayoutId id="2147483971" r:id="rId10"/>
    <p:sldLayoutId id="2147483938" r:id="rId11"/>
    <p:sldLayoutId id="2147483972" r:id="rId12"/>
    <p:sldLayoutId id="2147483939" r:id="rId13"/>
    <p:sldLayoutId id="2147483973" r:id="rId14"/>
    <p:sldLayoutId id="2147483940" r:id="rId15"/>
    <p:sldLayoutId id="2147483989" r:id="rId16"/>
    <p:sldLayoutId id="2147483990" r:id="rId17"/>
    <p:sldLayoutId id="2147483995" r:id="rId18"/>
  </p:sldLayoutIdLst>
  <p:txStyles>
    <p:title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p:titleStyle>
    <p:bodyStyle>
      <a:lvl1pPr marL="0" indent="0" algn="l" defTabSz="914355" rtl="0" eaLnBrk="1" latinLnBrk="0" hangingPunct="1">
        <a:lnSpc>
          <a:spcPct val="90000"/>
        </a:lnSpc>
        <a:spcBef>
          <a:spcPts val="1000"/>
        </a:spcBef>
        <a:buFont typeface="Arial" panose="020B0604020202020204" pitchFamily="34" charset="0"/>
        <a:buNone/>
        <a:defRPr sz="1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2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7.png"/><Relationship Id="rId7" Type="http://schemas.openxmlformats.org/officeDocument/2006/relationships/image" Target="../media/image55.jpe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54.jpeg"/><Relationship Id="rId5" Type="http://schemas.openxmlformats.org/officeDocument/2006/relationships/image" Target="../media/image53.jpg"/><Relationship Id="rId10" Type="http://schemas.openxmlformats.org/officeDocument/2006/relationships/image" Target="../media/image58.jpeg"/><Relationship Id="rId4" Type="http://schemas.openxmlformats.org/officeDocument/2006/relationships/image" Target="../media/image52.jpeg"/><Relationship Id="rId9" Type="http://schemas.openxmlformats.org/officeDocument/2006/relationships/image" Target="../media/image57.png"/></Relationships>
</file>

<file path=ppt/slides/_rels/slide1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I7Iv3D_XjSM&amp;index=2&amp;list=PLFDucz8JzDGW2xM-tkPrT2HlgwVOnNN7J" TargetMode="External"/><Relationship Id="rId7" Type="http://schemas.openxmlformats.org/officeDocument/2006/relationships/hyperlink" Target="https://www.spinetix.com/support/download-center" TargetMode="External"/><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61.png"/><Relationship Id="rId5" Type="http://schemas.openxmlformats.org/officeDocument/2006/relationships/image" Target="../media/image7.png"/><Relationship Id="rId4" Type="http://schemas.openxmlformats.org/officeDocument/2006/relationships/image" Target="../media/image60.png"/></Relationships>
</file>

<file path=ppt/slides/_rels/slide1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image" Target="../media/image63.jpeg"/><Relationship Id="rId4" Type="http://schemas.openxmlformats.org/officeDocument/2006/relationships/hyperlink" Target="https://www.spinetix.com/fr/discover/our-solution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7.png"/><Relationship Id="rId4" Type="http://schemas.openxmlformats.org/officeDocument/2006/relationships/image" Target="../media/image65.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9.pn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4.png"/><Relationship Id="rId3" Type="http://schemas.openxmlformats.org/officeDocument/2006/relationships/image" Target="../media/image6.jpeg"/><Relationship Id="rId7" Type="http://schemas.openxmlformats.org/officeDocument/2006/relationships/image" Target="../media/image9.png"/><Relationship Id="rId12" Type="http://schemas.openxmlformats.org/officeDocument/2006/relationships/hyperlink" Target="https://www.youtube.com/watch?v=DuTucKlTZF4"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hyperlink" Target="https://www.spinetix.com/references/healthcare" TargetMode="External"/><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7.png"/><Relationship Id="rId7" Type="http://schemas.openxmlformats.org/officeDocument/2006/relationships/hyperlink" Target="https://cdn2.hubspot.net/hubfs/323860/PSS-Smarter-Systems-Safer-Patients-071917.pdf" TargetMode="External"/><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7.png"/><Relationship Id="rId7"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2.jpeg"/><Relationship Id="rId5" Type="http://schemas.microsoft.com/office/2007/relationships/hdphoto" Target="../media/hdphoto1.wdp"/><Relationship Id="rId10" Type="http://schemas.openxmlformats.org/officeDocument/2006/relationships/image" Target="../media/image26.jpeg"/><Relationship Id="rId4" Type="http://schemas.openxmlformats.org/officeDocument/2006/relationships/image" Target="../media/image21.png"/><Relationship Id="rId9" Type="http://schemas.openxmlformats.org/officeDocument/2006/relationships/image" Target="../media/image25.jpe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jpeg"/><Relationship Id="rId18" Type="http://schemas.openxmlformats.org/officeDocument/2006/relationships/image" Target="../media/image41.jpeg"/><Relationship Id="rId3" Type="http://schemas.openxmlformats.org/officeDocument/2006/relationships/image" Target="../media/image7.png"/><Relationship Id="rId7" Type="http://schemas.openxmlformats.org/officeDocument/2006/relationships/image" Target="../media/image30.png"/><Relationship Id="rId12" Type="http://schemas.openxmlformats.org/officeDocument/2006/relationships/image" Target="../media/image35.jpeg"/><Relationship Id="rId17" Type="http://schemas.openxmlformats.org/officeDocument/2006/relationships/image" Target="../media/image40.jpeg"/><Relationship Id="rId2" Type="http://schemas.openxmlformats.org/officeDocument/2006/relationships/notesSlide" Target="../notesSlides/notesSlide6.xml"/><Relationship Id="rId16" Type="http://schemas.openxmlformats.org/officeDocument/2006/relationships/image" Target="../media/image39.jpeg"/><Relationship Id="rId1" Type="http://schemas.openxmlformats.org/officeDocument/2006/relationships/slideLayout" Target="../slideLayouts/slideLayout16.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jpeg"/><Relationship Id="rId10" Type="http://schemas.openxmlformats.org/officeDocument/2006/relationships/image" Target="../media/image33.png"/><Relationship Id="rId19" Type="http://schemas.openxmlformats.org/officeDocument/2006/relationships/image" Target="../media/image24.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7.png"/><Relationship Id="rId4" Type="http://schemas.openxmlformats.org/officeDocument/2006/relationships/image" Target="../media/image46.png"/></Relationships>
</file>

<file path=ppt/slides/_rels/slide9.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7.png"/><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45AA74-FB49-4583-9F41-5782C477DB8C}"/>
              </a:ext>
            </a:extLst>
          </p:cNvPr>
          <p:cNvSpPr/>
          <p:nvPr/>
        </p:nvSpPr>
        <p:spPr>
          <a:xfrm>
            <a:off x="0" y="0"/>
            <a:ext cx="9144000" cy="2902482"/>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B9AEBC8-8B39-4227-A59A-E6489687EE09}"/>
              </a:ext>
            </a:extLst>
          </p:cNvPr>
          <p:cNvSpPr/>
          <p:nvPr/>
        </p:nvSpPr>
        <p:spPr>
          <a:xfrm flipV="1">
            <a:off x="0" y="2902482"/>
            <a:ext cx="9144000" cy="2241018"/>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E4FC6C-0F56-4AF9-B187-148828506C2B}"/>
              </a:ext>
            </a:extLst>
          </p:cNvPr>
          <p:cNvSpPr txBox="1"/>
          <p:nvPr/>
        </p:nvSpPr>
        <p:spPr>
          <a:xfrm>
            <a:off x="0" y="4713179"/>
            <a:ext cx="9144000" cy="523220"/>
          </a:xfrm>
          <a:prstGeom prst="rect">
            <a:avLst/>
          </a:prstGeom>
          <a:noFill/>
        </p:spPr>
        <p:txBody>
          <a:bodyPr wrap="square" rtlCol="0">
            <a:spAutoFit/>
          </a:bodyPr>
          <a:lstStyle/>
          <a:p>
            <a:pPr algn="ctr"/>
            <a:r>
              <a:rPr lang="fr-FR" sz="1400" dirty="0">
                <a:solidFill>
                  <a:schemeClr val="bg1"/>
                </a:solidFill>
                <a:latin typeface="Nunito Sans" panose="00000500000000000000" pitchFamily="2" charset="0"/>
              </a:rPr>
              <a:t>Nous aidons les professionnels de santé et les établissement médicaux de toute taille à raconter leur histoire</a:t>
            </a:r>
            <a:r>
              <a:rPr lang="en-GB" sz="1400" dirty="0">
                <a:solidFill>
                  <a:schemeClr val="bg1"/>
                </a:solidFill>
                <a:latin typeface="Nunito Sans" panose="00000500000000000000" pitchFamily="2" charset="0"/>
              </a:rPr>
              <a:t>.</a:t>
            </a:r>
          </a:p>
          <a:p>
            <a:pPr algn="ctr"/>
            <a:endParaRPr lang="en-GB" sz="1400" dirty="0">
              <a:solidFill>
                <a:schemeClr val="bg1"/>
              </a:solidFill>
              <a:latin typeface="Nunito Sans" panose="00000500000000000000" pitchFamily="2" charset="0"/>
            </a:endParaRPr>
          </a:p>
        </p:txBody>
      </p:sp>
      <p:pic>
        <p:nvPicPr>
          <p:cNvPr id="8" name="Picture 7">
            <a:extLst>
              <a:ext uri="{FF2B5EF4-FFF2-40B4-BE49-F238E27FC236}">
                <a16:creationId xmlns:a16="http://schemas.microsoft.com/office/drawing/2014/main" id="{72E576BD-3AF3-45B3-9721-ED87B850CE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4641" y="112876"/>
            <a:ext cx="4255445" cy="1828014"/>
          </a:xfrm>
          <a:prstGeom prst="rect">
            <a:avLst/>
          </a:prstGeom>
        </p:spPr>
      </p:pic>
      <p:sp>
        <p:nvSpPr>
          <p:cNvPr id="10" name="Title 1">
            <a:extLst>
              <a:ext uri="{FF2B5EF4-FFF2-40B4-BE49-F238E27FC236}">
                <a16:creationId xmlns:a16="http://schemas.microsoft.com/office/drawing/2014/main" id="{358C288B-E57B-48A8-967B-66D1D18FFD1E}"/>
              </a:ext>
            </a:extLst>
          </p:cNvPr>
          <p:cNvSpPr>
            <a:spLocks noGrp="1"/>
          </p:cNvSpPr>
          <p:nvPr>
            <p:ph type="title"/>
          </p:nvPr>
        </p:nvSpPr>
        <p:spPr>
          <a:xfrm>
            <a:off x="484180" y="2607990"/>
            <a:ext cx="8280000" cy="472741"/>
          </a:xfrm>
        </p:spPr>
        <p:txBody>
          <a:bodyPr/>
          <a:lstStyle/>
          <a:p>
            <a:r>
              <a:rPr lang="fr-CH" sz="2400" dirty="0"/>
              <a:t>Un canal unique pour votre communication</a:t>
            </a:r>
            <a:r>
              <a:rPr lang="en-US" sz="2400" dirty="0"/>
              <a:t>.</a:t>
            </a:r>
            <a:endParaRPr lang="en-US" dirty="0"/>
          </a:p>
        </p:txBody>
      </p:sp>
      <p:sp>
        <p:nvSpPr>
          <p:cNvPr id="11" name="TextBox 10">
            <a:extLst>
              <a:ext uri="{FF2B5EF4-FFF2-40B4-BE49-F238E27FC236}">
                <a16:creationId xmlns:a16="http://schemas.microsoft.com/office/drawing/2014/main" id="{8430A070-228D-4C74-9D0B-484571530E2D}"/>
              </a:ext>
            </a:extLst>
          </p:cNvPr>
          <p:cNvSpPr txBox="1"/>
          <p:nvPr/>
        </p:nvSpPr>
        <p:spPr>
          <a:xfrm>
            <a:off x="1251122" y="1981250"/>
            <a:ext cx="6641756" cy="707886"/>
          </a:xfrm>
          <a:prstGeom prst="rect">
            <a:avLst/>
          </a:prstGeom>
          <a:noFill/>
        </p:spPr>
        <p:txBody>
          <a:bodyPr wrap="square" rtlCol="0">
            <a:spAutoFit/>
          </a:bodyPr>
          <a:lstStyle/>
          <a:p>
            <a:pPr algn="ctr"/>
            <a:r>
              <a:rPr lang="fr-FR" sz="4000" b="1" i="1">
                <a:solidFill>
                  <a:schemeClr val="bg1"/>
                </a:solidFill>
                <a:latin typeface="Nunito Sans Light" panose="00000400000000000000" pitchFamily="2" charset="0"/>
              </a:rPr>
              <a:t>L’Affichage dynamique</a:t>
            </a:r>
            <a:endParaRPr lang="fr-FR" sz="4000" b="1" i="1" dirty="0">
              <a:solidFill>
                <a:schemeClr val="bg1"/>
              </a:solidFill>
              <a:latin typeface="Nunito Sans Light" panose="00000400000000000000" pitchFamily="2" charset="0"/>
            </a:endParaRPr>
          </a:p>
        </p:txBody>
      </p:sp>
      <p:sp>
        <p:nvSpPr>
          <p:cNvPr id="12" name="Title 1">
            <a:extLst>
              <a:ext uri="{FF2B5EF4-FFF2-40B4-BE49-F238E27FC236}">
                <a16:creationId xmlns:a16="http://schemas.microsoft.com/office/drawing/2014/main" id="{17802960-EB18-4D87-AF1E-CCA8094BD139}"/>
              </a:ext>
            </a:extLst>
          </p:cNvPr>
          <p:cNvSpPr txBox="1">
            <a:spLocks/>
          </p:cNvSpPr>
          <p:nvPr/>
        </p:nvSpPr>
        <p:spPr>
          <a:xfrm>
            <a:off x="482124" y="4045486"/>
            <a:ext cx="8280000" cy="472741"/>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4400" b="1" i="1" kern="1200">
                <a:solidFill>
                  <a:schemeClr val="bg1"/>
                </a:solidFill>
                <a:latin typeface="Nunito Sans Light" panose="00000400000000000000" pitchFamily="2" charset="0"/>
                <a:ea typeface="+mj-ea"/>
                <a:cs typeface="+mj-cs"/>
              </a:defRPr>
            </a:lvl1pPr>
          </a:lstStyle>
          <a:p>
            <a:r>
              <a:rPr lang="en-US" sz="2400" dirty="0"/>
              <a:t>SANTÉ</a:t>
            </a:r>
            <a:endParaRPr lang="en-US" dirty="0"/>
          </a:p>
        </p:txBody>
      </p:sp>
    </p:spTree>
    <p:extLst>
      <p:ext uri="{BB962C8B-B14F-4D97-AF65-F5344CB8AC3E}">
        <p14:creationId xmlns:p14="http://schemas.microsoft.com/office/powerpoint/2010/main" val="3276120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dirty="0"/>
              <a:t>	</a:t>
            </a:r>
            <a:r>
              <a:rPr lang="fr-CH" sz="2400" dirty="0"/>
              <a:t> Universel – un système pour tout type d’écran</a:t>
            </a:r>
            <a:r>
              <a:rPr lang="en-GB" sz="2400" dirty="0"/>
              <a:t>.</a:t>
            </a:r>
          </a:p>
        </p:txBody>
      </p:sp>
      <p:sp>
        <p:nvSpPr>
          <p:cNvPr id="15" name="TextBox 14">
            <a:extLst>
              <a:ext uri="{FF2B5EF4-FFF2-40B4-BE49-F238E27FC236}">
                <a16:creationId xmlns:a16="http://schemas.microsoft.com/office/drawing/2014/main" id="{1CBA2709-E5B1-4D2F-8CDB-2D37FD96B7FB}"/>
              </a:ext>
            </a:extLst>
          </p:cNvPr>
          <p:cNvSpPr txBox="1"/>
          <p:nvPr/>
        </p:nvSpPr>
        <p:spPr>
          <a:xfrm>
            <a:off x="3404094" y="1184661"/>
            <a:ext cx="2240727"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50" dirty="0">
                <a:solidFill>
                  <a:schemeClr val="bg1"/>
                </a:solidFill>
                <a:latin typeface="Nunito Sans" panose="00000500000000000000" pitchFamily="2" charset="0"/>
              </a:rPr>
              <a:t>Murs d’écrans</a:t>
            </a:r>
          </a:p>
        </p:txBody>
      </p:sp>
      <p:sp>
        <p:nvSpPr>
          <p:cNvPr id="16" name="TextBox 15">
            <a:extLst>
              <a:ext uri="{FF2B5EF4-FFF2-40B4-BE49-F238E27FC236}">
                <a16:creationId xmlns:a16="http://schemas.microsoft.com/office/drawing/2014/main" id="{673AB370-C708-4474-AD82-E6A0DA8D461C}"/>
              </a:ext>
            </a:extLst>
          </p:cNvPr>
          <p:cNvSpPr txBox="1"/>
          <p:nvPr/>
        </p:nvSpPr>
        <p:spPr>
          <a:xfrm>
            <a:off x="593718" y="1184661"/>
            <a:ext cx="2544855"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00" dirty="0">
                <a:solidFill>
                  <a:schemeClr val="bg1"/>
                </a:solidFill>
                <a:latin typeface="Nunito Sans" panose="00000500000000000000" pitchFamily="2" charset="0"/>
              </a:rPr>
              <a:t>Écrans horizontaux et verticaux</a:t>
            </a:r>
          </a:p>
        </p:txBody>
      </p:sp>
      <p:sp>
        <p:nvSpPr>
          <p:cNvPr id="17" name="TextBox 16">
            <a:extLst>
              <a:ext uri="{FF2B5EF4-FFF2-40B4-BE49-F238E27FC236}">
                <a16:creationId xmlns:a16="http://schemas.microsoft.com/office/drawing/2014/main" id="{3B053225-6CB2-424F-9DB8-066603285F28}"/>
              </a:ext>
            </a:extLst>
          </p:cNvPr>
          <p:cNvSpPr txBox="1"/>
          <p:nvPr/>
        </p:nvSpPr>
        <p:spPr>
          <a:xfrm>
            <a:off x="5910339" y="1184661"/>
            <a:ext cx="2373761"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50" dirty="0">
                <a:solidFill>
                  <a:schemeClr val="bg1"/>
                </a:solidFill>
                <a:latin typeface="Nunito Sans" panose="00000500000000000000" pitchFamily="2" charset="0"/>
              </a:rPr>
              <a:t>Écrans LED</a:t>
            </a:r>
          </a:p>
        </p:txBody>
      </p:sp>
      <p:sp>
        <p:nvSpPr>
          <p:cNvPr id="23" name="TextBox 22">
            <a:extLst>
              <a:ext uri="{FF2B5EF4-FFF2-40B4-BE49-F238E27FC236}">
                <a16:creationId xmlns:a16="http://schemas.microsoft.com/office/drawing/2014/main" id="{A4612DDA-D9AD-41CA-9EC0-96BA52CFA18F}"/>
              </a:ext>
            </a:extLst>
          </p:cNvPr>
          <p:cNvSpPr txBox="1"/>
          <p:nvPr/>
        </p:nvSpPr>
        <p:spPr>
          <a:xfrm>
            <a:off x="3404093" y="2888070"/>
            <a:ext cx="2240725"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sz="1050" dirty="0">
                <a:solidFill>
                  <a:schemeClr val="bg1"/>
                </a:solidFill>
                <a:latin typeface="Nunito Sans" panose="00000500000000000000" pitchFamily="2" charset="0"/>
              </a:rPr>
              <a:t>Kiosques interactifs</a:t>
            </a:r>
          </a:p>
        </p:txBody>
      </p:sp>
      <p:pic>
        <p:nvPicPr>
          <p:cNvPr id="11" name="Picture 10">
            <a:extLst>
              <a:ext uri="{FF2B5EF4-FFF2-40B4-BE49-F238E27FC236}">
                <a16:creationId xmlns:a16="http://schemas.microsoft.com/office/drawing/2014/main" id="{3E5905B1-17D4-46CA-B016-BDC87BAE48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078" b="13701"/>
          <a:stretch/>
        </p:blipFill>
        <p:spPr>
          <a:xfrm>
            <a:off x="3404094" y="3239036"/>
            <a:ext cx="2240724" cy="1168478"/>
          </a:xfrm>
          <a:prstGeom prst="rect">
            <a:avLst/>
          </a:prstGeom>
        </p:spPr>
      </p:pic>
      <p:pic>
        <p:nvPicPr>
          <p:cNvPr id="13" name="Picture 12">
            <a:extLst>
              <a:ext uri="{FF2B5EF4-FFF2-40B4-BE49-F238E27FC236}">
                <a16:creationId xmlns:a16="http://schemas.microsoft.com/office/drawing/2014/main" id="{EDCEB378-740C-4CE5-A224-9C6B76D3F6AF}"/>
              </a:ext>
            </a:extLst>
          </p:cNvPr>
          <p:cNvPicPr>
            <a:picLocks noChangeAspect="1"/>
          </p:cNvPicPr>
          <p:nvPr/>
        </p:nvPicPr>
        <p:blipFill rotWithShape="1">
          <a:blip r:embed="rId5">
            <a:extLst>
              <a:ext uri="{28A0092B-C50C-407E-A947-70E740481C1C}">
                <a14:useLocalDpi xmlns:a14="http://schemas.microsoft.com/office/drawing/2010/main" val="0"/>
              </a:ext>
            </a:extLst>
          </a:blip>
          <a:srcRect l="19391" t="-239" r="21193"/>
          <a:stretch/>
        </p:blipFill>
        <p:spPr>
          <a:xfrm>
            <a:off x="593718" y="1545268"/>
            <a:ext cx="2544854" cy="2862245"/>
          </a:xfrm>
          <a:prstGeom prst="rect">
            <a:avLst/>
          </a:prstGeom>
        </p:spPr>
      </p:pic>
      <p:pic>
        <p:nvPicPr>
          <p:cNvPr id="3" name="Picture 2">
            <a:extLst>
              <a:ext uri="{FF2B5EF4-FFF2-40B4-BE49-F238E27FC236}">
                <a16:creationId xmlns:a16="http://schemas.microsoft.com/office/drawing/2014/main" id="{23ED5E7F-3D21-4936-96EE-19F23810DFB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8159" t="6760" r="20380" b="1071"/>
          <a:stretch/>
        </p:blipFill>
        <p:spPr>
          <a:xfrm>
            <a:off x="593718" y="1545268"/>
            <a:ext cx="2544854" cy="2862245"/>
          </a:xfrm>
          <a:prstGeom prst="rect">
            <a:avLst/>
          </a:prstGeom>
        </p:spPr>
      </p:pic>
      <p:pic>
        <p:nvPicPr>
          <p:cNvPr id="8" name="Picture 7">
            <a:extLst>
              <a:ext uri="{FF2B5EF4-FFF2-40B4-BE49-F238E27FC236}">
                <a16:creationId xmlns:a16="http://schemas.microsoft.com/office/drawing/2014/main" id="{4FC67CEB-50DF-424E-9CEE-F030D52EF9F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6658" r="16658"/>
          <a:stretch/>
        </p:blipFill>
        <p:spPr>
          <a:xfrm>
            <a:off x="593719" y="1535168"/>
            <a:ext cx="2544854" cy="2862244"/>
          </a:xfrm>
          <a:prstGeom prst="rect">
            <a:avLst/>
          </a:prstGeom>
        </p:spPr>
      </p:pic>
      <p:pic>
        <p:nvPicPr>
          <p:cNvPr id="6" name="Picture 5">
            <a:extLst>
              <a:ext uri="{FF2B5EF4-FFF2-40B4-BE49-F238E27FC236}">
                <a16:creationId xmlns:a16="http://schemas.microsoft.com/office/drawing/2014/main" id="{FC8D8FA8-DB28-419B-B37F-993D9F4D85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22254" b="8156"/>
          <a:stretch/>
        </p:blipFill>
        <p:spPr>
          <a:xfrm>
            <a:off x="3404093" y="1535168"/>
            <a:ext cx="2238777" cy="1168478"/>
          </a:xfrm>
          <a:prstGeom prst="rect">
            <a:avLst/>
          </a:prstGeom>
        </p:spPr>
      </p:pic>
      <p:pic>
        <p:nvPicPr>
          <p:cNvPr id="19" name="Picture 18">
            <a:extLst>
              <a:ext uri="{FF2B5EF4-FFF2-40B4-BE49-F238E27FC236}">
                <a16:creationId xmlns:a16="http://schemas.microsoft.com/office/drawing/2014/main" id="{8ECC43BA-380D-4547-9109-3D328522C490}"/>
              </a:ext>
            </a:extLst>
          </p:cNvPr>
          <p:cNvPicPr>
            <a:picLocks noChangeAspect="1"/>
          </p:cNvPicPr>
          <p:nvPr/>
        </p:nvPicPr>
        <p:blipFill rotWithShape="1">
          <a:blip r:embed="rId9">
            <a:extLst>
              <a:ext uri="{28A0092B-C50C-407E-A947-70E740481C1C}">
                <a14:useLocalDpi xmlns:a14="http://schemas.microsoft.com/office/drawing/2010/main" val="0"/>
              </a:ext>
            </a:extLst>
          </a:blip>
          <a:srcRect t="3236" r="2538" b="19492"/>
          <a:stretch/>
        </p:blipFill>
        <p:spPr>
          <a:xfrm>
            <a:off x="5910335" y="1547421"/>
            <a:ext cx="2373765" cy="2860093"/>
          </a:xfrm>
          <a:prstGeom prst="rect">
            <a:avLst/>
          </a:prstGeom>
        </p:spPr>
      </p:pic>
      <p:pic>
        <p:nvPicPr>
          <p:cNvPr id="20" name="Picture 19">
            <a:extLst>
              <a:ext uri="{FF2B5EF4-FFF2-40B4-BE49-F238E27FC236}">
                <a16:creationId xmlns:a16="http://schemas.microsoft.com/office/drawing/2014/main" id="{A75EC19D-B6A2-4608-9ECB-849B880F3B5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93844" y="3097259"/>
            <a:ext cx="861349" cy="1310255"/>
          </a:xfrm>
          <a:prstGeom prst="rect">
            <a:avLst/>
          </a:prstGeom>
          <a:ln w="28575">
            <a:solidFill>
              <a:schemeClr val="bg1"/>
            </a:solidFill>
          </a:ln>
        </p:spPr>
      </p:pic>
    </p:spTree>
    <p:extLst>
      <p:ext uri="{BB962C8B-B14F-4D97-AF65-F5344CB8AC3E}">
        <p14:creationId xmlns:p14="http://schemas.microsoft.com/office/powerpoint/2010/main" val="87597513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A39EDF0D-6577-43C2-A36B-4AB9A6DBE3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070" y="1037762"/>
            <a:ext cx="4251155" cy="3190725"/>
          </a:xfrm>
          <a:prstGeom prst="rect">
            <a:avLst/>
          </a:prstGeom>
        </p:spPr>
      </p:pic>
      <p:sp>
        <p:nvSpPr>
          <p:cNvPr id="18" name="Rectangle 17">
            <a:extLst>
              <a:ext uri="{FF2B5EF4-FFF2-40B4-BE49-F238E27FC236}">
                <a16:creationId xmlns:a16="http://schemas.microsoft.com/office/drawing/2014/main" id="{C6EC365A-641E-4EDA-BCC0-644D9AC53138}"/>
              </a:ext>
            </a:extLst>
          </p:cNvPr>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a16="http://schemas.microsoft.com/office/drawing/2014/main" id="{49AEEFAA-1D54-4D11-8458-D01E1704E75B}"/>
              </a:ext>
            </a:extLst>
          </p:cNvPr>
          <p:cNvSpPr/>
          <p:nvPr/>
        </p:nvSpPr>
        <p:spPr>
          <a:xfrm>
            <a:off x="2183595" y="2565057"/>
            <a:ext cx="683979" cy="175049"/>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Arrow: Right 32">
            <a:extLst>
              <a:ext uri="{FF2B5EF4-FFF2-40B4-BE49-F238E27FC236}">
                <a16:creationId xmlns:a16="http://schemas.microsoft.com/office/drawing/2014/main" id="{130CACD8-C3C4-4175-8869-F41ADA61C8AB}"/>
              </a:ext>
            </a:extLst>
          </p:cNvPr>
          <p:cNvSpPr/>
          <p:nvPr/>
        </p:nvSpPr>
        <p:spPr>
          <a:xfrm rot="1441867">
            <a:off x="2063173" y="1362963"/>
            <a:ext cx="1357927" cy="167526"/>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rrow: Right 33">
            <a:extLst>
              <a:ext uri="{FF2B5EF4-FFF2-40B4-BE49-F238E27FC236}">
                <a16:creationId xmlns:a16="http://schemas.microsoft.com/office/drawing/2014/main" id="{98E13F3A-C0F3-44AF-AD87-98C1281C5A18}"/>
              </a:ext>
            </a:extLst>
          </p:cNvPr>
          <p:cNvSpPr/>
          <p:nvPr/>
        </p:nvSpPr>
        <p:spPr>
          <a:xfrm rot="9849197">
            <a:off x="4811480" y="1374904"/>
            <a:ext cx="2265140" cy="164890"/>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6DE23419-A596-49B0-BF2C-366A9A37D669}"/>
              </a:ext>
            </a:extLst>
          </p:cNvPr>
          <p:cNvSpPr txBox="1"/>
          <p:nvPr/>
        </p:nvSpPr>
        <p:spPr>
          <a:xfrm>
            <a:off x="6976670" y="1064909"/>
            <a:ext cx="1760599" cy="404085"/>
          </a:xfrm>
          <a:prstGeom prst="rect">
            <a:avLst/>
          </a:prstGeom>
          <a:solidFill>
            <a:schemeClr val="accent1"/>
          </a:solidFill>
          <a:ln>
            <a:solidFill>
              <a:schemeClr val="accent1"/>
            </a:solidFill>
          </a:ln>
        </p:spPr>
        <p:txBody>
          <a:bodyPr wrap="square" rtlCol="0">
            <a:spAutoFit/>
          </a:bodyPr>
          <a:lstStyle/>
          <a:p>
            <a:pPr algn="ctr"/>
            <a:r>
              <a:rPr lang="en-GB" sz="1013" dirty="0" err="1">
                <a:solidFill>
                  <a:schemeClr val="bg1"/>
                </a:solidFill>
                <a:latin typeface="Nunito Sans" panose="00000500000000000000" pitchFamily="2" charset="0"/>
              </a:rPr>
              <a:t>Sensibilisation</a:t>
            </a:r>
            <a:r>
              <a:rPr lang="en-GB" sz="1013" dirty="0">
                <a:solidFill>
                  <a:schemeClr val="bg1"/>
                </a:solidFill>
                <a:latin typeface="Nunito Sans" panose="00000500000000000000" pitchFamily="2" charset="0"/>
              </a:rPr>
              <a:t> du public &amp; </a:t>
            </a:r>
            <a:r>
              <a:rPr lang="en-GB" sz="1013" dirty="0" err="1">
                <a:solidFill>
                  <a:schemeClr val="bg1"/>
                </a:solidFill>
                <a:latin typeface="Nunito Sans" panose="00000500000000000000" pitchFamily="2" charset="0"/>
              </a:rPr>
              <a:t>conférences</a:t>
            </a:r>
            <a:endParaRPr lang="en-GB" sz="1013" dirty="0">
              <a:solidFill>
                <a:schemeClr val="bg1"/>
              </a:solidFill>
              <a:latin typeface="Nunito Sans" panose="00000500000000000000" pitchFamily="2" charset="0"/>
            </a:endParaRPr>
          </a:p>
        </p:txBody>
      </p:sp>
      <p:sp>
        <p:nvSpPr>
          <p:cNvPr id="27" name="TextBox 26">
            <a:extLst>
              <a:ext uri="{FF2B5EF4-FFF2-40B4-BE49-F238E27FC236}">
                <a16:creationId xmlns:a16="http://schemas.microsoft.com/office/drawing/2014/main" id="{6D899802-C844-4FEB-BD2C-A69C45AC7F9E}"/>
              </a:ext>
            </a:extLst>
          </p:cNvPr>
          <p:cNvSpPr txBox="1"/>
          <p:nvPr/>
        </p:nvSpPr>
        <p:spPr>
          <a:xfrm>
            <a:off x="502248" y="1064909"/>
            <a:ext cx="1736124" cy="248209"/>
          </a:xfrm>
          <a:prstGeom prst="rect">
            <a:avLst/>
          </a:prstGeom>
          <a:solidFill>
            <a:schemeClr val="accent1"/>
          </a:solidFill>
          <a:ln>
            <a:solidFill>
              <a:schemeClr val="accent1"/>
            </a:solidFill>
          </a:ln>
        </p:spPr>
        <p:txBody>
          <a:bodyPr wrap="square" rtlCol="0">
            <a:spAutoFit/>
          </a:bodyPr>
          <a:lstStyle/>
          <a:p>
            <a:pPr algn="ctr"/>
            <a:r>
              <a:rPr lang="en-GB" sz="1013" dirty="0" err="1">
                <a:solidFill>
                  <a:schemeClr val="bg1"/>
                </a:solidFill>
                <a:latin typeface="Nunito Sans" panose="00000500000000000000" pitchFamily="2" charset="0"/>
              </a:rPr>
              <a:t>Équipes</a:t>
            </a:r>
            <a:r>
              <a:rPr lang="en-GB" sz="1013" dirty="0">
                <a:solidFill>
                  <a:schemeClr val="bg1"/>
                </a:solidFill>
                <a:latin typeface="Nunito Sans" panose="00000500000000000000" pitchFamily="2" charset="0"/>
              </a:rPr>
              <a:t> </a:t>
            </a:r>
            <a:r>
              <a:rPr lang="en-GB" sz="1013" dirty="0" err="1">
                <a:solidFill>
                  <a:schemeClr val="bg1"/>
                </a:solidFill>
                <a:latin typeface="Nunito Sans" panose="00000500000000000000" pitchFamily="2" charset="0"/>
              </a:rPr>
              <a:t>d’urgence</a:t>
            </a:r>
            <a:endParaRPr lang="en-GB" sz="1013" dirty="0">
              <a:solidFill>
                <a:schemeClr val="bg1"/>
              </a:solidFill>
              <a:latin typeface="Nunito Sans" panose="00000500000000000000" pitchFamily="2" charset="0"/>
            </a:endParaRPr>
          </a:p>
        </p:txBody>
      </p:sp>
      <p:sp>
        <p:nvSpPr>
          <p:cNvPr id="30" name="TextBox 29">
            <a:extLst>
              <a:ext uri="{FF2B5EF4-FFF2-40B4-BE49-F238E27FC236}">
                <a16:creationId xmlns:a16="http://schemas.microsoft.com/office/drawing/2014/main" id="{AA3412EF-48BA-4BA3-9FC7-32DC0D8EA832}"/>
              </a:ext>
            </a:extLst>
          </p:cNvPr>
          <p:cNvSpPr txBox="1"/>
          <p:nvPr/>
        </p:nvSpPr>
        <p:spPr>
          <a:xfrm>
            <a:off x="502248" y="2504924"/>
            <a:ext cx="1736124" cy="248209"/>
          </a:xfrm>
          <a:prstGeom prst="rect">
            <a:avLst/>
          </a:prstGeom>
          <a:solidFill>
            <a:schemeClr val="accent1"/>
          </a:solidFill>
          <a:ln>
            <a:solidFill>
              <a:schemeClr val="accent1"/>
            </a:solidFill>
          </a:ln>
        </p:spPr>
        <p:txBody>
          <a:bodyPr wrap="square" rtlCol="0">
            <a:spAutoFit/>
          </a:bodyPr>
          <a:lstStyle/>
          <a:p>
            <a:pPr algn="ctr"/>
            <a:r>
              <a:rPr lang="en-GB" sz="1013" dirty="0" err="1">
                <a:solidFill>
                  <a:schemeClr val="bg1"/>
                </a:solidFill>
                <a:latin typeface="Nunito Sans" panose="00000500000000000000" pitchFamily="2" charset="0"/>
              </a:rPr>
              <a:t>Opérations</a:t>
            </a:r>
            <a:r>
              <a:rPr lang="en-GB" sz="1013" dirty="0">
                <a:solidFill>
                  <a:schemeClr val="bg1"/>
                </a:solidFill>
                <a:latin typeface="Nunito Sans" panose="00000500000000000000" pitchFamily="2" charset="0"/>
              </a:rPr>
              <a:t> &amp; </a:t>
            </a:r>
            <a:r>
              <a:rPr lang="en-GB" sz="1013" dirty="0" err="1">
                <a:solidFill>
                  <a:schemeClr val="bg1"/>
                </a:solidFill>
                <a:latin typeface="Nunito Sans" panose="00000500000000000000" pitchFamily="2" charset="0"/>
              </a:rPr>
              <a:t>logistique</a:t>
            </a:r>
            <a:endParaRPr lang="en-GB" sz="1013" dirty="0">
              <a:solidFill>
                <a:schemeClr val="bg1"/>
              </a:solidFill>
              <a:latin typeface="Nunito Sans" panose="00000500000000000000" pitchFamily="2" charset="0"/>
            </a:endParaRPr>
          </a:p>
        </p:txBody>
      </p:sp>
      <p:sp>
        <p:nvSpPr>
          <p:cNvPr id="35" name="Arrow: Right 34">
            <a:extLst>
              <a:ext uri="{FF2B5EF4-FFF2-40B4-BE49-F238E27FC236}">
                <a16:creationId xmlns:a16="http://schemas.microsoft.com/office/drawing/2014/main" id="{A1035F08-1A4F-4684-B22F-6B4B08CA23BF}"/>
              </a:ext>
            </a:extLst>
          </p:cNvPr>
          <p:cNvSpPr/>
          <p:nvPr/>
        </p:nvSpPr>
        <p:spPr>
          <a:xfrm rot="20283306">
            <a:off x="1998052" y="3133703"/>
            <a:ext cx="1416016" cy="178583"/>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E7336376-8C01-4EFE-B165-2C84181FAC66}"/>
              </a:ext>
            </a:extLst>
          </p:cNvPr>
          <p:cNvSpPr txBox="1"/>
          <p:nvPr/>
        </p:nvSpPr>
        <p:spPr>
          <a:xfrm>
            <a:off x="502248" y="3224347"/>
            <a:ext cx="1736124" cy="404085"/>
          </a:xfrm>
          <a:prstGeom prst="rect">
            <a:avLst/>
          </a:prstGeom>
          <a:solidFill>
            <a:schemeClr val="accent1"/>
          </a:solidFill>
          <a:ln>
            <a:solidFill>
              <a:schemeClr val="accent1"/>
            </a:solidFill>
          </a:ln>
        </p:spPr>
        <p:txBody>
          <a:bodyPr wrap="square" rtlCol="0">
            <a:spAutoFit/>
          </a:bodyPr>
          <a:lstStyle/>
          <a:p>
            <a:pPr algn="ctr"/>
            <a:r>
              <a:rPr lang="en-GB" sz="1013" dirty="0" err="1">
                <a:solidFill>
                  <a:schemeClr val="bg1"/>
                </a:solidFill>
                <a:latin typeface="Nunito Sans" panose="00000500000000000000" pitchFamily="2" charset="0"/>
              </a:rPr>
              <a:t>Gérant</a:t>
            </a:r>
            <a:r>
              <a:rPr lang="en-GB" sz="1013" dirty="0">
                <a:solidFill>
                  <a:schemeClr val="bg1"/>
                </a:solidFill>
                <a:latin typeface="Nunito Sans" panose="00000500000000000000" pitchFamily="2" charset="0"/>
              </a:rPr>
              <a:t> de </a:t>
            </a:r>
            <a:r>
              <a:rPr lang="en-GB" sz="1013" dirty="0" err="1">
                <a:solidFill>
                  <a:schemeClr val="bg1"/>
                </a:solidFill>
                <a:latin typeface="Nunito Sans" panose="00000500000000000000" pitchFamily="2" charset="0"/>
              </a:rPr>
              <a:t>l’infrastructure</a:t>
            </a:r>
            <a:r>
              <a:rPr lang="en-GB" sz="1013" dirty="0">
                <a:solidFill>
                  <a:schemeClr val="bg1"/>
                </a:solidFill>
                <a:latin typeface="Nunito Sans" panose="00000500000000000000" pitchFamily="2" charset="0"/>
              </a:rPr>
              <a:t> et </a:t>
            </a:r>
            <a:r>
              <a:rPr lang="en-GB" sz="1013" dirty="0" err="1">
                <a:solidFill>
                  <a:schemeClr val="bg1"/>
                </a:solidFill>
                <a:latin typeface="Nunito Sans" panose="00000500000000000000" pitchFamily="2" charset="0"/>
              </a:rPr>
              <a:t>équipes</a:t>
            </a:r>
            <a:r>
              <a:rPr lang="en-GB" sz="1013" dirty="0">
                <a:solidFill>
                  <a:schemeClr val="bg1"/>
                </a:solidFill>
                <a:latin typeface="Nunito Sans" panose="00000500000000000000" pitchFamily="2" charset="0"/>
              </a:rPr>
              <a:t> de </a:t>
            </a:r>
            <a:r>
              <a:rPr lang="en-GB" sz="1013" dirty="0" err="1">
                <a:solidFill>
                  <a:schemeClr val="bg1"/>
                </a:solidFill>
                <a:latin typeface="Nunito Sans" panose="00000500000000000000" pitchFamily="2" charset="0"/>
              </a:rPr>
              <a:t>sécurité</a:t>
            </a:r>
            <a:endParaRPr lang="en-GB" sz="1013" dirty="0">
              <a:solidFill>
                <a:schemeClr val="bg1"/>
              </a:solidFill>
              <a:latin typeface="Nunito Sans" panose="00000500000000000000" pitchFamily="2" charset="0"/>
            </a:endParaRPr>
          </a:p>
        </p:txBody>
      </p:sp>
      <p:sp>
        <p:nvSpPr>
          <p:cNvPr id="36" name="Arrow: Right 35">
            <a:extLst>
              <a:ext uri="{FF2B5EF4-FFF2-40B4-BE49-F238E27FC236}">
                <a16:creationId xmlns:a16="http://schemas.microsoft.com/office/drawing/2014/main" id="{EA6201D5-75CA-41E1-B91B-8F59AFB6B978}"/>
              </a:ext>
            </a:extLst>
          </p:cNvPr>
          <p:cNvSpPr/>
          <p:nvPr/>
        </p:nvSpPr>
        <p:spPr>
          <a:xfrm rot="10800000">
            <a:off x="5897708" y="2050553"/>
            <a:ext cx="1370841" cy="177198"/>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878754D1-1CED-4E74-AE11-10B0116C6798}"/>
              </a:ext>
            </a:extLst>
          </p:cNvPr>
          <p:cNvSpPr txBox="1"/>
          <p:nvPr/>
        </p:nvSpPr>
        <p:spPr>
          <a:xfrm>
            <a:off x="6976660" y="2021295"/>
            <a:ext cx="1760598"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Management</a:t>
            </a:r>
          </a:p>
        </p:txBody>
      </p:sp>
      <p:pic>
        <p:nvPicPr>
          <p:cNvPr id="37" name="Content Placeholder 9">
            <a:extLst>
              <a:ext uri="{FF2B5EF4-FFF2-40B4-BE49-F238E27FC236}">
                <a16:creationId xmlns:a16="http://schemas.microsoft.com/office/drawing/2014/main" id="{E6C63268-7C7C-43E8-875D-B2CD2CE6FE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8" name="TextBox 37">
            <a:extLst>
              <a:ext uri="{FF2B5EF4-FFF2-40B4-BE49-F238E27FC236}">
                <a16:creationId xmlns:a16="http://schemas.microsoft.com/office/drawing/2014/main" id="{140D10CD-6FF8-4629-A9CE-02798471AA5E}"/>
              </a:ext>
            </a:extLst>
          </p:cNvPr>
          <p:cNvSpPr txBox="1"/>
          <p:nvPr/>
        </p:nvSpPr>
        <p:spPr>
          <a:xfrm>
            <a:off x="0" y="4564780"/>
            <a:ext cx="9144000" cy="507831"/>
          </a:xfrm>
          <a:prstGeom prst="rect">
            <a:avLst/>
          </a:prstGeom>
          <a:noFill/>
          <a:ln>
            <a:noFill/>
          </a:ln>
        </p:spPr>
        <p:txBody>
          <a:bodyPr wrap="square" rtlCol="0">
            <a:spAutoFit/>
          </a:bodyPr>
          <a:lstStyle/>
          <a:p>
            <a:pPr lvl="0" algn="ctr"/>
            <a:r>
              <a:rPr lang="fr-CH" sz="1400" dirty="0">
                <a:solidFill>
                  <a:srgbClr val="1468B3"/>
                </a:solidFill>
                <a:latin typeface="Nunito Sans"/>
              </a:rPr>
              <a:t>Pas de licence par écran, pas de coût pour la modification de contenu</a:t>
            </a:r>
          </a:p>
          <a:p>
            <a:pPr algn="ctr"/>
            <a:endParaRPr lang="en-US" sz="1300" dirty="0">
              <a:solidFill>
                <a:schemeClr val="accent1"/>
              </a:solidFill>
              <a:latin typeface="Nunito Sans" panose="00000500000000000000" pitchFamily="2" charset="0"/>
            </a:endParaRPr>
          </a:p>
        </p:txBody>
      </p:sp>
      <p:cxnSp>
        <p:nvCxnSpPr>
          <p:cNvPr id="39" name="Straight Connector 38">
            <a:extLst>
              <a:ext uri="{FF2B5EF4-FFF2-40B4-BE49-F238E27FC236}">
                <a16:creationId xmlns:a16="http://schemas.microsoft.com/office/drawing/2014/main" id="{2021049E-0915-45DE-95EA-CD46D098F4F9}"/>
              </a:ext>
            </a:extLst>
          </p:cNvPr>
          <p:cNvCxnSpPr>
            <a:cxnSpLocks/>
          </p:cNvCxnSpPr>
          <p:nvPr/>
        </p:nvCxnSpPr>
        <p:spPr>
          <a:xfrm>
            <a:off x="1764323" y="4550467"/>
            <a:ext cx="5650523"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Arrow: Right 20">
            <a:extLst>
              <a:ext uri="{FF2B5EF4-FFF2-40B4-BE49-F238E27FC236}">
                <a16:creationId xmlns:a16="http://schemas.microsoft.com/office/drawing/2014/main" id="{DD22AA51-FA93-41C4-AAA1-0E8CAB8CC2F1}"/>
              </a:ext>
            </a:extLst>
          </p:cNvPr>
          <p:cNvSpPr/>
          <p:nvPr/>
        </p:nvSpPr>
        <p:spPr>
          <a:xfrm rot="11297956">
            <a:off x="4098183" y="2660818"/>
            <a:ext cx="3178047" cy="176901"/>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A68CBEDA-0FD4-422E-80B8-A70B55E3BC54}"/>
              </a:ext>
            </a:extLst>
          </p:cNvPr>
          <p:cNvSpPr txBox="1"/>
          <p:nvPr/>
        </p:nvSpPr>
        <p:spPr>
          <a:xfrm>
            <a:off x="6976660" y="2821104"/>
            <a:ext cx="1760598"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RH</a:t>
            </a:r>
          </a:p>
        </p:txBody>
      </p:sp>
      <p:sp>
        <p:nvSpPr>
          <p:cNvPr id="25" name="Arrow: Right 24">
            <a:extLst>
              <a:ext uri="{FF2B5EF4-FFF2-40B4-BE49-F238E27FC236}">
                <a16:creationId xmlns:a16="http://schemas.microsoft.com/office/drawing/2014/main" id="{63F35A03-92A9-446E-8866-A5DCB6716C4E}"/>
              </a:ext>
            </a:extLst>
          </p:cNvPr>
          <p:cNvSpPr/>
          <p:nvPr/>
        </p:nvSpPr>
        <p:spPr>
          <a:xfrm rot="1293072">
            <a:off x="2096238" y="1812147"/>
            <a:ext cx="1147837" cy="187421"/>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1EB21CF4-2C70-4446-9AD3-05D30E1674A7}"/>
              </a:ext>
            </a:extLst>
          </p:cNvPr>
          <p:cNvSpPr txBox="1"/>
          <p:nvPr/>
        </p:nvSpPr>
        <p:spPr>
          <a:xfrm>
            <a:off x="502248" y="1576993"/>
            <a:ext cx="1736124" cy="248209"/>
          </a:xfrm>
          <a:prstGeom prst="rect">
            <a:avLst/>
          </a:prstGeom>
          <a:solidFill>
            <a:schemeClr val="accent1"/>
          </a:solidFill>
          <a:ln>
            <a:solidFill>
              <a:schemeClr val="accent1"/>
            </a:solidFill>
          </a:ln>
        </p:spPr>
        <p:txBody>
          <a:bodyPr wrap="square" rtlCol="0">
            <a:spAutoFit/>
          </a:bodyPr>
          <a:lstStyle/>
          <a:p>
            <a:pPr algn="ctr"/>
            <a:r>
              <a:rPr lang="en-GB" sz="1013" dirty="0" err="1">
                <a:solidFill>
                  <a:schemeClr val="bg1"/>
                </a:solidFill>
                <a:latin typeface="Nunito Sans" panose="00000500000000000000" pitchFamily="2" charset="0"/>
              </a:rPr>
              <a:t>Médecins</a:t>
            </a:r>
            <a:r>
              <a:rPr lang="en-GB" sz="1013" dirty="0">
                <a:solidFill>
                  <a:schemeClr val="bg1"/>
                </a:solidFill>
                <a:latin typeface="Nunito Sans" panose="00000500000000000000" pitchFamily="2" charset="0"/>
              </a:rPr>
              <a:t> et </a:t>
            </a:r>
            <a:r>
              <a:rPr lang="en-GB" sz="1013" dirty="0" err="1">
                <a:solidFill>
                  <a:schemeClr val="bg1"/>
                </a:solidFill>
                <a:latin typeface="Nunito Sans" panose="00000500000000000000" pitchFamily="2" charset="0"/>
              </a:rPr>
              <a:t>Infirmières</a:t>
            </a:r>
            <a:endParaRPr lang="en-GB" sz="1013" dirty="0">
              <a:solidFill>
                <a:schemeClr val="bg1"/>
              </a:solidFill>
              <a:latin typeface="Nunito Sans" panose="00000500000000000000" pitchFamily="2" charset="0"/>
            </a:endParaRPr>
          </a:p>
        </p:txBody>
      </p:sp>
      <p:cxnSp>
        <p:nvCxnSpPr>
          <p:cNvPr id="28" name="Straight Connector 27">
            <a:extLst>
              <a:ext uri="{FF2B5EF4-FFF2-40B4-BE49-F238E27FC236}">
                <a16:creationId xmlns:a16="http://schemas.microsoft.com/office/drawing/2014/main" id="{F6C97DD0-35E4-40C4-8B06-617E3E01120F}"/>
              </a:ext>
            </a:extLst>
          </p:cNvPr>
          <p:cNvCxnSpPr>
            <a:cxnSpLocks/>
          </p:cNvCxnSpPr>
          <p:nvPr/>
        </p:nvCxnSpPr>
        <p:spPr>
          <a:xfrm>
            <a:off x="1805354" y="4852807"/>
            <a:ext cx="5656384" cy="0"/>
          </a:xfrm>
          <a:prstGeom prst="line">
            <a:avLst/>
          </a:prstGeom>
        </p:spPr>
        <p:style>
          <a:lnRef idx="1">
            <a:schemeClr val="accent1"/>
          </a:lnRef>
          <a:fillRef idx="0">
            <a:schemeClr val="accent1"/>
          </a:fillRef>
          <a:effectRef idx="0">
            <a:schemeClr val="accent1"/>
          </a:effectRef>
          <a:fontRef idx="minor">
            <a:schemeClr val="tx1"/>
          </a:fontRef>
        </p:style>
      </p:cxnSp>
      <p:sp>
        <p:nvSpPr>
          <p:cNvPr id="40" name="Title 5">
            <a:extLst>
              <a:ext uri="{FF2B5EF4-FFF2-40B4-BE49-F238E27FC236}">
                <a16:creationId xmlns:a16="http://schemas.microsoft.com/office/drawing/2014/main" id="{2FC50FBF-01ED-467E-886E-ECE2D33A9BA5}"/>
              </a:ext>
            </a:extLst>
          </p:cNvPr>
          <p:cNvSpPr txBox="1">
            <a:spLocks/>
          </p:cNvSpPr>
          <p:nvPr/>
        </p:nvSpPr>
        <p:spPr>
          <a:xfrm>
            <a:off x="15240" y="72000"/>
            <a:ext cx="8352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2400" kern="1200">
                <a:solidFill>
                  <a:schemeClr val="bg1"/>
                </a:solidFill>
                <a:latin typeface="Nunito Sans Light" panose="00000400000000000000" pitchFamily="2" charset="0"/>
                <a:ea typeface="+mj-ea"/>
                <a:cs typeface="+mj-cs"/>
              </a:defRPr>
            </a:lvl1pPr>
          </a:lstStyle>
          <a:p>
            <a:pPr marL="0" marR="0" lvl="0" indent="0" algn="l" defTabSz="914355"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0" normalizeH="0" baseline="0" noProof="0">
                <a:ln>
                  <a:noFill/>
                </a:ln>
                <a:solidFill>
                  <a:sysClr val="window" lastClr="FFFFFF"/>
                </a:solidFill>
                <a:effectLst/>
                <a:uLnTx/>
                <a:uFillTx/>
                <a:latin typeface="Nunito Sans Light" panose="00000400000000000000" pitchFamily="2" charset="0"/>
                <a:ea typeface="+mj-ea"/>
                <a:cs typeface="+mj-cs"/>
              </a:rPr>
              <a:t>	Universel, évolutif, non-intrusif.</a:t>
            </a:r>
            <a:endParaRPr kumimoji="0" lang="en-GB" sz="2400" b="0" i="0" u="none" strike="noStrike" kern="1200" cap="none" spc="0" normalizeH="0" baseline="0" noProof="0" dirty="0">
              <a:ln>
                <a:noFill/>
              </a:ln>
              <a:solidFill>
                <a:sysClr val="window" lastClr="FFFFFF"/>
              </a:solidFill>
              <a:effectLst/>
              <a:uLnTx/>
              <a:uFillTx/>
              <a:latin typeface="Nunito Sans Light" panose="00000400000000000000" pitchFamily="2" charset="0"/>
              <a:ea typeface="+mj-ea"/>
              <a:cs typeface="+mj-cs"/>
            </a:endParaRPr>
          </a:p>
        </p:txBody>
      </p:sp>
    </p:spTree>
    <p:extLst>
      <p:ext uri="{BB962C8B-B14F-4D97-AF65-F5344CB8AC3E}">
        <p14:creationId xmlns:p14="http://schemas.microsoft.com/office/powerpoint/2010/main" val="2853176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4">
            <a:hlinkClick r:id="rId3"/>
            <a:extLst>
              <a:ext uri="{FF2B5EF4-FFF2-40B4-BE49-F238E27FC236}">
                <a16:creationId xmlns:a16="http://schemas.microsoft.com/office/drawing/2014/main" id="{801B7B4F-E946-4591-93EF-5D876B94D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423" y="4208946"/>
            <a:ext cx="1323154" cy="746676"/>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fr-CH" sz="2400" dirty="0"/>
              <a:t> Créez intuitivement et laissez faire</a:t>
            </a:r>
            <a:r>
              <a:rPr lang="en-GB" sz="2400" dirty="0"/>
              <a:t>.</a:t>
            </a:r>
          </a:p>
        </p:txBody>
      </p:sp>
      <p:sp>
        <p:nvSpPr>
          <p:cNvPr id="6" name="TextBox 5">
            <a:extLst>
              <a:ext uri="{FF2B5EF4-FFF2-40B4-BE49-F238E27FC236}">
                <a16:creationId xmlns:a16="http://schemas.microsoft.com/office/drawing/2014/main" id="{8D8C6A18-85E0-4C7F-9719-89382A172DCE}"/>
              </a:ext>
            </a:extLst>
          </p:cNvPr>
          <p:cNvSpPr txBox="1"/>
          <p:nvPr/>
        </p:nvSpPr>
        <p:spPr>
          <a:xfrm>
            <a:off x="5989983" y="967908"/>
            <a:ext cx="2926019" cy="2800767"/>
          </a:xfrm>
          <a:prstGeom prst="rect">
            <a:avLst/>
          </a:prstGeom>
          <a:noFill/>
        </p:spPr>
        <p:txBody>
          <a:bodyPr wrap="square" rtlCol="0">
            <a:spAutoFit/>
          </a:bodyPr>
          <a:lstStyle/>
          <a:p>
            <a:pPr marL="285750" lvl="0" indent="-285750">
              <a:buFont typeface="Wingdings" panose="05000000000000000000" pitchFamily="2" charset="2"/>
              <a:buChar char="ü"/>
            </a:pPr>
            <a:r>
              <a:rPr lang="fr-CH" sz="1250" dirty="0">
                <a:solidFill>
                  <a:srgbClr val="1468B3"/>
                </a:solidFill>
                <a:latin typeface="Nunito Sans" panose="00000500000000000000" pitchFamily="2" charset="0"/>
              </a:rPr>
              <a:t>Aperçu du contenu en temps réel</a:t>
            </a:r>
          </a:p>
          <a:p>
            <a:pPr marL="285750" lvl="0" indent="-285750">
              <a:buFont typeface="Wingdings" panose="05000000000000000000" pitchFamily="2" charset="2"/>
              <a:buChar char="ü"/>
            </a:pPr>
            <a:endParaRPr lang="fr-CH" sz="1250" dirty="0">
              <a:solidFill>
                <a:srgbClr val="1468B3"/>
              </a:solidFill>
              <a:latin typeface="Nunito Sans" panose="00000500000000000000" pitchFamily="2" charset="0"/>
            </a:endParaRPr>
          </a:p>
          <a:p>
            <a:pPr marL="285750" lvl="0" indent="-285750">
              <a:buFont typeface="Wingdings" panose="05000000000000000000" pitchFamily="2" charset="2"/>
              <a:buChar char="ü"/>
            </a:pPr>
            <a:r>
              <a:rPr lang="fr-CH" sz="1250" dirty="0">
                <a:solidFill>
                  <a:srgbClr val="1468B3"/>
                </a:solidFill>
                <a:latin typeface="Nunito Sans" panose="00000500000000000000" pitchFamily="2" charset="0"/>
              </a:rPr>
              <a:t>Glissez et déposez plusieurs images, vidéos, widgets, zones de textes et polices.</a:t>
            </a:r>
          </a:p>
          <a:p>
            <a:pPr marL="285750" lvl="0" indent="-285750">
              <a:buFont typeface="Wingdings" panose="05000000000000000000" pitchFamily="2" charset="2"/>
              <a:buChar char="ü"/>
            </a:pPr>
            <a:endParaRPr lang="fr-CH" sz="1250" dirty="0">
              <a:solidFill>
                <a:srgbClr val="1468B3"/>
              </a:solidFill>
              <a:latin typeface="Nunito Sans" panose="00000500000000000000" pitchFamily="2" charset="0"/>
            </a:endParaRPr>
          </a:p>
          <a:p>
            <a:pPr marL="285750" lvl="0" indent="-285750">
              <a:buFont typeface="Wingdings" panose="05000000000000000000" pitchFamily="2" charset="2"/>
              <a:buChar char="ü"/>
            </a:pPr>
            <a:r>
              <a:rPr lang="fr-CH" sz="1250" dirty="0">
                <a:solidFill>
                  <a:srgbClr val="1468B3"/>
                </a:solidFill>
                <a:latin typeface="Nunito Sans" panose="00000500000000000000" pitchFamily="2" charset="0"/>
              </a:rPr>
              <a:t>Un seul outil pour un nombre d'écrans illimité</a:t>
            </a:r>
          </a:p>
          <a:p>
            <a:pPr marL="285750" lvl="0" indent="-285750">
              <a:buFont typeface="Wingdings" panose="05000000000000000000" pitchFamily="2" charset="2"/>
              <a:buChar char="ü"/>
            </a:pPr>
            <a:endParaRPr lang="fr-CH" sz="1250" dirty="0">
              <a:solidFill>
                <a:srgbClr val="1468B3"/>
              </a:solidFill>
              <a:latin typeface="Nunito Sans" panose="00000500000000000000" pitchFamily="2" charset="0"/>
            </a:endParaRPr>
          </a:p>
          <a:p>
            <a:pPr marL="285750" lvl="0" indent="-285750">
              <a:buFont typeface="Wingdings" panose="05000000000000000000" pitchFamily="2" charset="2"/>
              <a:buChar char="ü"/>
            </a:pPr>
            <a:r>
              <a:rPr lang="fr-CH" sz="1250" dirty="0">
                <a:solidFill>
                  <a:srgbClr val="1468B3"/>
                </a:solidFill>
                <a:latin typeface="Nunito Sans" panose="00000500000000000000" pitchFamily="2" charset="0"/>
              </a:rPr>
              <a:t>Modèles et images inclus</a:t>
            </a:r>
          </a:p>
          <a:p>
            <a:pPr marL="285750" lvl="0" indent="-285750">
              <a:buFont typeface="Wingdings" panose="05000000000000000000" pitchFamily="2" charset="2"/>
              <a:buChar char="ü"/>
            </a:pPr>
            <a:endParaRPr lang="fr-CH" sz="1250" dirty="0">
              <a:solidFill>
                <a:srgbClr val="1468B3"/>
              </a:solidFill>
              <a:latin typeface="Nunito Sans" panose="00000500000000000000" pitchFamily="2" charset="0"/>
            </a:endParaRPr>
          </a:p>
          <a:p>
            <a:pPr marL="285750" lvl="0" indent="-285750">
              <a:buFont typeface="Wingdings" panose="05000000000000000000" pitchFamily="2" charset="2"/>
              <a:buChar char="ü"/>
            </a:pPr>
            <a:r>
              <a:rPr lang="fr-CH" sz="1250" dirty="0">
                <a:solidFill>
                  <a:srgbClr val="1468B3"/>
                </a:solidFill>
                <a:latin typeface="Nunito Sans" panose="00000500000000000000" pitchFamily="2" charset="0"/>
              </a:rPr>
              <a:t>Contenus </a:t>
            </a:r>
            <a:r>
              <a:rPr lang="fr-CH" sz="1250" dirty="0" err="1">
                <a:solidFill>
                  <a:srgbClr val="1468B3"/>
                </a:solidFill>
                <a:latin typeface="Nunito Sans" panose="00000500000000000000" pitchFamily="2" charset="0"/>
              </a:rPr>
              <a:t>multi-couches</a:t>
            </a:r>
            <a:r>
              <a:rPr lang="fr-CH" sz="1250" dirty="0">
                <a:solidFill>
                  <a:srgbClr val="1468B3"/>
                </a:solidFill>
                <a:latin typeface="Nunito Sans" panose="00000500000000000000" pitchFamily="2" charset="0"/>
              </a:rPr>
              <a:t> et </a:t>
            </a:r>
            <a:r>
              <a:rPr lang="fr-CH" sz="1250" dirty="0" err="1">
                <a:solidFill>
                  <a:srgbClr val="1468B3"/>
                </a:solidFill>
                <a:latin typeface="Nunito Sans" panose="00000500000000000000" pitchFamily="2" charset="0"/>
              </a:rPr>
              <a:t>multi-zones</a:t>
            </a:r>
            <a:r>
              <a:rPr lang="fr-CH" sz="1250" dirty="0">
                <a:solidFill>
                  <a:srgbClr val="1468B3"/>
                </a:solidFill>
                <a:latin typeface="Nunito Sans" panose="00000500000000000000" pitchFamily="2" charset="0"/>
              </a:rPr>
              <a:t>.</a:t>
            </a:r>
          </a:p>
          <a:p>
            <a:pPr marL="285750" indent="-285750">
              <a:buFont typeface="Wingdings" panose="05000000000000000000" pitchFamily="2" charset="2"/>
              <a:buChar char="ü"/>
            </a:pPr>
            <a:endParaRPr lang="en-GB" dirty="0">
              <a:latin typeface="Nunito Sans" panose="00000500000000000000" pitchFamily="2" charset="0"/>
            </a:endParaRPr>
          </a:p>
        </p:txBody>
      </p:sp>
      <p:sp>
        <p:nvSpPr>
          <p:cNvPr id="17" name="Isosceles Triangle 16">
            <a:hlinkClick r:id="rId3"/>
            <a:extLst>
              <a:ext uri="{FF2B5EF4-FFF2-40B4-BE49-F238E27FC236}">
                <a16:creationId xmlns:a16="http://schemas.microsoft.com/office/drawing/2014/main" id="{11B65CA2-6FB3-4652-B6A9-5BBDD891972C}"/>
              </a:ext>
            </a:extLst>
          </p:cNvPr>
          <p:cNvSpPr/>
          <p:nvPr/>
        </p:nvSpPr>
        <p:spPr>
          <a:xfrm rot="5400000">
            <a:off x="297455" y="4726903"/>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912AB73-C026-425C-82D7-8299C1E4F85F}"/>
              </a:ext>
            </a:extLst>
          </p:cNvPr>
          <p:cNvSpPr/>
          <p:nvPr/>
        </p:nvSpPr>
        <p:spPr>
          <a:xfrm>
            <a:off x="0" y="38742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Straight Connector 17">
            <a:extLst>
              <a:ext uri="{FF2B5EF4-FFF2-40B4-BE49-F238E27FC236}">
                <a16:creationId xmlns:a16="http://schemas.microsoft.com/office/drawing/2014/main" id="{218FFC35-52FC-4654-A5D0-D6E4625B17C7}"/>
              </a:ext>
            </a:extLst>
          </p:cNvPr>
          <p:cNvCxnSpPr>
            <a:cxnSpLocks/>
          </p:cNvCxnSpPr>
          <p:nvPr/>
        </p:nvCxnSpPr>
        <p:spPr>
          <a:xfrm>
            <a:off x="1811212" y="4544164"/>
            <a:ext cx="6948763"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046E46D-5F73-4188-B863-286C12BFE7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3" y="800665"/>
            <a:ext cx="5597666" cy="3037196"/>
          </a:xfrm>
          <a:prstGeom prst="rect">
            <a:avLst/>
          </a:prstGeom>
        </p:spPr>
      </p:pic>
      <p:sp>
        <p:nvSpPr>
          <p:cNvPr id="2" name="Rectangle 1">
            <a:extLst>
              <a:ext uri="{FF2B5EF4-FFF2-40B4-BE49-F238E27FC236}">
                <a16:creationId xmlns:a16="http://schemas.microsoft.com/office/drawing/2014/main" id="{5AE94B88-B2A9-42FF-BECD-644DD069852A}"/>
              </a:ext>
            </a:extLst>
          </p:cNvPr>
          <p:cNvSpPr/>
          <p:nvPr/>
        </p:nvSpPr>
        <p:spPr>
          <a:xfrm>
            <a:off x="1744239" y="4180807"/>
            <a:ext cx="3541354" cy="246221"/>
          </a:xfrm>
          <a:prstGeom prst="rect">
            <a:avLst/>
          </a:prstGeom>
        </p:spPr>
        <p:txBody>
          <a:bodyPr wrap="none">
            <a:spAutoFit/>
          </a:bodyPr>
          <a:lstStyle/>
          <a:p>
            <a:pPr lvl="0"/>
            <a:r>
              <a:rPr lang="en-GB" sz="1000" i="1" dirty="0" err="1">
                <a:solidFill>
                  <a:srgbClr val="1468B3"/>
                </a:solidFill>
                <a:latin typeface="Nunito Sans"/>
              </a:rPr>
              <a:t>Elementi</a:t>
            </a:r>
            <a:r>
              <a:rPr lang="en-GB" sz="1000" i="1" dirty="0">
                <a:solidFill>
                  <a:srgbClr val="1468B3"/>
                </a:solidFill>
                <a:latin typeface="Nunito Sans"/>
              </a:rPr>
              <a:t>, </a:t>
            </a:r>
            <a:r>
              <a:rPr lang="fr-CH" sz="1000" dirty="0">
                <a:solidFill>
                  <a:prstClr val="black"/>
                </a:solidFill>
                <a:latin typeface="Nunito Sans Light"/>
              </a:rPr>
              <a:t>le logiciel d’affichage dynamique N.1 de </a:t>
            </a:r>
            <a:r>
              <a:rPr lang="fr-CH" sz="1000" dirty="0" err="1">
                <a:solidFill>
                  <a:prstClr val="black"/>
                </a:solidFill>
                <a:latin typeface="Nunito Sans Light"/>
              </a:rPr>
              <a:t>SpinetiX</a:t>
            </a:r>
            <a:r>
              <a:rPr lang="fr-CH" sz="1000" dirty="0">
                <a:solidFill>
                  <a:prstClr val="black"/>
                </a:solidFill>
                <a:latin typeface="Nunito Sans Light"/>
              </a:rPr>
              <a:t>. </a:t>
            </a:r>
          </a:p>
        </p:txBody>
      </p:sp>
      <p:sp>
        <p:nvSpPr>
          <p:cNvPr id="19" name="TextBox 18">
            <a:extLst>
              <a:ext uri="{FF2B5EF4-FFF2-40B4-BE49-F238E27FC236}">
                <a16:creationId xmlns:a16="http://schemas.microsoft.com/office/drawing/2014/main" id="{0CAE51FC-C262-4485-B0C1-D8E600D37579}"/>
              </a:ext>
            </a:extLst>
          </p:cNvPr>
          <p:cNvSpPr txBox="1"/>
          <p:nvPr/>
        </p:nvSpPr>
        <p:spPr>
          <a:xfrm>
            <a:off x="3790478" y="4589537"/>
            <a:ext cx="5044253" cy="246221"/>
          </a:xfrm>
          <a:prstGeom prst="rect">
            <a:avLst/>
          </a:prstGeom>
          <a:noFill/>
        </p:spPr>
        <p:txBody>
          <a:bodyPr wrap="square" rtlCol="0">
            <a:spAutoFit/>
          </a:bodyPr>
          <a:lstStyle/>
          <a:p>
            <a:pPr algn="r"/>
            <a:r>
              <a:rPr lang="fr-CH" sz="1000" i="1" dirty="0">
                <a:solidFill>
                  <a:srgbClr val="1468B3"/>
                </a:solidFill>
                <a:latin typeface="Nunito Sans Light"/>
              </a:rPr>
              <a:t>Téléchargez </a:t>
            </a:r>
            <a:r>
              <a:rPr lang="fr-CH" sz="1000" dirty="0" err="1">
                <a:solidFill>
                  <a:prstClr val="black"/>
                </a:solidFill>
                <a:latin typeface="Nunito Sans Light"/>
              </a:rPr>
              <a:t>Elementi</a:t>
            </a:r>
            <a:r>
              <a:rPr lang="fr-CH" sz="1000" dirty="0">
                <a:solidFill>
                  <a:prstClr val="black"/>
                </a:solidFill>
                <a:latin typeface="Nunito Sans Light"/>
              </a:rPr>
              <a:t> aujourd’hui et essayez-le </a:t>
            </a:r>
            <a:r>
              <a:rPr lang="fr-CH" sz="1000" dirty="0" err="1">
                <a:solidFill>
                  <a:prstClr val="black"/>
                </a:solidFill>
                <a:latin typeface="Nunito Sans Light"/>
              </a:rPr>
              <a:t>gratuitemen</a:t>
            </a:r>
            <a:r>
              <a:rPr lang="en-GB" sz="1000" dirty="0">
                <a:solidFill>
                  <a:prstClr val="black"/>
                </a:solidFill>
                <a:latin typeface="Nunito Sans Light"/>
              </a:rPr>
              <a:t>t: </a:t>
            </a:r>
            <a:r>
              <a:rPr lang="en-GB" sz="1000" i="1" dirty="0">
                <a:solidFill>
                  <a:srgbClr val="1468B3"/>
                </a:solidFill>
                <a:latin typeface="Nunito Sans"/>
                <a:hlinkClick r:id="rId7"/>
              </a:rPr>
              <a:t>spinetix.com/download</a:t>
            </a:r>
            <a:endParaRPr lang="en-GB" sz="1000" i="1" dirty="0">
              <a:solidFill>
                <a:srgbClr val="1468B3"/>
              </a:solidFill>
              <a:latin typeface="Nunito Sans"/>
            </a:endParaRPr>
          </a:p>
        </p:txBody>
      </p:sp>
    </p:spTree>
    <p:extLst>
      <p:ext uri="{BB962C8B-B14F-4D97-AF65-F5344CB8AC3E}">
        <p14:creationId xmlns:p14="http://schemas.microsoft.com/office/powerpoint/2010/main" val="2458966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dirty="0"/>
              <a:t>	</a:t>
            </a:r>
            <a:r>
              <a:rPr lang="fr-CH" sz="2400" dirty="0"/>
              <a:t>La solution complète d’affichage dynamique.</a:t>
            </a:r>
            <a:endParaRPr lang="en-GB" dirty="0"/>
          </a:p>
        </p:txBody>
      </p:sp>
      <p:sp>
        <p:nvSpPr>
          <p:cNvPr id="8" name="TextBox 7">
            <a:extLst>
              <a:ext uri="{FF2B5EF4-FFF2-40B4-BE49-F238E27FC236}">
                <a16:creationId xmlns:a16="http://schemas.microsoft.com/office/drawing/2014/main" id="{1EA0E8EE-6C70-4389-95AC-8B3FBECD1D1E}"/>
              </a:ext>
            </a:extLst>
          </p:cNvPr>
          <p:cNvSpPr txBox="1"/>
          <p:nvPr/>
        </p:nvSpPr>
        <p:spPr>
          <a:xfrm>
            <a:off x="384810" y="3825951"/>
            <a:ext cx="8374380" cy="830997"/>
          </a:xfrm>
          <a:prstGeom prst="rect">
            <a:avLst/>
          </a:prstGeom>
          <a:noFill/>
        </p:spPr>
        <p:txBody>
          <a:bodyPr wrap="square" rtlCol="0">
            <a:spAutoFit/>
          </a:bodyPr>
          <a:lstStyle/>
          <a:p>
            <a:pPr algn="ctr"/>
            <a:endParaRPr lang="en-US" sz="1600" i="1" dirty="0">
              <a:latin typeface="Nunito Sans ExtraLight" panose="00000300000000000000" pitchFamily="2" charset="0"/>
            </a:endParaRPr>
          </a:p>
          <a:p>
            <a:pPr algn="ctr"/>
            <a:r>
              <a:rPr lang="fr-CH" sz="1600" i="1" dirty="0">
                <a:latin typeface="Nunito Sans ExtraLight" panose="00000300000000000000" pitchFamily="2" charset="0"/>
              </a:rPr>
              <a:t>Découvrez </a:t>
            </a:r>
            <a:r>
              <a:rPr lang="fr-CH" sz="1600" i="1" dirty="0">
                <a:solidFill>
                  <a:schemeClr val="tx2"/>
                </a:solidFill>
                <a:latin typeface="Nunito Sans" panose="00000500000000000000" pitchFamily="2" charset="0"/>
                <a:hlinkClick r:id="rId4"/>
              </a:rPr>
              <a:t>la solution complète d’affichage dynamique </a:t>
            </a:r>
            <a:r>
              <a:rPr lang="fr-CH" sz="1600" i="1" dirty="0">
                <a:latin typeface="Nunito Sans ExtraLight" panose="00000300000000000000" pitchFamily="2" charset="0"/>
              </a:rPr>
              <a:t>de </a:t>
            </a:r>
            <a:r>
              <a:rPr lang="fr-CH" sz="1600" i="1" dirty="0" err="1">
                <a:latin typeface="Nunito Sans ExtraLight" panose="00000300000000000000" pitchFamily="2" charset="0"/>
              </a:rPr>
              <a:t>SpinetiX</a:t>
            </a:r>
            <a:r>
              <a:rPr lang="fr-CH" sz="1600" i="1" dirty="0">
                <a:latin typeface="Nunito Sans ExtraLight" panose="00000300000000000000" pitchFamily="2" charset="0"/>
              </a:rPr>
              <a:t>.</a:t>
            </a:r>
          </a:p>
          <a:p>
            <a:pPr algn="ctr"/>
            <a:endParaRPr lang="en-US" sz="1600" i="1" dirty="0">
              <a:latin typeface="Nunito Sans ExtraLight" panose="00000300000000000000" pitchFamily="2" charset="0"/>
            </a:endParaRPr>
          </a:p>
        </p:txBody>
      </p:sp>
      <p:pic>
        <p:nvPicPr>
          <p:cNvPr id="5" name="Picture 4">
            <a:extLst>
              <a:ext uri="{FF2B5EF4-FFF2-40B4-BE49-F238E27FC236}">
                <a16:creationId xmlns:a16="http://schemas.microsoft.com/office/drawing/2014/main" id="{89072563-ADEE-42AE-B018-21481A033B0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1873" b="15601"/>
          <a:stretch/>
        </p:blipFill>
        <p:spPr>
          <a:xfrm>
            <a:off x="0" y="955120"/>
            <a:ext cx="9144000" cy="2700529"/>
          </a:xfrm>
          <a:prstGeom prst="rect">
            <a:avLst/>
          </a:prstGeom>
        </p:spPr>
      </p:pic>
    </p:spTree>
    <p:extLst>
      <p:ext uri="{BB962C8B-B14F-4D97-AF65-F5344CB8AC3E}">
        <p14:creationId xmlns:p14="http://schemas.microsoft.com/office/powerpoint/2010/main" val="177612757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1643A6-C3CB-406F-B4B7-424080F5C2A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986" r="14908" b="3858"/>
          <a:stretch/>
        </p:blipFill>
        <p:spPr>
          <a:xfrm>
            <a:off x="3226700" y="790926"/>
            <a:ext cx="5917299" cy="4336970"/>
          </a:xfrm>
          <a:prstGeom prst="rect">
            <a:avLst/>
          </a:prstGeom>
        </p:spPr>
      </p:pic>
      <p:sp>
        <p:nvSpPr>
          <p:cNvPr id="11" name="Rectangle 10">
            <a:extLst>
              <a:ext uri="{FF2B5EF4-FFF2-40B4-BE49-F238E27FC236}">
                <a16:creationId xmlns:a16="http://schemas.microsoft.com/office/drawing/2014/main" id="{36523C10-8E05-4E4B-B26C-673AC1AC7C70}"/>
              </a:ext>
            </a:extLst>
          </p:cNvPr>
          <p:cNvSpPr/>
          <p:nvPr/>
        </p:nvSpPr>
        <p:spPr>
          <a:xfrm>
            <a:off x="0" y="0"/>
            <a:ext cx="9144000" cy="790926"/>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E4B52C-0EB9-478A-9C9A-92A1C2EED924}"/>
              </a:ext>
            </a:extLst>
          </p:cNvPr>
          <p:cNvSpPr>
            <a:spLocks noGrp="1"/>
          </p:cNvSpPr>
          <p:nvPr>
            <p:ph type="title"/>
          </p:nvPr>
        </p:nvSpPr>
        <p:spPr>
          <a:xfrm>
            <a:off x="587396" y="84111"/>
            <a:ext cx="7292264" cy="648000"/>
          </a:xfrm>
        </p:spPr>
        <p:txBody>
          <a:bodyPr/>
          <a:lstStyle/>
          <a:p>
            <a:pPr algn="l"/>
            <a:r>
              <a:rPr lang="fr-CH" sz="2000" dirty="0"/>
              <a:t>Voyez les choses en grand</a:t>
            </a:r>
            <a:r>
              <a:rPr lang="en-GB" sz="2000" dirty="0"/>
              <a:t>.</a:t>
            </a:r>
          </a:p>
        </p:txBody>
      </p:sp>
      <p:sp>
        <p:nvSpPr>
          <p:cNvPr id="10" name="TextBox 9">
            <a:extLst>
              <a:ext uri="{FF2B5EF4-FFF2-40B4-BE49-F238E27FC236}">
                <a16:creationId xmlns:a16="http://schemas.microsoft.com/office/drawing/2014/main" id="{95493185-6E36-40D7-B37C-036FA63ABE48}"/>
              </a:ext>
            </a:extLst>
          </p:cNvPr>
          <p:cNvSpPr txBox="1"/>
          <p:nvPr/>
        </p:nvSpPr>
        <p:spPr>
          <a:xfrm>
            <a:off x="5205046" y="4543763"/>
            <a:ext cx="3867372" cy="276999"/>
          </a:xfrm>
          <a:prstGeom prst="rect">
            <a:avLst/>
          </a:prstGeom>
          <a:noFill/>
        </p:spPr>
        <p:txBody>
          <a:bodyPr wrap="square" rtlCol="0">
            <a:spAutoFit/>
          </a:bodyPr>
          <a:lstStyle/>
          <a:p>
            <a:pPr algn="r"/>
            <a:r>
              <a:rPr lang="en-US" sz="1200" b="1" i="1" dirty="0" err="1">
                <a:solidFill>
                  <a:schemeClr val="bg1"/>
                </a:solidFill>
                <a:latin typeface="Nunito Sans ExtraLight" panose="00000300000000000000" pitchFamily="2" charset="0"/>
              </a:rPr>
              <a:t>Référence</a:t>
            </a:r>
            <a:r>
              <a:rPr lang="en-US" sz="1200" b="1" i="1" dirty="0">
                <a:solidFill>
                  <a:schemeClr val="bg1"/>
                </a:solidFill>
                <a:latin typeface="Nunito Sans ExtraLight" panose="00000300000000000000" pitchFamily="2" charset="0"/>
              </a:rPr>
              <a:t>: HUG – </a:t>
            </a:r>
            <a:r>
              <a:rPr lang="en-US" sz="1200" b="1" i="1" dirty="0" err="1">
                <a:solidFill>
                  <a:schemeClr val="bg1"/>
                </a:solidFill>
                <a:latin typeface="Nunito Sans ExtraLight" panose="00000300000000000000" pitchFamily="2" charset="0"/>
              </a:rPr>
              <a:t>Hôpitaux</a:t>
            </a:r>
            <a:r>
              <a:rPr lang="en-US" sz="1200" b="1" i="1" dirty="0">
                <a:solidFill>
                  <a:schemeClr val="bg1"/>
                </a:solidFill>
                <a:latin typeface="Nunito Sans ExtraLight" panose="00000300000000000000" pitchFamily="2" charset="0"/>
              </a:rPr>
              <a:t> </a:t>
            </a:r>
            <a:r>
              <a:rPr lang="en-US" sz="1200" b="1" i="1" dirty="0" err="1">
                <a:solidFill>
                  <a:schemeClr val="bg1"/>
                </a:solidFill>
                <a:latin typeface="Nunito Sans ExtraLight" panose="00000300000000000000" pitchFamily="2" charset="0"/>
              </a:rPr>
              <a:t>Universitaires</a:t>
            </a:r>
            <a:r>
              <a:rPr lang="en-US" sz="1200" b="1" i="1" dirty="0">
                <a:solidFill>
                  <a:schemeClr val="bg1"/>
                </a:solidFill>
                <a:latin typeface="Nunito Sans ExtraLight" panose="00000300000000000000" pitchFamily="2" charset="0"/>
              </a:rPr>
              <a:t> Genève</a:t>
            </a:r>
          </a:p>
        </p:txBody>
      </p:sp>
      <p:pic>
        <p:nvPicPr>
          <p:cNvPr id="13" name="Picture 12">
            <a:extLst>
              <a:ext uri="{FF2B5EF4-FFF2-40B4-BE49-F238E27FC236}">
                <a16:creationId xmlns:a16="http://schemas.microsoft.com/office/drawing/2014/main" id="{F6591609-9CCE-4515-8E48-BED3812E91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626" y="824359"/>
            <a:ext cx="2892029" cy="4303537"/>
          </a:xfrm>
          <a:prstGeom prst="rect">
            <a:avLst/>
          </a:prstGeom>
        </p:spPr>
      </p:pic>
      <p:sp>
        <p:nvSpPr>
          <p:cNvPr id="14" name="TextBox 13">
            <a:extLst>
              <a:ext uri="{FF2B5EF4-FFF2-40B4-BE49-F238E27FC236}">
                <a16:creationId xmlns:a16="http://schemas.microsoft.com/office/drawing/2014/main" id="{D9CFA141-267C-4EE6-9740-F0B5F285F99B}"/>
              </a:ext>
            </a:extLst>
          </p:cNvPr>
          <p:cNvSpPr txBox="1"/>
          <p:nvPr/>
        </p:nvSpPr>
        <p:spPr>
          <a:xfrm>
            <a:off x="553085" y="1368373"/>
            <a:ext cx="2233353" cy="3621504"/>
          </a:xfrm>
          <a:prstGeom prst="rect">
            <a:avLst/>
          </a:prstGeom>
          <a:noFill/>
        </p:spPr>
        <p:txBody>
          <a:bodyPr wrap="square" rtlCol="0">
            <a:spAutoFit/>
          </a:bodyPr>
          <a:lstStyle/>
          <a:p>
            <a:pPr algn="ctr">
              <a:spcAft>
                <a:spcPts val="500"/>
              </a:spcAft>
            </a:pPr>
            <a:r>
              <a:rPr lang="en-GB" sz="1050" b="1" dirty="0">
                <a:solidFill>
                  <a:schemeClr val="accent1"/>
                </a:solidFill>
                <a:latin typeface="Nunito Sans" panose="00000500000000000000" pitchFamily="2" charset="0"/>
              </a:rPr>
              <a:t>Santé et </a:t>
            </a:r>
            <a:r>
              <a:rPr lang="en-GB" sz="1050" b="1" dirty="0" err="1">
                <a:solidFill>
                  <a:schemeClr val="accent1"/>
                </a:solidFill>
                <a:latin typeface="Nunito Sans" panose="00000500000000000000" pitchFamily="2" charset="0"/>
              </a:rPr>
              <a:t>sécurité</a:t>
            </a:r>
            <a:endParaRPr lang="en-GB" sz="1050" b="1" dirty="0">
              <a:solidFill>
                <a:schemeClr val="accent1"/>
              </a:solidFill>
              <a:latin typeface="Nunito Sans" panose="00000500000000000000" pitchFamily="2" charset="0"/>
            </a:endParaRPr>
          </a:p>
          <a:p>
            <a:pPr algn="ctr">
              <a:spcAft>
                <a:spcPts val="500"/>
              </a:spcAft>
            </a:pPr>
            <a:r>
              <a:rPr lang="fr-CH" sz="1050" b="1" dirty="0">
                <a:solidFill>
                  <a:schemeClr val="accent1"/>
                </a:solidFill>
                <a:latin typeface="Nunito Sans" panose="00000500000000000000" pitchFamily="2" charset="0"/>
              </a:rPr>
              <a:t>Menus de cafétéria</a:t>
            </a:r>
          </a:p>
          <a:p>
            <a:pPr algn="ctr">
              <a:spcAft>
                <a:spcPts val="500"/>
              </a:spcAft>
            </a:pPr>
            <a:r>
              <a:rPr lang="fr-CH" sz="1050" b="1" dirty="0">
                <a:solidFill>
                  <a:schemeClr val="accent1"/>
                </a:solidFill>
                <a:latin typeface="Nunito Sans" panose="00000500000000000000" pitchFamily="2" charset="0"/>
              </a:rPr>
              <a:t>Dates et événements importants</a:t>
            </a:r>
          </a:p>
          <a:p>
            <a:pPr algn="ctr">
              <a:spcAft>
                <a:spcPts val="500"/>
              </a:spcAft>
            </a:pPr>
            <a:r>
              <a:rPr lang="fr-CH" sz="1050" b="1" dirty="0">
                <a:solidFill>
                  <a:schemeClr val="accent1"/>
                </a:solidFill>
                <a:latin typeface="Nunito Sans" panose="00000500000000000000" pitchFamily="2" charset="0"/>
              </a:rPr>
              <a:t>Caméra et streaming TV</a:t>
            </a:r>
          </a:p>
          <a:p>
            <a:pPr algn="ctr">
              <a:spcAft>
                <a:spcPts val="500"/>
              </a:spcAft>
            </a:pPr>
            <a:r>
              <a:rPr lang="en-GB" sz="1050" b="1" dirty="0" err="1">
                <a:solidFill>
                  <a:schemeClr val="accent1"/>
                </a:solidFill>
                <a:latin typeface="Nunito Sans" panose="00000500000000000000" pitchFamily="2" charset="0"/>
              </a:rPr>
              <a:t>Listes</a:t>
            </a:r>
            <a:r>
              <a:rPr lang="en-GB" sz="1050" b="1" dirty="0">
                <a:solidFill>
                  <a:schemeClr val="accent1"/>
                </a:solidFill>
                <a:latin typeface="Nunito Sans" panose="00000500000000000000" pitchFamily="2" charset="0"/>
              </a:rPr>
              <a:t> &amp; Tableaux de </a:t>
            </a:r>
            <a:r>
              <a:rPr lang="en-GB" sz="1050" b="1" dirty="0" err="1">
                <a:solidFill>
                  <a:schemeClr val="accent1"/>
                </a:solidFill>
                <a:latin typeface="Nunito Sans" panose="00000500000000000000" pitchFamily="2" charset="0"/>
              </a:rPr>
              <a:t>bord</a:t>
            </a:r>
            <a:r>
              <a:rPr lang="en-GB" sz="1050" b="1" dirty="0">
                <a:solidFill>
                  <a:schemeClr val="accent1"/>
                </a:solidFill>
                <a:latin typeface="Nunito Sans" panose="00000500000000000000" pitchFamily="2" charset="0"/>
              </a:rPr>
              <a:t> </a:t>
            </a:r>
          </a:p>
          <a:p>
            <a:pPr algn="ctr">
              <a:spcAft>
                <a:spcPts val="500"/>
              </a:spcAft>
            </a:pPr>
            <a:r>
              <a:rPr lang="fr-CH" sz="1050" b="1" dirty="0">
                <a:solidFill>
                  <a:schemeClr val="accent1"/>
                </a:solidFill>
                <a:latin typeface="Nunito Sans" panose="00000500000000000000" pitchFamily="2" charset="0"/>
              </a:rPr>
              <a:t>Annonces</a:t>
            </a:r>
            <a:r>
              <a:rPr lang="en-GB" sz="1050" b="1" dirty="0">
                <a:solidFill>
                  <a:schemeClr val="accent1"/>
                </a:solidFill>
                <a:latin typeface="Nunito Sans" panose="00000500000000000000" pitchFamily="2" charset="0"/>
              </a:rPr>
              <a:t> </a:t>
            </a:r>
            <a:r>
              <a:rPr lang="fr-CH" sz="1050" b="1" dirty="0">
                <a:solidFill>
                  <a:schemeClr val="accent1"/>
                </a:solidFill>
                <a:latin typeface="Nunito Sans" panose="00000500000000000000" pitchFamily="2" charset="0"/>
              </a:rPr>
              <a:t>concernant le personnel</a:t>
            </a:r>
          </a:p>
          <a:p>
            <a:pPr algn="ctr">
              <a:spcAft>
                <a:spcPts val="500"/>
              </a:spcAft>
            </a:pPr>
            <a:r>
              <a:rPr lang="en-GB" sz="1050" b="1" dirty="0" err="1">
                <a:solidFill>
                  <a:schemeClr val="accent1"/>
                </a:solidFill>
                <a:latin typeface="Nunito Sans" panose="00000500000000000000" pitchFamily="2" charset="0"/>
              </a:rPr>
              <a:t>Anniversaires</a:t>
            </a:r>
            <a:endParaRPr lang="en-GB" sz="1050" b="1" dirty="0">
              <a:solidFill>
                <a:schemeClr val="accent1"/>
              </a:solidFill>
              <a:latin typeface="Nunito Sans" panose="00000500000000000000" pitchFamily="2" charset="0"/>
            </a:endParaRPr>
          </a:p>
          <a:p>
            <a:pPr algn="ctr">
              <a:spcAft>
                <a:spcPts val="500"/>
              </a:spcAft>
            </a:pPr>
            <a:r>
              <a:rPr lang="en-GB" sz="1050" b="1" dirty="0">
                <a:solidFill>
                  <a:schemeClr val="accent1"/>
                </a:solidFill>
                <a:latin typeface="Nunito Sans" panose="00000500000000000000" pitchFamily="2" charset="0"/>
              </a:rPr>
              <a:t>Nouveaux </a:t>
            </a:r>
            <a:r>
              <a:rPr lang="en-GB" sz="1050" b="1" dirty="0" err="1">
                <a:solidFill>
                  <a:schemeClr val="accent1"/>
                </a:solidFill>
                <a:latin typeface="Nunito Sans" panose="00000500000000000000" pitchFamily="2" charset="0"/>
              </a:rPr>
              <a:t>employés</a:t>
            </a:r>
            <a:endParaRPr lang="en-GB" sz="1050" b="1" dirty="0">
              <a:solidFill>
                <a:schemeClr val="accent1"/>
              </a:solidFill>
              <a:latin typeface="Nunito Sans" panose="00000500000000000000" pitchFamily="2" charset="0"/>
            </a:endParaRPr>
          </a:p>
          <a:p>
            <a:pPr algn="ctr">
              <a:spcAft>
                <a:spcPts val="500"/>
              </a:spcAft>
            </a:pPr>
            <a:r>
              <a:rPr lang="en-GB" sz="1050" b="1" dirty="0">
                <a:solidFill>
                  <a:schemeClr val="accent1"/>
                </a:solidFill>
                <a:latin typeface="Nunito Sans" panose="00000500000000000000" pitchFamily="2" charset="0"/>
              </a:rPr>
              <a:t>Meetings du jour</a:t>
            </a:r>
          </a:p>
          <a:p>
            <a:pPr algn="ctr">
              <a:spcAft>
                <a:spcPts val="500"/>
              </a:spcAft>
            </a:pPr>
            <a:r>
              <a:rPr lang="en-GB" sz="1050" b="1" dirty="0">
                <a:solidFill>
                  <a:schemeClr val="accent1"/>
                </a:solidFill>
                <a:latin typeface="Nunito Sans" panose="00000500000000000000" pitchFamily="2" charset="0"/>
              </a:rPr>
              <a:t>Marketing </a:t>
            </a:r>
            <a:r>
              <a:rPr lang="en-GB" sz="1050" b="1" dirty="0" err="1">
                <a:solidFill>
                  <a:schemeClr val="accent1"/>
                </a:solidFill>
                <a:latin typeface="Nunito Sans" panose="00000500000000000000" pitchFamily="2" charset="0"/>
              </a:rPr>
              <a:t>pharmaceutique</a:t>
            </a:r>
            <a:endParaRPr lang="en-GB" sz="1050" b="1" dirty="0">
              <a:solidFill>
                <a:schemeClr val="accent1"/>
              </a:solidFill>
              <a:latin typeface="Nunito Sans" panose="00000500000000000000" pitchFamily="2" charset="0"/>
            </a:endParaRPr>
          </a:p>
          <a:p>
            <a:pPr algn="ctr">
              <a:spcAft>
                <a:spcPts val="500"/>
              </a:spcAft>
            </a:pPr>
            <a:r>
              <a:rPr lang="fr-CH" sz="1050" b="1" dirty="0">
                <a:solidFill>
                  <a:schemeClr val="accent1"/>
                </a:solidFill>
                <a:latin typeface="Nunito Sans" panose="00000500000000000000" pitchFamily="2" charset="0"/>
              </a:rPr>
              <a:t>Objets trouvés</a:t>
            </a:r>
          </a:p>
          <a:p>
            <a:pPr algn="ctr">
              <a:spcAft>
                <a:spcPts val="500"/>
              </a:spcAft>
            </a:pPr>
            <a:r>
              <a:rPr lang="fr-CH" sz="1050" b="1" dirty="0">
                <a:solidFill>
                  <a:schemeClr val="accent1"/>
                </a:solidFill>
                <a:latin typeface="Nunito Sans" panose="00000500000000000000" pitchFamily="2" charset="0"/>
              </a:rPr>
              <a:t>Places de parking</a:t>
            </a:r>
          </a:p>
          <a:p>
            <a:pPr algn="ctr">
              <a:spcAft>
                <a:spcPts val="500"/>
              </a:spcAft>
            </a:pPr>
            <a:r>
              <a:rPr lang="fr-CH" sz="1050" b="1" dirty="0">
                <a:solidFill>
                  <a:schemeClr val="accent1"/>
                </a:solidFill>
                <a:latin typeface="Nunito Sans" panose="00000500000000000000" pitchFamily="2" charset="0"/>
              </a:rPr>
              <a:t>Actions, RSS, Météo, Transports</a:t>
            </a:r>
            <a:endParaRPr lang="en-GB" sz="1050" b="1" dirty="0">
              <a:solidFill>
                <a:schemeClr val="accent1"/>
              </a:solidFill>
              <a:latin typeface="Nunito Sans" panose="00000500000000000000" pitchFamily="2" charset="0"/>
            </a:endParaRPr>
          </a:p>
          <a:p>
            <a:pPr algn="ctr">
              <a:spcAft>
                <a:spcPts val="500"/>
              </a:spcAft>
            </a:pPr>
            <a:r>
              <a:rPr lang="fr-CH" sz="1050" b="1" dirty="0">
                <a:solidFill>
                  <a:schemeClr val="accent1"/>
                </a:solidFill>
                <a:latin typeface="Nunito Sans" panose="00000500000000000000" pitchFamily="2" charset="0"/>
              </a:rPr>
              <a:t>Médecins d</a:t>
            </a:r>
            <a:r>
              <a:rPr lang="en-GB" sz="1050" b="1" dirty="0">
                <a:solidFill>
                  <a:schemeClr val="accent1"/>
                </a:solidFill>
                <a:latin typeface="Nunito Sans" panose="00000500000000000000" pitchFamily="2" charset="0"/>
              </a:rPr>
              <a:t>e </a:t>
            </a:r>
            <a:r>
              <a:rPr lang="en-GB" sz="1050" b="1" dirty="0" err="1">
                <a:solidFill>
                  <a:schemeClr val="accent1"/>
                </a:solidFill>
                <a:latin typeface="Nunito Sans" panose="00000500000000000000" pitchFamily="2" charset="0"/>
              </a:rPr>
              <a:t>garde</a:t>
            </a:r>
            <a:endParaRPr lang="en-GB" sz="1050" b="1" dirty="0">
              <a:solidFill>
                <a:schemeClr val="accent1"/>
              </a:solidFill>
              <a:latin typeface="Nunito Sans" panose="00000500000000000000" pitchFamily="2" charset="0"/>
            </a:endParaRPr>
          </a:p>
          <a:p>
            <a:pPr algn="l"/>
            <a:endParaRPr lang="en-GB" dirty="0">
              <a:latin typeface="Nunito Sans" panose="00000500000000000000" pitchFamily="2" charset="0"/>
            </a:endParaRPr>
          </a:p>
        </p:txBody>
      </p:sp>
      <p:pic>
        <p:nvPicPr>
          <p:cNvPr id="16" name="Content Placeholder 9">
            <a:extLst>
              <a:ext uri="{FF2B5EF4-FFF2-40B4-BE49-F238E27FC236}">
                <a16:creationId xmlns:a16="http://schemas.microsoft.com/office/drawing/2014/main" id="{F67AA604-D13C-43D7-B22E-59DDEDA80A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Tree>
    <p:extLst>
      <p:ext uri="{BB962C8B-B14F-4D97-AF65-F5344CB8AC3E}">
        <p14:creationId xmlns:p14="http://schemas.microsoft.com/office/powerpoint/2010/main" val="453828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fr-CH" sz="2400" dirty="0"/>
              <a:t> Maintenant, parlons de votre projet</a:t>
            </a:r>
            <a:r>
              <a:rPr lang="en-GB" sz="2400" dirty="0"/>
              <a:t>.</a:t>
            </a:r>
          </a:p>
        </p:txBody>
      </p:sp>
      <p:pic>
        <p:nvPicPr>
          <p:cNvPr id="7" name="Picture 6" descr="spinetix channel partners header image">
            <a:extLst>
              <a:ext uri="{FF2B5EF4-FFF2-40B4-BE49-F238E27FC236}">
                <a16:creationId xmlns:a16="http://schemas.microsoft.com/office/drawing/2014/main" id="{EF686A3B-EC31-441D-80FD-C4427F5A63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82853"/>
            <a:ext cx="9144000" cy="28924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A0E8EE-6C70-4389-95AC-8B3FBECD1D1E}"/>
              </a:ext>
            </a:extLst>
          </p:cNvPr>
          <p:cNvSpPr txBox="1"/>
          <p:nvPr/>
        </p:nvSpPr>
        <p:spPr>
          <a:xfrm>
            <a:off x="384810" y="4112835"/>
            <a:ext cx="8374380" cy="707886"/>
          </a:xfrm>
          <a:prstGeom prst="rect">
            <a:avLst/>
          </a:prstGeom>
          <a:noFill/>
        </p:spPr>
        <p:txBody>
          <a:bodyPr wrap="square" rtlCol="0">
            <a:spAutoFit/>
          </a:bodyPr>
          <a:lstStyle/>
          <a:p>
            <a:pPr algn="ctr"/>
            <a:r>
              <a:rPr lang="en-US" sz="2000" b="1" i="1" dirty="0" err="1">
                <a:latin typeface="Nunito Sans ExtraLight" panose="00000300000000000000" pitchFamily="2" charset="0"/>
              </a:rPr>
              <a:t>Contactez</a:t>
            </a:r>
            <a:r>
              <a:rPr lang="en-US" sz="2000" b="1" i="1" dirty="0">
                <a:latin typeface="Nunito Sans ExtraLight" panose="00000300000000000000" pitchFamily="2" charset="0"/>
              </a:rPr>
              <a:t>-nous: </a:t>
            </a:r>
            <a:r>
              <a:rPr lang="en-US" sz="2000" b="1" i="1" dirty="0" err="1">
                <a:latin typeface="Nunito Sans ExtraLight" panose="00000300000000000000" pitchFamily="2" charset="0"/>
              </a:rPr>
              <a:t>sales@spinetix.com</a:t>
            </a:r>
            <a:endParaRPr lang="en-US" sz="2000" b="1" i="1" dirty="0">
              <a:latin typeface="Nunito Sans ExtraLight" panose="00000300000000000000" pitchFamily="2" charset="0"/>
            </a:endParaRPr>
          </a:p>
          <a:p>
            <a:pPr algn="ctr"/>
            <a:endParaRPr lang="en-US" sz="2000" b="1" i="1" dirty="0">
              <a:latin typeface="Nunito Sans ExtraLight" panose="00000300000000000000" pitchFamily="2" charset="0"/>
            </a:endParaRPr>
          </a:p>
        </p:txBody>
      </p:sp>
      <p:pic>
        <p:nvPicPr>
          <p:cNvPr id="1026" name="Picture 2" descr="https://www.spinetix.com/sites/default/files/dealer-type-logos/authorized_dealer.png">
            <a:extLst>
              <a:ext uri="{FF2B5EF4-FFF2-40B4-BE49-F238E27FC236}">
                <a16:creationId xmlns:a16="http://schemas.microsoft.com/office/drawing/2014/main" id="{1ECB40C5-6700-4841-9922-8CF7BC8A66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4925" y="3242283"/>
            <a:ext cx="922464" cy="9429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spinetix.com/sites/default/files/dealer-type-logos/csd.png">
            <a:extLst>
              <a:ext uri="{FF2B5EF4-FFF2-40B4-BE49-F238E27FC236}">
                <a16:creationId xmlns:a16="http://schemas.microsoft.com/office/drawing/2014/main" id="{5DB91C2E-B042-4A81-923D-922728C67A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926" y="3239411"/>
            <a:ext cx="922465" cy="94219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spinetix.com/sites/default/files/dealer-type-logos/cgd.png">
            <a:extLst>
              <a:ext uri="{FF2B5EF4-FFF2-40B4-BE49-F238E27FC236}">
                <a16:creationId xmlns:a16="http://schemas.microsoft.com/office/drawing/2014/main" id="{6EEAC31A-C06D-4AA5-A2E2-AC344F156E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3035" y="3239987"/>
            <a:ext cx="922466" cy="94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65413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7647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09420163-C333-442B-AAE2-7719F7E4AA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41" b="6068"/>
          <a:stretch/>
        </p:blipFill>
        <p:spPr>
          <a:xfrm>
            <a:off x="0" y="787105"/>
            <a:ext cx="6518032" cy="3134999"/>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D961FD2-028A-4FC0-B976-96FD8ABD67F7}"/>
              </a:ext>
            </a:extLst>
          </p:cNvPr>
          <p:cNvSpPr/>
          <p:nvPr/>
        </p:nvSpPr>
        <p:spPr>
          <a:xfrm>
            <a:off x="0" y="39123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B5DD829C-E0DB-4B2C-B4B1-FD608B4C3BFE}"/>
              </a:ext>
            </a:extLst>
          </p:cNvPr>
          <p:cNvSpPr/>
          <p:nvPr/>
        </p:nvSpPr>
        <p:spPr>
          <a:xfrm>
            <a:off x="1690779" y="4125230"/>
            <a:ext cx="4119711" cy="553998"/>
          </a:xfrm>
          <a:prstGeom prst="rect">
            <a:avLst/>
          </a:prstGeom>
        </p:spPr>
        <p:txBody>
          <a:bodyPr wrap="square">
            <a:spAutoFit/>
          </a:bodyPr>
          <a:lstStyle/>
          <a:p>
            <a:pPr lvl="0"/>
            <a:r>
              <a:rPr lang="fr" sz="1000" dirty="0">
                <a:solidFill>
                  <a:prstClr val="black"/>
                </a:solidFill>
                <a:latin typeface="Nunito Sans Light"/>
              </a:rPr>
              <a:t>Nous nous appuyons sur </a:t>
            </a:r>
            <a:r>
              <a:rPr lang="fr" sz="1000" i="1" dirty="0">
                <a:solidFill>
                  <a:srgbClr val="1468B3"/>
                </a:solidFill>
                <a:latin typeface="Nunito Sans"/>
              </a:rPr>
              <a:t>un écosystème de partenaires de confiance </a:t>
            </a:r>
            <a:r>
              <a:rPr lang="fr" sz="1000" dirty="0">
                <a:solidFill>
                  <a:prstClr val="black"/>
                </a:solidFill>
                <a:latin typeface="Nunito Sans Light"/>
              </a:rPr>
              <a:t>et sur </a:t>
            </a:r>
            <a:r>
              <a:rPr lang="fr" sz="1000" i="1" dirty="0">
                <a:solidFill>
                  <a:srgbClr val="1468B3"/>
                </a:solidFill>
                <a:latin typeface="Nunito Sans"/>
              </a:rPr>
              <a:t>des experts locaux certifiés répartis dans 32 marchés</a:t>
            </a:r>
            <a:r>
              <a:rPr lang="fr" sz="1000" dirty="0">
                <a:solidFill>
                  <a:prstClr val="black"/>
                </a:solidFill>
                <a:latin typeface="Nunito Sans Light"/>
              </a:rPr>
              <a:t>.</a:t>
            </a:r>
            <a:endParaRPr lang="en-GB" sz="1000" dirty="0">
              <a:solidFill>
                <a:prstClr val="black"/>
              </a:solidFill>
              <a:latin typeface="Nunito Sans Light"/>
            </a:endParaRPr>
          </a:p>
          <a:p>
            <a:endParaRPr lang="en-GB" sz="1000" dirty="0">
              <a:latin typeface="Nunito Sans" panose="00000500000000000000" pitchFamily="2" charset="0"/>
            </a:endParaRPr>
          </a:p>
        </p:txBody>
      </p:sp>
      <p:sp>
        <p:nvSpPr>
          <p:cNvPr id="25" name="TextBox 24">
            <a:extLst>
              <a:ext uri="{FF2B5EF4-FFF2-40B4-BE49-F238E27FC236}">
                <a16:creationId xmlns:a16="http://schemas.microsoft.com/office/drawing/2014/main" id="{2BC71D94-C612-4184-9E1E-29B97A1001FA}"/>
              </a:ext>
            </a:extLst>
          </p:cNvPr>
          <p:cNvSpPr txBox="1"/>
          <p:nvPr/>
        </p:nvSpPr>
        <p:spPr>
          <a:xfrm>
            <a:off x="3507130" y="4607290"/>
            <a:ext cx="5395892" cy="553998"/>
          </a:xfrm>
          <a:prstGeom prst="rect">
            <a:avLst/>
          </a:prstGeom>
          <a:noFill/>
        </p:spPr>
        <p:txBody>
          <a:bodyPr wrap="square" rtlCol="0">
            <a:spAutoFit/>
          </a:bodyPr>
          <a:lstStyle/>
          <a:p>
            <a:pPr lvl="0" algn="r"/>
            <a:r>
              <a:rPr lang="fr-CH" sz="1000" dirty="0">
                <a:solidFill>
                  <a:prstClr val="black"/>
                </a:solidFill>
                <a:latin typeface="Nunito Sans Light"/>
              </a:rPr>
              <a:t>Grâce à notre </a:t>
            </a:r>
            <a:r>
              <a:rPr lang="fr-CH" sz="1000" i="1" dirty="0">
                <a:solidFill>
                  <a:srgbClr val="1468B3"/>
                </a:solidFill>
                <a:latin typeface="Nunito Sans"/>
              </a:rPr>
              <a:t>programme de formation unique Digital </a:t>
            </a:r>
            <a:r>
              <a:rPr lang="fr-CH" sz="1000" i="1" dirty="0" err="1">
                <a:solidFill>
                  <a:srgbClr val="1468B3"/>
                </a:solidFill>
                <a:latin typeface="Nunito Sans"/>
              </a:rPr>
              <a:t>Signage</a:t>
            </a:r>
            <a:r>
              <a:rPr lang="fr-CH" sz="1000" i="1" dirty="0">
                <a:solidFill>
                  <a:srgbClr val="1468B3"/>
                </a:solidFill>
                <a:latin typeface="Nunito Sans"/>
              </a:rPr>
              <a:t> </a:t>
            </a:r>
            <a:r>
              <a:rPr lang="fr-CH" sz="1000" i="1" dirty="0" err="1">
                <a:solidFill>
                  <a:srgbClr val="1468B3"/>
                </a:solidFill>
                <a:latin typeface="Nunito Sans"/>
              </a:rPr>
              <a:t>Academy</a:t>
            </a:r>
            <a:r>
              <a:rPr lang="fr-CH" sz="1000" dirty="0">
                <a:solidFill>
                  <a:prstClr val="black"/>
                </a:solidFill>
                <a:latin typeface="Nunito Sans Light"/>
              </a:rPr>
              <a:t>, nous pouvons garantir une expertise et un support de qualité, peu importe quand et où vous en avez besoin.</a:t>
            </a:r>
          </a:p>
          <a:p>
            <a:pPr algn="r"/>
            <a:endParaRPr lang="en-GB" sz="1000" dirty="0">
              <a:latin typeface="Nunito Sans" panose="00000500000000000000" pitchFamily="2" charset="0"/>
            </a:endParaRPr>
          </a:p>
        </p:txBody>
      </p:sp>
      <p:cxnSp>
        <p:nvCxnSpPr>
          <p:cNvPr id="27" name="Straight Connector 26">
            <a:extLst>
              <a:ext uri="{FF2B5EF4-FFF2-40B4-BE49-F238E27FC236}">
                <a16:creationId xmlns:a16="http://schemas.microsoft.com/office/drawing/2014/main" id="{9E724544-95BA-45BC-9A19-230E13E64000}"/>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Content Placeholder 1">
            <a:extLst>
              <a:ext uri="{FF2B5EF4-FFF2-40B4-BE49-F238E27FC236}">
                <a16:creationId xmlns:a16="http://schemas.microsoft.com/office/drawing/2014/main" id="{42EA3C7E-172D-4628-93C8-02D1F6C6AF4D}"/>
              </a:ext>
            </a:extLst>
          </p:cNvPr>
          <p:cNvSpPr txBox="1">
            <a:spLocks/>
          </p:cNvSpPr>
          <p:nvPr/>
        </p:nvSpPr>
        <p:spPr>
          <a:xfrm>
            <a:off x="6518032" y="791632"/>
            <a:ext cx="2625968" cy="3465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H" sz="800" dirty="0">
                <a:solidFill>
                  <a:schemeClr val="bg1"/>
                </a:solidFill>
              </a:rPr>
              <a:t>APERÇU DE  NOS RÉFÉRENCES </a:t>
            </a:r>
            <a:br>
              <a:rPr lang="fr-CH" sz="800" dirty="0">
                <a:solidFill>
                  <a:schemeClr val="bg1"/>
                </a:solidFill>
              </a:rPr>
            </a:br>
            <a:r>
              <a:rPr lang="fr-CH" sz="800" dirty="0">
                <a:solidFill>
                  <a:schemeClr val="bg1"/>
                </a:solidFill>
              </a:rPr>
              <a:t>DU SECTEUR DE LA SANTE</a:t>
            </a:r>
            <a:endParaRPr lang="fr-FR" sz="800" dirty="0">
              <a:solidFill>
                <a:schemeClr val="bg1"/>
              </a:solidFill>
            </a:endParaRPr>
          </a:p>
        </p:txBody>
      </p:sp>
      <p:pic>
        <p:nvPicPr>
          <p:cNvPr id="29" name="Content Placeholder 9">
            <a:extLst>
              <a:ext uri="{FF2B5EF4-FFF2-40B4-BE49-F238E27FC236}">
                <a16:creationId xmlns:a16="http://schemas.microsoft.com/office/drawing/2014/main" id="{F1076B0A-3742-4363-9214-446DD7472C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1" name="Title 5">
            <a:extLst>
              <a:ext uri="{FF2B5EF4-FFF2-40B4-BE49-F238E27FC236}">
                <a16:creationId xmlns:a16="http://schemas.microsoft.com/office/drawing/2014/main" id="{342FF6F3-BCC5-4456-8D1A-5ECD51AED3D4}"/>
              </a:ext>
            </a:extLst>
          </p:cNvPr>
          <p:cNvSpPr>
            <a:spLocks noGrp="1"/>
          </p:cNvSpPr>
          <p:nvPr>
            <p:ph type="title"/>
          </p:nvPr>
        </p:nvSpPr>
        <p:spPr>
          <a:xfrm>
            <a:off x="792000" y="72000"/>
            <a:ext cx="7560000" cy="648000"/>
          </a:xfrm>
        </p:spPr>
        <p:txBody>
          <a:bodyPr/>
          <a:lstStyle/>
          <a:p>
            <a:pPr algn="l"/>
            <a:r>
              <a:rPr lang="fr-CH" sz="2400" dirty="0"/>
              <a:t>Nous donnons vie à votre histoire numérique.</a:t>
            </a:r>
            <a:endParaRPr lang="en-GB" sz="2400" dirty="0"/>
          </a:p>
        </p:txBody>
      </p:sp>
      <p:sp>
        <p:nvSpPr>
          <p:cNvPr id="30" name="TextBox 29">
            <a:extLst>
              <a:ext uri="{FF2B5EF4-FFF2-40B4-BE49-F238E27FC236}">
                <a16:creationId xmlns:a16="http://schemas.microsoft.com/office/drawing/2014/main" id="{122977DD-6AFF-4AF4-A9D2-42C84581CDB2}"/>
              </a:ext>
            </a:extLst>
          </p:cNvPr>
          <p:cNvSpPr txBox="1"/>
          <p:nvPr/>
        </p:nvSpPr>
        <p:spPr>
          <a:xfrm>
            <a:off x="6758463" y="4019996"/>
            <a:ext cx="2167084" cy="215444"/>
          </a:xfrm>
          <a:prstGeom prst="rect">
            <a:avLst/>
          </a:prstGeom>
          <a:noFill/>
        </p:spPr>
        <p:txBody>
          <a:bodyPr wrap="square" rtlCol="0">
            <a:spAutoFit/>
          </a:bodyPr>
          <a:lstStyle/>
          <a:p>
            <a:pPr algn="ctr"/>
            <a:r>
              <a:rPr lang="en-US" sz="800" dirty="0" err="1">
                <a:solidFill>
                  <a:prstClr val="black"/>
                </a:solidFill>
                <a:latin typeface="Nunito Sans" panose="00000500000000000000" pitchFamily="2" charset="0"/>
              </a:rPr>
              <a:t>En</a:t>
            </a:r>
            <a:r>
              <a:rPr lang="en-US" sz="800" dirty="0">
                <a:solidFill>
                  <a:prstClr val="black"/>
                </a:solidFill>
                <a:latin typeface="Nunito Sans" panose="00000500000000000000" pitchFamily="2" charset="0"/>
              </a:rPr>
              <a:t> savoir plus </a:t>
            </a:r>
            <a:r>
              <a:rPr lang="en-US" sz="800" dirty="0">
                <a:latin typeface="Nunito Sans" panose="00000500000000000000" pitchFamily="2" charset="0"/>
              </a:rPr>
              <a:t>: </a:t>
            </a:r>
            <a:r>
              <a:rPr lang="en-US" sz="800" dirty="0">
                <a:latin typeface="Nunito Sans" panose="00000500000000000000" pitchFamily="2" charset="0"/>
                <a:hlinkClick r:id="rId5"/>
              </a:rPr>
              <a:t>spinetix.com/healthcare</a:t>
            </a:r>
            <a:endParaRPr lang="en-US" sz="700" dirty="0">
              <a:latin typeface="Nunito Sans" panose="00000500000000000000" pitchFamily="2" charset="0"/>
            </a:endParaRPr>
          </a:p>
        </p:txBody>
      </p:sp>
      <p:pic>
        <p:nvPicPr>
          <p:cNvPr id="41" name="Picture 40" descr="A large room&#10;&#10;Description generated with high confidence">
            <a:extLst>
              <a:ext uri="{FF2B5EF4-FFF2-40B4-BE49-F238E27FC236}">
                <a16:creationId xmlns:a16="http://schemas.microsoft.com/office/drawing/2014/main" id="{52E746E0-096D-46F7-9606-28AFB226ACAB}"/>
              </a:ext>
            </a:extLst>
          </p:cNvPr>
          <p:cNvPicPr>
            <a:picLocks noChangeAspect="1"/>
          </p:cNvPicPr>
          <p:nvPr/>
        </p:nvPicPr>
        <p:blipFill rotWithShape="1">
          <a:blip r:embed="rId6">
            <a:extLst>
              <a:ext uri="{28A0092B-C50C-407E-A947-70E740481C1C}">
                <a14:useLocalDpi xmlns:a14="http://schemas.microsoft.com/office/drawing/2010/main" val="0"/>
              </a:ext>
            </a:extLst>
          </a:blip>
          <a:srcRect l="94" t="8986" r="-94" b="9454"/>
          <a:stretch/>
        </p:blipFill>
        <p:spPr>
          <a:xfrm>
            <a:off x="1834" y="787105"/>
            <a:ext cx="6526667" cy="3117095"/>
          </a:xfrm>
          <a:prstGeom prst="rect">
            <a:avLst/>
          </a:prstGeom>
        </p:spPr>
      </p:pic>
      <p:pic>
        <p:nvPicPr>
          <p:cNvPr id="42" name="Picture 41">
            <a:extLst>
              <a:ext uri="{FF2B5EF4-FFF2-40B4-BE49-F238E27FC236}">
                <a16:creationId xmlns:a16="http://schemas.microsoft.com/office/drawing/2014/main" id="{7E5E6C62-ECE7-433A-B23C-68D7B8463A1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7376" b="21840"/>
          <a:stretch/>
        </p:blipFill>
        <p:spPr>
          <a:xfrm>
            <a:off x="6768115" y="2121744"/>
            <a:ext cx="953265" cy="556259"/>
          </a:xfrm>
          <a:prstGeom prst="rect">
            <a:avLst/>
          </a:prstGeom>
        </p:spPr>
      </p:pic>
      <p:pic>
        <p:nvPicPr>
          <p:cNvPr id="43" name="Picture 42">
            <a:extLst>
              <a:ext uri="{FF2B5EF4-FFF2-40B4-BE49-F238E27FC236}">
                <a16:creationId xmlns:a16="http://schemas.microsoft.com/office/drawing/2014/main" id="{F2C05F07-35BF-4650-B883-41CE1375AB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10056" y="1264853"/>
            <a:ext cx="1111324" cy="525552"/>
          </a:xfrm>
          <a:prstGeom prst="rect">
            <a:avLst/>
          </a:prstGeom>
        </p:spPr>
      </p:pic>
      <p:pic>
        <p:nvPicPr>
          <p:cNvPr id="44" name="Picture 43">
            <a:extLst>
              <a:ext uri="{FF2B5EF4-FFF2-40B4-BE49-F238E27FC236}">
                <a16:creationId xmlns:a16="http://schemas.microsoft.com/office/drawing/2014/main" id="{CA6E1E77-5962-47DC-B2F1-6E6C14FE26B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97585" y="2079867"/>
            <a:ext cx="755787" cy="556259"/>
          </a:xfrm>
          <a:prstGeom prst="rect">
            <a:avLst/>
          </a:prstGeom>
        </p:spPr>
      </p:pic>
      <p:pic>
        <p:nvPicPr>
          <p:cNvPr id="45" name="Picture 44" descr="A close up of a logo&#10;&#10;Description generated with very high confidence">
            <a:extLst>
              <a:ext uri="{FF2B5EF4-FFF2-40B4-BE49-F238E27FC236}">
                <a16:creationId xmlns:a16="http://schemas.microsoft.com/office/drawing/2014/main" id="{B439665E-13CE-41E9-958A-39AC182B341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41580" y="2925597"/>
            <a:ext cx="800849" cy="800849"/>
          </a:xfrm>
          <a:prstGeom prst="rect">
            <a:avLst/>
          </a:prstGeom>
        </p:spPr>
      </p:pic>
      <p:pic>
        <p:nvPicPr>
          <p:cNvPr id="47" name="Picture 46">
            <a:extLst>
              <a:ext uri="{FF2B5EF4-FFF2-40B4-BE49-F238E27FC236}">
                <a16:creationId xmlns:a16="http://schemas.microsoft.com/office/drawing/2014/main" id="{E8C33333-A59D-48C9-8861-BAF0326887E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92583" y="1308466"/>
            <a:ext cx="1132593" cy="430759"/>
          </a:xfrm>
          <a:prstGeom prst="rect">
            <a:avLst/>
          </a:prstGeom>
        </p:spPr>
      </p:pic>
      <p:pic>
        <p:nvPicPr>
          <p:cNvPr id="32" name="Content Placeholder 4">
            <a:hlinkClick r:id="rId12"/>
            <a:extLst>
              <a:ext uri="{FF2B5EF4-FFF2-40B4-BE49-F238E27FC236}">
                <a16:creationId xmlns:a16="http://schemas.microsoft.com/office/drawing/2014/main" id="{7DF41788-ECAB-4362-845C-72B9E35275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0423" y="4231679"/>
            <a:ext cx="1323154" cy="701210"/>
          </a:xfrm>
          <a:prstGeom prst="rect">
            <a:avLst/>
          </a:prstGeom>
        </p:spPr>
      </p:pic>
      <p:sp>
        <p:nvSpPr>
          <p:cNvPr id="33" name="Isosceles Triangle 32">
            <a:hlinkClick r:id="rId12"/>
            <a:extLst>
              <a:ext uri="{FF2B5EF4-FFF2-40B4-BE49-F238E27FC236}">
                <a16:creationId xmlns:a16="http://schemas.microsoft.com/office/drawing/2014/main" id="{0A34C007-C009-4063-B427-6BA4C47F792B}"/>
              </a:ext>
            </a:extLst>
          </p:cNvPr>
          <p:cNvSpPr/>
          <p:nvPr/>
        </p:nvSpPr>
        <p:spPr>
          <a:xfrm rot="5400000">
            <a:off x="229164" y="4669511"/>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438318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510445C-A725-4E40-A402-15A3552926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2160" y="1373899"/>
            <a:ext cx="3216446" cy="2144298"/>
          </a:xfrm>
          <a:prstGeom prst="rect">
            <a:avLst/>
          </a:prstGeom>
        </p:spPr>
      </p:pic>
      <p:pic>
        <p:nvPicPr>
          <p:cNvPr id="26" name="Content Placeholder 9">
            <a:extLst>
              <a:ext uri="{FF2B5EF4-FFF2-40B4-BE49-F238E27FC236}">
                <a16:creationId xmlns:a16="http://schemas.microsoft.com/office/drawing/2014/main" id="{255D3DC9-55D0-4AEC-B367-205111E5D5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cxnSp>
        <p:nvCxnSpPr>
          <p:cNvPr id="30" name="Straight Arrow Connector 29">
            <a:extLst>
              <a:ext uri="{FF2B5EF4-FFF2-40B4-BE49-F238E27FC236}">
                <a16:creationId xmlns:a16="http://schemas.microsoft.com/office/drawing/2014/main" id="{3EB567A0-3EB1-49B5-8520-411E21CAEE08}"/>
              </a:ext>
            </a:extLst>
          </p:cNvPr>
          <p:cNvCxnSpPr>
            <a:cxnSpLocks/>
          </p:cNvCxnSpPr>
          <p:nvPr/>
        </p:nvCxnSpPr>
        <p:spPr>
          <a:xfrm flipH="1" flipV="1">
            <a:off x="2463214" y="1548582"/>
            <a:ext cx="389456" cy="187508"/>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70FFDAD-8E6D-4278-BEC8-038F3039FE3C}"/>
              </a:ext>
            </a:extLst>
          </p:cNvPr>
          <p:cNvCxnSpPr>
            <a:cxnSpLocks/>
          </p:cNvCxnSpPr>
          <p:nvPr/>
        </p:nvCxnSpPr>
        <p:spPr>
          <a:xfrm>
            <a:off x="4035087" y="1288707"/>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D34D09-F5AB-495C-A400-95D51FD73650}"/>
              </a:ext>
            </a:extLst>
          </p:cNvPr>
          <p:cNvCxnSpPr>
            <a:cxnSpLocks/>
          </p:cNvCxnSpPr>
          <p:nvPr/>
        </p:nvCxnSpPr>
        <p:spPr>
          <a:xfrm>
            <a:off x="2215208"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88882A5-9D1F-447D-A273-5DB83C06A7E0}"/>
              </a:ext>
            </a:extLst>
          </p:cNvPr>
          <p:cNvCxnSpPr>
            <a:cxnSpLocks/>
          </p:cNvCxnSpPr>
          <p:nvPr/>
        </p:nvCxnSpPr>
        <p:spPr>
          <a:xfrm flipV="1">
            <a:off x="2341877" y="3125588"/>
            <a:ext cx="433946" cy="237023"/>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126AC9B-78DC-4DE6-80FC-1576B8586504}"/>
              </a:ext>
            </a:extLst>
          </p:cNvPr>
          <p:cNvSpPr txBox="1"/>
          <p:nvPr/>
        </p:nvSpPr>
        <p:spPr>
          <a:xfrm>
            <a:off x="947615" y="3326390"/>
            <a:ext cx="1465466" cy="276999"/>
          </a:xfrm>
          <a:prstGeom prst="rect">
            <a:avLst/>
          </a:prstGeom>
          <a:noFill/>
        </p:spPr>
        <p:txBody>
          <a:bodyPr wrap="square" rtlCol="0">
            <a:spAutoFit/>
          </a:bodyPr>
          <a:lstStyle/>
          <a:p>
            <a:pPr algn="ctr"/>
            <a:r>
              <a:rPr lang="en-GB" sz="1200" dirty="0">
                <a:latin typeface="Nunito Sans" panose="00000500000000000000" pitchFamily="2" charset="0"/>
              </a:rPr>
              <a:t>FOURNISSEURS</a:t>
            </a:r>
          </a:p>
        </p:txBody>
      </p:sp>
      <p:sp>
        <p:nvSpPr>
          <p:cNvPr id="35" name="TextBox 34">
            <a:extLst>
              <a:ext uri="{FF2B5EF4-FFF2-40B4-BE49-F238E27FC236}">
                <a16:creationId xmlns:a16="http://schemas.microsoft.com/office/drawing/2014/main" id="{FC09B89F-FA5B-4075-8122-F9E3B2E18392}"/>
              </a:ext>
            </a:extLst>
          </p:cNvPr>
          <p:cNvSpPr txBox="1"/>
          <p:nvPr/>
        </p:nvSpPr>
        <p:spPr>
          <a:xfrm>
            <a:off x="2315154" y="934221"/>
            <a:ext cx="3436698" cy="461665"/>
          </a:xfrm>
          <a:prstGeom prst="rect">
            <a:avLst/>
          </a:prstGeom>
          <a:noFill/>
        </p:spPr>
        <p:txBody>
          <a:bodyPr wrap="square" rtlCol="0">
            <a:spAutoFit/>
          </a:bodyPr>
          <a:lstStyle/>
          <a:p>
            <a:pPr algn="ctr"/>
            <a:r>
              <a:rPr lang="en-GB" sz="1200" dirty="0">
                <a:latin typeface="Nunito Sans" panose="00000500000000000000" pitchFamily="2" charset="0"/>
              </a:rPr>
              <a:t>DOCTEURS, INFIRMIÈRES ET AUTRES EMPLOYÉS</a:t>
            </a:r>
          </a:p>
        </p:txBody>
      </p:sp>
      <p:sp>
        <p:nvSpPr>
          <p:cNvPr id="36" name="TextBox 35">
            <a:extLst>
              <a:ext uri="{FF2B5EF4-FFF2-40B4-BE49-F238E27FC236}">
                <a16:creationId xmlns:a16="http://schemas.microsoft.com/office/drawing/2014/main" id="{3D32BD97-BF79-4AEE-BEC5-B120DA3A15D5}"/>
              </a:ext>
            </a:extLst>
          </p:cNvPr>
          <p:cNvSpPr txBox="1"/>
          <p:nvPr/>
        </p:nvSpPr>
        <p:spPr>
          <a:xfrm>
            <a:off x="44161" y="2292748"/>
            <a:ext cx="2214068" cy="276999"/>
          </a:xfrm>
          <a:prstGeom prst="rect">
            <a:avLst/>
          </a:prstGeom>
          <a:noFill/>
        </p:spPr>
        <p:txBody>
          <a:bodyPr wrap="none" rtlCol="0">
            <a:spAutoFit/>
          </a:bodyPr>
          <a:lstStyle/>
          <a:p>
            <a:r>
              <a:rPr lang="en-GB" sz="1200" dirty="0">
                <a:latin typeface="Nunito Sans" panose="00000500000000000000" pitchFamily="2" charset="0"/>
              </a:rPr>
              <a:t>COMPANIES D’ASSURANCE</a:t>
            </a:r>
          </a:p>
        </p:txBody>
      </p:sp>
      <p:sp>
        <p:nvSpPr>
          <p:cNvPr id="37" name="TextBox 36">
            <a:extLst>
              <a:ext uri="{FF2B5EF4-FFF2-40B4-BE49-F238E27FC236}">
                <a16:creationId xmlns:a16="http://schemas.microsoft.com/office/drawing/2014/main" id="{A908AB43-F7B0-4726-871A-5DC2FF264C36}"/>
              </a:ext>
            </a:extLst>
          </p:cNvPr>
          <p:cNvSpPr txBox="1"/>
          <p:nvPr/>
        </p:nvSpPr>
        <p:spPr>
          <a:xfrm>
            <a:off x="5680124" y="1393148"/>
            <a:ext cx="2962671" cy="276999"/>
          </a:xfrm>
          <a:prstGeom prst="rect">
            <a:avLst/>
          </a:prstGeom>
          <a:noFill/>
        </p:spPr>
        <p:txBody>
          <a:bodyPr wrap="none" rtlCol="0">
            <a:spAutoFit/>
          </a:bodyPr>
          <a:lstStyle/>
          <a:p>
            <a:r>
              <a:rPr lang="en-GB" sz="1200" dirty="0">
                <a:latin typeface="Nunito Sans" panose="00000500000000000000" pitchFamily="2" charset="0"/>
              </a:rPr>
              <a:t>ASSOCIATIONS PROFESSSIONNELLES</a:t>
            </a:r>
          </a:p>
        </p:txBody>
      </p:sp>
      <p:sp>
        <p:nvSpPr>
          <p:cNvPr id="38" name="TextBox 37">
            <a:extLst>
              <a:ext uri="{FF2B5EF4-FFF2-40B4-BE49-F238E27FC236}">
                <a16:creationId xmlns:a16="http://schemas.microsoft.com/office/drawing/2014/main" id="{776D00BC-5AE9-48ED-9348-F4C7F9E06FD7}"/>
              </a:ext>
            </a:extLst>
          </p:cNvPr>
          <p:cNvSpPr txBox="1"/>
          <p:nvPr/>
        </p:nvSpPr>
        <p:spPr>
          <a:xfrm>
            <a:off x="1034016" y="1393148"/>
            <a:ext cx="1466793" cy="276999"/>
          </a:xfrm>
          <a:prstGeom prst="rect">
            <a:avLst/>
          </a:prstGeom>
          <a:noFill/>
        </p:spPr>
        <p:txBody>
          <a:bodyPr wrap="square" rtlCol="0">
            <a:spAutoFit/>
          </a:bodyPr>
          <a:lstStyle/>
          <a:p>
            <a:r>
              <a:rPr lang="en-GB" sz="1200" dirty="0">
                <a:latin typeface="Nunito Sans" panose="00000500000000000000" pitchFamily="2" charset="0"/>
              </a:rPr>
              <a:t>GOUVERNEMENT</a:t>
            </a:r>
          </a:p>
        </p:txBody>
      </p:sp>
      <p:sp>
        <p:nvSpPr>
          <p:cNvPr id="40" name="TextBox 39">
            <a:extLst>
              <a:ext uri="{FF2B5EF4-FFF2-40B4-BE49-F238E27FC236}">
                <a16:creationId xmlns:a16="http://schemas.microsoft.com/office/drawing/2014/main" id="{4A8EE26A-890A-46C9-8314-C63B9264DA05}"/>
              </a:ext>
            </a:extLst>
          </p:cNvPr>
          <p:cNvSpPr txBox="1"/>
          <p:nvPr/>
        </p:nvSpPr>
        <p:spPr>
          <a:xfrm>
            <a:off x="3024716" y="3603389"/>
            <a:ext cx="2017574" cy="461665"/>
          </a:xfrm>
          <a:prstGeom prst="rect">
            <a:avLst/>
          </a:prstGeom>
          <a:noFill/>
        </p:spPr>
        <p:txBody>
          <a:bodyPr wrap="square" rtlCol="0">
            <a:spAutoFit/>
          </a:bodyPr>
          <a:lstStyle/>
          <a:p>
            <a:pPr algn="ctr"/>
            <a:r>
              <a:rPr lang="en-GB" sz="1200" dirty="0">
                <a:latin typeface="Nunito Sans" panose="00000500000000000000" pitchFamily="2" charset="0"/>
              </a:rPr>
              <a:t>PATIENTS &amp; MEMBRES DE LA FAMILLE</a:t>
            </a:r>
          </a:p>
        </p:txBody>
      </p:sp>
      <p:cxnSp>
        <p:nvCxnSpPr>
          <p:cNvPr id="41" name="Straight Arrow Connector 40">
            <a:extLst>
              <a:ext uri="{FF2B5EF4-FFF2-40B4-BE49-F238E27FC236}">
                <a16:creationId xmlns:a16="http://schemas.microsoft.com/office/drawing/2014/main" id="{AB250E3C-6800-4497-8709-61F9799F8FAE}"/>
              </a:ext>
            </a:extLst>
          </p:cNvPr>
          <p:cNvCxnSpPr>
            <a:cxnSpLocks/>
            <a:endCxn id="37" idx="1"/>
          </p:cNvCxnSpPr>
          <p:nvPr/>
        </p:nvCxnSpPr>
        <p:spPr>
          <a:xfrm flipV="1">
            <a:off x="5289397" y="1531648"/>
            <a:ext cx="390727" cy="205986"/>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9EC0E82-CAEE-41A8-9B15-77F406F9D0D4}"/>
              </a:ext>
            </a:extLst>
          </p:cNvPr>
          <p:cNvCxnSpPr>
            <a:cxnSpLocks/>
          </p:cNvCxnSpPr>
          <p:nvPr/>
        </p:nvCxnSpPr>
        <p:spPr>
          <a:xfrm>
            <a:off x="5354175"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4A4EC218-0A79-49BC-8238-7618FC7EEA98}"/>
              </a:ext>
            </a:extLst>
          </p:cNvPr>
          <p:cNvSpPr txBox="1"/>
          <p:nvPr/>
        </p:nvSpPr>
        <p:spPr>
          <a:xfrm>
            <a:off x="5938728" y="2269515"/>
            <a:ext cx="1303562" cy="276999"/>
          </a:xfrm>
          <a:prstGeom prst="rect">
            <a:avLst/>
          </a:prstGeom>
          <a:noFill/>
        </p:spPr>
        <p:txBody>
          <a:bodyPr wrap="none" rtlCol="0">
            <a:spAutoFit/>
          </a:bodyPr>
          <a:lstStyle/>
          <a:p>
            <a:r>
              <a:rPr lang="en-GB" sz="1200" dirty="0">
                <a:latin typeface="Nunito Sans" panose="00000500000000000000" pitchFamily="2" charset="0"/>
              </a:rPr>
              <a:t>PHARMACIENS</a:t>
            </a:r>
          </a:p>
        </p:txBody>
      </p:sp>
      <p:sp>
        <p:nvSpPr>
          <p:cNvPr id="46" name="Title 5">
            <a:extLst>
              <a:ext uri="{FF2B5EF4-FFF2-40B4-BE49-F238E27FC236}">
                <a16:creationId xmlns:a16="http://schemas.microsoft.com/office/drawing/2014/main" id="{59244E4E-674D-412A-A003-DC7986C696BC}"/>
              </a:ext>
            </a:extLst>
          </p:cNvPr>
          <p:cNvSpPr>
            <a:spLocks noGrp="1"/>
          </p:cNvSpPr>
          <p:nvPr>
            <p:ph type="title"/>
          </p:nvPr>
        </p:nvSpPr>
        <p:spPr>
          <a:xfrm>
            <a:off x="792000" y="72000"/>
            <a:ext cx="7560000" cy="648000"/>
          </a:xfrm>
        </p:spPr>
        <p:txBody>
          <a:bodyPr/>
          <a:lstStyle/>
          <a:p>
            <a:pPr algn="l"/>
            <a:r>
              <a:rPr lang="fr-CH" sz="2400" dirty="0"/>
              <a:t>Vous rapprochez les personnes</a:t>
            </a:r>
            <a:r>
              <a:rPr lang="en-US" sz="2400" dirty="0"/>
              <a:t>.</a:t>
            </a:r>
            <a:endParaRPr lang="en-GB" sz="2400" dirty="0"/>
          </a:p>
        </p:txBody>
      </p:sp>
      <p:pic>
        <p:nvPicPr>
          <p:cNvPr id="9" name="Picture 8">
            <a:extLst>
              <a:ext uri="{FF2B5EF4-FFF2-40B4-BE49-F238E27FC236}">
                <a16:creationId xmlns:a16="http://schemas.microsoft.com/office/drawing/2014/main" id="{15B4F1A2-B401-4A74-80C3-74DFF708690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36357" y="2390178"/>
            <a:ext cx="3663743" cy="2790698"/>
          </a:xfrm>
          <a:prstGeom prst="rect">
            <a:avLst/>
          </a:prstGeom>
        </p:spPr>
      </p:pic>
      <p:cxnSp>
        <p:nvCxnSpPr>
          <p:cNvPr id="47" name="Straight Arrow Connector 46">
            <a:extLst>
              <a:ext uri="{FF2B5EF4-FFF2-40B4-BE49-F238E27FC236}">
                <a16:creationId xmlns:a16="http://schemas.microsoft.com/office/drawing/2014/main" id="{2A03695A-C51A-49B8-AD72-D3E0BAA87011}"/>
              </a:ext>
            </a:extLst>
          </p:cNvPr>
          <p:cNvCxnSpPr>
            <a:cxnSpLocks/>
          </p:cNvCxnSpPr>
          <p:nvPr/>
        </p:nvCxnSpPr>
        <p:spPr>
          <a:xfrm>
            <a:off x="4035087" y="3070625"/>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8971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en-GB" sz="2400" dirty="0" err="1"/>
              <a:t>Pourquoi</a:t>
            </a:r>
            <a:r>
              <a:rPr lang="en-GB" sz="2400" dirty="0"/>
              <a:t>?</a:t>
            </a:r>
          </a:p>
        </p:txBody>
      </p:sp>
      <p:sp>
        <p:nvSpPr>
          <p:cNvPr id="48" name="Content Placeholder 1">
            <a:extLst>
              <a:ext uri="{FF2B5EF4-FFF2-40B4-BE49-F238E27FC236}">
                <a16:creationId xmlns:a16="http://schemas.microsoft.com/office/drawing/2014/main" id="{D2908FFC-CE6B-44EC-B03D-401ACBE9734D}"/>
              </a:ext>
            </a:extLst>
          </p:cNvPr>
          <p:cNvSpPr txBox="1">
            <a:spLocks/>
          </p:cNvSpPr>
          <p:nvPr/>
        </p:nvSpPr>
        <p:spPr>
          <a:xfrm>
            <a:off x="5224427" y="3370323"/>
            <a:ext cx="3424655" cy="779100"/>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0"/>
              </a:spcBef>
              <a:spcAft>
                <a:spcPts val="600"/>
              </a:spcAft>
            </a:pPr>
            <a:r>
              <a:rPr lang="fr" sz="1050" dirty="0">
                <a:solidFill>
                  <a:schemeClr val="tx2"/>
                </a:solidFill>
                <a:latin typeface="Nunito Sans Light" panose="00000400000000000000" pitchFamily="2" charset="0"/>
              </a:rPr>
              <a:t>Créez une atmosphère accueillante et engageante </a:t>
            </a:r>
            <a:r>
              <a:rPr lang="fr" sz="1050" dirty="0">
                <a:solidFill>
                  <a:schemeClr val="tx1"/>
                </a:solidFill>
                <a:latin typeface="Nunito Sans Light" panose="00000400000000000000" pitchFamily="2" charset="0"/>
              </a:rPr>
              <a:t>pour les patients qui attendent leurs rendez-vous. Fournissez </a:t>
            </a:r>
            <a:r>
              <a:rPr lang="fr" sz="1050" dirty="0">
                <a:solidFill>
                  <a:schemeClr val="tx2"/>
                </a:solidFill>
                <a:latin typeface="Nunito Sans Light" panose="00000400000000000000" pitchFamily="2" charset="0"/>
              </a:rPr>
              <a:t>des conseils de santé </a:t>
            </a:r>
            <a:r>
              <a:rPr lang="fr" sz="1050" dirty="0">
                <a:solidFill>
                  <a:schemeClr val="tx1"/>
                </a:solidFill>
                <a:latin typeface="Nunito Sans Light" panose="00000400000000000000" pitchFamily="2" charset="0"/>
              </a:rPr>
              <a:t>utiles aux patients et des astuces d’équilibre </a:t>
            </a:r>
            <a:r>
              <a:rPr lang="en-GB" sz="1050" dirty="0">
                <a:solidFill>
                  <a:schemeClr val="tx1"/>
                </a:solidFill>
                <a:latin typeface="Nunito Sans Light" panose="00000400000000000000" pitchFamily="2" charset="0"/>
              </a:rPr>
              <a:t>entre vie </a:t>
            </a:r>
            <a:r>
              <a:rPr lang="en-GB" sz="1050" dirty="0" err="1">
                <a:solidFill>
                  <a:schemeClr val="tx1"/>
                </a:solidFill>
                <a:latin typeface="Nunito Sans Light" panose="00000400000000000000" pitchFamily="2" charset="0"/>
              </a:rPr>
              <a:t>privée</a:t>
            </a:r>
            <a:r>
              <a:rPr lang="en-GB" sz="1050" dirty="0">
                <a:solidFill>
                  <a:schemeClr val="tx1"/>
                </a:solidFill>
                <a:latin typeface="Nunito Sans Light" panose="00000400000000000000" pitchFamily="2" charset="0"/>
              </a:rPr>
              <a:t> et vie </a:t>
            </a:r>
            <a:r>
              <a:rPr lang="en-GB" sz="1050" dirty="0" err="1">
                <a:solidFill>
                  <a:schemeClr val="tx1"/>
                </a:solidFill>
                <a:latin typeface="Nunito Sans Light" panose="00000400000000000000" pitchFamily="2" charset="0"/>
              </a:rPr>
              <a:t>professionnelle</a:t>
            </a:r>
            <a:r>
              <a:rPr lang="fr" sz="1050" dirty="0">
                <a:solidFill>
                  <a:schemeClr val="tx1"/>
                </a:solidFill>
                <a:latin typeface="Nunito Sans Light" panose="00000400000000000000" pitchFamily="2" charset="0"/>
              </a:rPr>
              <a:t> aux employés.</a:t>
            </a:r>
            <a:endParaRPr lang="en-GB" sz="1050" dirty="0">
              <a:solidFill>
                <a:schemeClr val="tx1"/>
              </a:solidFill>
              <a:latin typeface="Nunito Sans Light" panose="00000400000000000000" pitchFamily="2" charset="0"/>
            </a:endParaRPr>
          </a:p>
        </p:txBody>
      </p:sp>
      <p:sp>
        <p:nvSpPr>
          <p:cNvPr id="50" name="Content Placeholder 1">
            <a:extLst>
              <a:ext uri="{FF2B5EF4-FFF2-40B4-BE49-F238E27FC236}">
                <a16:creationId xmlns:a16="http://schemas.microsoft.com/office/drawing/2014/main" id="{977F08BE-0BD1-4934-A111-036C9A72412B}"/>
              </a:ext>
            </a:extLst>
          </p:cNvPr>
          <p:cNvSpPr txBox="1">
            <a:spLocks/>
          </p:cNvSpPr>
          <p:nvPr/>
        </p:nvSpPr>
        <p:spPr>
          <a:xfrm>
            <a:off x="1308927" y="1753818"/>
            <a:ext cx="2643828"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 sz="1050" dirty="0">
                <a:solidFill>
                  <a:schemeClr val="tx1"/>
                </a:solidFill>
                <a:latin typeface="Nunito Sans Light" panose="00000400000000000000" pitchFamily="2" charset="0"/>
              </a:rPr>
              <a:t>Affichez des informations utiles à l’écran. </a:t>
            </a:r>
            <a:r>
              <a:rPr lang="fr" sz="1050" dirty="0">
                <a:solidFill>
                  <a:schemeClr val="tx2"/>
                </a:solidFill>
                <a:latin typeface="Nunito Sans Light" panose="00000400000000000000" pitchFamily="2" charset="0"/>
              </a:rPr>
              <a:t>Orientation</a:t>
            </a:r>
            <a:r>
              <a:rPr lang="fr" sz="1050" dirty="0">
                <a:solidFill>
                  <a:schemeClr val="tx1"/>
                </a:solidFill>
                <a:latin typeface="Nunito Sans Light" panose="00000400000000000000" pitchFamily="2" charset="0"/>
              </a:rPr>
              <a:t>, temps d’attente, messages instantanés. </a:t>
            </a:r>
            <a:r>
              <a:rPr lang="fr-FR" sz="1050" dirty="0">
                <a:solidFill>
                  <a:schemeClr val="tx1"/>
                </a:solidFill>
                <a:latin typeface="Nunito Sans Light" panose="00000400000000000000" pitchFamily="2" charset="0"/>
              </a:rPr>
              <a:t>Contenu </a:t>
            </a:r>
            <a:r>
              <a:rPr lang="fr" sz="1050" dirty="0">
                <a:solidFill>
                  <a:schemeClr val="tx2"/>
                </a:solidFill>
                <a:latin typeface="Nunito Sans Light" panose="00000400000000000000" pitchFamily="2" charset="0"/>
              </a:rPr>
              <a:t>Orienté données et automatisé.</a:t>
            </a:r>
            <a:endParaRPr lang="en-GB" sz="1050" dirty="0">
              <a:solidFill>
                <a:schemeClr val="tx2"/>
              </a:solidFill>
              <a:latin typeface="Nunito Sans Light" panose="00000400000000000000" pitchFamily="2" charset="0"/>
            </a:endParaRPr>
          </a:p>
        </p:txBody>
      </p:sp>
      <p:sp>
        <p:nvSpPr>
          <p:cNvPr id="29" name="TextBox 28">
            <a:extLst>
              <a:ext uri="{FF2B5EF4-FFF2-40B4-BE49-F238E27FC236}">
                <a16:creationId xmlns:a16="http://schemas.microsoft.com/office/drawing/2014/main" id="{33158807-7484-48F4-9FDF-E1C3DAC8C0A4}"/>
              </a:ext>
            </a:extLst>
          </p:cNvPr>
          <p:cNvSpPr txBox="1"/>
          <p:nvPr/>
        </p:nvSpPr>
        <p:spPr>
          <a:xfrm>
            <a:off x="1302708" y="1317244"/>
            <a:ext cx="2804591" cy="430887"/>
          </a:xfrm>
          <a:prstGeom prst="rect">
            <a:avLst/>
          </a:prstGeom>
          <a:noFill/>
        </p:spPr>
        <p:txBody>
          <a:bodyPr wrap="square" rtlCol="0">
            <a:spAutoFit/>
          </a:bodyPr>
          <a:lstStyle/>
          <a:p>
            <a:r>
              <a:rPr lang="fr" sz="1200" dirty="0">
                <a:solidFill>
                  <a:schemeClr val="tx2"/>
                </a:solidFill>
                <a:latin typeface="Nunito Sans SemiBold" panose="00000700000000000000" pitchFamily="2" charset="0"/>
              </a:rPr>
              <a:t>UNE MEILLEURE COMMUNICATION </a:t>
            </a:r>
            <a:r>
              <a:rPr lang="fr" sz="1000" dirty="0">
                <a:solidFill>
                  <a:schemeClr val="tx2"/>
                </a:solidFill>
                <a:latin typeface="Nunito Sans SemiBold" panose="00000700000000000000" pitchFamily="2" charset="0"/>
              </a:rPr>
              <a:t>AVEC LES PATIENTS ET LES VISITEURS</a:t>
            </a:r>
            <a:endParaRPr lang="en-US" sz="1200" dirty="0">
              <a:solidFill>
                <a:schemeClr val="tx2"/>
              </a:solidFill>
              <a:latin typeface="Nunito Sans SemiBold" panose="00000700000000000000" pitchFamily="2" charset="0"/>
            </a:endParaRPr>
          </a:p>
        </p:txBody>
      </p:sp>
      <p:sp>
        <p:nvSpPr>
          <p:cNvPr id="34" name="TextBox 33">
            <a:extLst>
              <a:ext uri="{FF2B5EF4-FFF2-40B4-BE49-F238E27FC236}">
                <a16:creationId xmlns:a16="http://schemas.microsoft.com/office/drawing/2014/main" id="{5D70C69A-CB0D-4056-8EC1-4C9707809156}"/>
              </a:ext>
            </a:extLst>
          </p:cNvPr>
          <p:cNvSpPr txBox="1"/>
          <p:nvPr/>
        </p:nvSpPr>
        <p:spPr>
          <a:xfrm>
            <a:off x="5224427" y="3036171"/>
            <a:ext cx="36890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AMÉLIOREZ LES PÉRIODES D’ATTENTE</a:t>
            </a:r>
          </a:p>
        </p:txBody>
      </p:sp>
      <p:sp>
        <p:nvSpPr>
          <p:cNvPr id="41" name="TextBox 40">
            <a:extLst>
              <a:ext uri="{FF2B5EF4-FFF2-40B4-BE49-F238E27FC236}">
                <a16:creationId xmlns:a16="http://schemas.microsoft.com/office/drawing/2014/main" id="{78185732-7E11-4C55-AC43-2FBB953974F2}"/>
              </a:ext>
            </a:extLst>
          </p:cNvPr>
          <p:cNvSpPr txBox="1"/>
          <p:nvPr/>
        </p:nvSpPr>
        <p:spPr>
          <a:xfrm>
            <a:off x="5198369" y="1311076"/>
            <a:ext cx="3593205" cy="276999"/>
          </a:xfrm>
          <a:prstGeom prst="rect">
            <a:avLst/>
          </a:prstGeom>
          <a:noFill/>
        </p:spPr>
        <p:txBody>
          <a:bodyPr wrap="square" rtlCol="0">
            <a:spAutoFit/>
          </a:bodyPr>
          <a:lstStyle/>
          <a:p>
            <a:r>
              <a:rPr lang="fr" sz="1200" dirty="0">
                <a:solidFill>
                  <a:srgbClr val="0070C0"/>
                </a:solidFill>
                <a:latin typeface="Nunito Sans SemiBold" panose="00000700000000000000" pitchFamily="2" charset="0"/>
              </a:rPr>
              <a:t>AUGMENTEZ L'EFFICACITÉ ET LA RÉACTIVITÉ</a:t>
            </a:r>
            <a:endParaRPr lang="en-US" sz="1200" dirty="0">
              <a:solidFill>
                <a:srgbClr val="0070C0"/>
              </a:solidFill>
              <a:latin typeface="Nunito Sans SemiBold" panose="00000700000000000000" pitchFamily="2" charset="0"/>
            </a:endParaRPr>
          </a:p>
        </p:txBody>
      </p:sp>
      <p:sp>
        <p:nvSpPr>
          <p:cNvPr id="47" name="TextBox 46">
            <a:extLst>
              <a:ext uri="{FF2B5EF4-FFF2-40B4-BE49-F238E27FC236}">
                <a16:creationId xmlns:a16="http://schemas.microsoft.com/office/drawing/2014/main" id="{2E225712-7428-48E8-AF06-17C38B08FA5F}"/>
              </a:ext>
            </a:extLst>
          </p:cNvPr>
          <p:cNvSpPr txBox="1"/>
          <p:nvPr/>
        </p:nvSpPr>
        <p:spPr>
          <a:xfrm>
            <a:off x="1302708" y="3046431"/>
            <a:ext cx="3198953"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REDUISEZ VOS COÛTS</a:t>
            </a:r>
          </a:p>
        </p:txBody>
      </p:sp>
      <p:sp>
        <p:nvSpPr>
          <p:cNvPr id="52" name="Content Placeholder 1">
            <a:extLst>
              <a:ext uri="{FF2B5EF4-FFF2-40B4-BE49-F238E27FC236}">
                <a16:creationId xmlns:a16="http://schemas.microsoft.com/office/drawing/2014/main" id="{543BA3BD-D13D-424A-A480-98DC701C1403}"/>
              </a:ext>
            </a:extLst>
          </p:cNvPr>
          <p:cNvSpPr txBox="1">
            <a:spLocks/>
          </p:cNvSpPr>
          <p:nvPr/>
        </p:nvSpPr>
        <p:spPr>
          <a:xfrm>
            <a:off x="1302708" y="3364612"/>
            <a:ext cx="2650047" cy="1079185"/>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GB" sz="1050" dirty="0" err="1">
                <a:solidFill>
                  <a:schemeClr val="tx2"/>
                </a:solidFill>
                <a:latin typeface="Nunito Sans Light" panose="00000400000000000000" pitchFamily="2" charset="0"/>
              </a:rPr>
              <a:t>Communiquez</a:t>
            </a:r>
            <a:r>
              <a:rPr lang="en-GB" sz="1050" dirty="0">
                <a:solidFill>
                  <a:schemeClr val="tx2"/>
                </a:solidFill>
                <a:latin typeface="Nunito Sans Light" panose="00000400000000000000" pitchFamily="2" charset="0"/>
              </a:rPr>
              <a:t> plus </a:t>
            </a:r>
            <a:r>
              <a:rPr lang="en-GB" sz="1050" dirty="0" err="1">
                <a:solidFill>
                  <a:schemeClr val="tx2"/>
                </a:solidFill>
                <a:latin typeface="Nunito Sans Light" panose="00000400000000000000" pitchFamily="2" charset="0"/>
              </a:rPr>
              <a:t>facilement</a:t>
            </a:r>
            <a:r>
              <a:rPr lang="en-GB" sz="1050" dirty="0">
                <a:solidFill>
                  <a:schemeClr val="tx2"/>
                </a:solidFill>
                <a:latin typeface="Nunito Sans Light" panose="00000400000000000000" pitchFamily="2" charset="0"/>
              </a:rPr>
              <a:t> avec</a:t>
            </a:r>
            <a:r>
              <a:rPr lang="fr" sz="1050" dirty="0">
                <a:solidFill>
                  <a:schemeClr val="tx2"/>
                </a:solidFill>
                <a:latin typeface="Nunito Sans Light" panose="00000400000000000000" pitchFamily="2" charset="0"/>
              </a:rPr>
              <a:t> le personnel. </a:t>
            </a:r>
            <a:r>
              <a:rPr lang="fr" sz="1050" dirty="0">
                <a:solidFill>
                  <a:schemeClr val="tx1"/>
                </a:solidFill>
                <a:latin typeface="Nunito Sans Light" panose="00000400000000000000" pitchFamily="2" charset="0"/>
              </a:rPr>
              <a:t>À cause de la mauvaise communication entre médecins et infirmières, un hôpital de 500 lits pourrait subir une perte annuelle allant jusqu’à 4 millions de dollars</a:t>
            </a:r>
            <a:r>
              <a:rPr lang="en-US" sz="1050" dirty="0">
                <a:solidFill>
                  <a:schemeClr val="tx1"/>
                </a:solidFill>
                <a:latin typeface="Nunito Sans Light" panose="00000400000000000000" pitchFamily="2" charset="0"/>
              </a:rPr>
              <a:t> </a:t>
            </a:r>
            <a:r>
              <a:rPr lang="en-US" sz="700" dirty="0">
                <a:solidFill>
                  <a:schemeClr val="tx1"/>
                </a:solidFill>
                <a:latin typeface="Nunito Sans Light" panose="00000400000000000000" pitchFamily="2" charset="0"/>
              </a:rPr>
              <a:t>(1)</a:t>
            </a:r>
            <a:r>
              <a:rPr lang="fr" sz="1100" dirty="0">
                <a:solidFill>
                  <a:schemeClr val="tx1"/>
                </a:solidFill>
                <a:latin typeface="Nunito Sans Light" panose="00000400000000000000" pitchFamily="2" charset="0"/>
              </a:rPr>
              <a:t>. </a:t>
            </a:r>
            <a:endParaRPr lang="en-US" sz="1100" dirty="0">
              <a:solidFill>
                <a:schemeClr val="tx1"/>
              </a:solidFill>
              <a:latin typeface="Nunito Sans Light" panose="00000400000000000000" pitchFamily="2" charset="0"/>
            </a:endParaRPr>
          </a:p>
        </p:txBody>
      </p:sp>
      <p:pic>
        <p:nvPicPr>
          <p:cNvPr id="28" name="Content Placeholder 9">
            <a:extLst>
              <a:ext uri="{FF2B5EF4-FFF2-40B4-BE49-F238E27FC236}">
                <a16:creationId xmlns:a16="http://schemas.microsoft.com/office/drawing/2014/main" id="{F979F382-727E-45E5-B329-B32D728B4C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0" name="Content Placeholder 1">
            <a:extLst>
              <a:ext uri="{FF2B5EF4-FFF2-40B4-BE49-F238E27FC236}">
                <a16:creationId xmlns:a16="http://schemas.microsoft.com/office/drawing/2014/main" id="{B4A8289B-AE10-46D5-B04E-E9B612B1FFE4}"/>
              </a:ext>
            </a:extLst>
          </p:cNvPr>
          <p:cNvSpPr txBox="1">
            <a:spLocks/>
          </p:cNvSpPr>
          <p:nvPr/>
        </p:nvSpPr>
        <p:spPr>
          <a:xfrm>
            <a:off x="5224427" y="1755187"/>
            <a:ext cx="3461379" cy="889584"/>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 sz="1050" dirty="0">
                <a:solidFill>
                  <a:schemeClr val="tx1"/>
                </a:solidFill>
                <a:latin typeface="Nunito Sans Light" panose="00000400000000000000" pitchFamily="2" charset="0"/>
              </a:rPr>
              <a:t>Augmente</a:t>
            </a:r>
            <a:r>
              <a:rPr lang="en-GB" sz="1050" dirty="0">
                <a:solidFill>
                  <a:schemeClr val="tx1"/>
                </a:solidFill>
                <a:latin typeface="Nunito Sans Light" panose="00000400000000000000" pitchFamily="2" charset="0"/>
              </a:rPr>
              <a:t>z</a:t>
            </a:r>
            <a:r>
              <a:rPr lang="fr" sz="1050" dirty="0">
                <a:solidFill>
                  <a:schemeClr val="tx1"/>
                </a:solidFill>
                <a:latin typeface="Nunito Sans Light" panose="00000400000000000000" pitchFamily="2" charset="0"/>
              </a:rPr>
              <a:t> l'efficacité des transitions de patients. </a:t>
            </a:r>
            <a:r>
              <a:rPr lang="en-GB" sz="1050" dirty="0">
                <a:solidFill>
                  <a:schemeClr val="tx1"/>
                </a:solidFill>
                <a:latin typeface="Nunito Sans Light" panose="00000400000000000000" pitchFamily="2" charset="0"/>
              </a:rPr>
              <a:t>É</a:t>
            </a:r>
            <a:r>
              <a:rPr lang="fr" sz="1050" dirty="0">
                <a:solidFill>
                  <a:schemeClr val="tx1"/>
                </a:solidFill>
                <a:latin typeface="Nunito Sans Light" panose="00000400000000000000" pitchFamily="2" charset="0"/>
              </a:rPr>
              <a:t>liminez les interruptions inutiles. </a:t>
            </a:r>
            <a:r>
              <a:rPr lang="fr" sz="1050" dirty="0">
                <a:solidFill>
                  <a:schemeClr val="tx2"/>
                </a:solidFill>
                <a:latin typeface="Nunito Sans Light" panose="00000400000000000000" pitchFamily="2" charset="0"/>
              </a:rPr>
              <a:t>Présentez vos installations et vos services</a:t>
            </a:r>
            <a:r>
              <a:rPr lang="fr" sz="1050" dirty="0">
                <a:solidFill>
                  <a:schemeClr val="tx1"/>
                </a:solidFill>
                <a:latin typeface="Nunito Sans Light" panose="00000400000000000000" pitchFamily="2" charset="0"/>
              </a:rPr>
              <a:t> aux patients. </a:t>
            </a:r>
            <a:r>
              <a:rPr lang="en-GB" sz="1050" dirty="0" err="1">
                <a:solidFill>
                  <a:schemeClr val="tx1"/>
                </a:solidFill>
                <a:latin typeface="Nunito Sans Light" panose="00000400000000000000" pitchFamily="2" charset="0"/>
              </a:rPr>
              <a:t>Interagissez</a:t>
            </a:r>
            <a:r>
              <a:rPr lang="en-GB" sz="1050" dirty="0">
                <a:solidFill>
                  <a:schemeClr val="tx1"/>
                </a:solidFill>
                <a:latin typeface="Nunito Sans Light" panose="00000400000000000000" pitchFamily="2" charset="0"/>
              </a:rPr>
              <a:t> avec</a:t>
            </a:r>
            <a:r>
              <a:rPr lang="fr" sz="1050" dirty="0">
                <a:solidFill>
                  <a:schemeClr val="tx1"/>
                </a:solidFill>
                <a:latin typeface="Nunito Sans Light" panose="00000400000000000000" pitchFamily="2" charset="0"/>
              </a:rPr>
              <a:t> les patients dans leur chambre ainsi que dans les espaces ouverts. </a:t>
            </a:r>
            <a:r>
              <a:rPr lang="en-GB" sz="1050" dirty="0">
                <a:solidFill>
                  <a:schemeClr val="tx2"/>
                </a:solidFill>
                <a:latin typeface="Nunito Sans Light" panose="00000400000000000000" pitchFamily="2" charset="0"/>
              </a:rPr>
              <a:t>Inf</a:t>
            </a:r>
            <a:r>
              <a:rPr lang="fr" sz="1050" dirty="0">
                <a:solidFill>
                  <a:schemeClr val="tx2"/>
                </a:solidFill>
                <a:latin typeface="Nunito Sans Light" panose="00000400000000000000" pitchFamily="2" charset="0"/>
              </a:rPr>
              <a:t>ormez le personnel </a:t>
            </a:r>
            <a:r>
              <a:rPr lang="fr" sz="1050" dirty="0">
                <a:solidFill>
                  <a:schemeClr val="tx1"/>
                </a:solidFill>
                <a:latin typeface="Nunito Sans Light" panose="00000400000000000000" pitchFamily="2" charset="0"/>
              </a:rPr>
              <a:t>au sujet des changements, des procédures légales et des nouvelles normes.</a:t>
            </a:r>
            <a:endParaRPr lang="en-US" sz="1050" dirty="0">
              <a:solidFill>
                <a:schemeClr val="tx1"/>
              </a:solidFill>
              <a:latin typeface="Nunito Sans Light" panose="00000400000000000000" pitchFamily="2" charset="0"/>
            </a:endParaRPr>
          </a:p>
        </p:txBody>
      </p:sp>
      <p:pic>
        <p:nvPicPr>
          <p:cNvPr id="3" name="Picture 2">
            <a:extLst>
              <a:ext uri="{FF2B5EF4-FFF2-40B4-BE49-F238E27FC236}">
                <a16:creationId xmlns:a16="http://schemas.microsoft.com/office/drawing/2014/main" id="{B5952177-2D35-4C3D-92F0-1423FC6945B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90" b="20988"/>
          <a:stretch/>
        </p:blipFill>
        <p:spPr>
          <a:xfrm>
            <a:off x="139787" y="1311076"/>
            <a:ext cx="1230041" cy="1122162"/>
          </a:xfrm>
          <a:prstGeom prst="rect">
            <a:avLst/>
          </a:prstGeom>
        </p:spPr>
      </p:pic>
      <p:pic>
        <p:nvPicPr>
          <p:cNvPr id="5" name="Picture 4">
            <a:extLst>
              <a:ext uri="{FF2B5EF4-FFF2-40B4-BE49-F238E27FC236}">
                <a16:creationId xmlns:a16="http://schemas.microsoft.com/office/drawing/2014/main" id="{E55A7B8C-B5E3-46B6-B824-1ABF00A36C4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7272" y="1532687"/>
            <a:ext cx="759313" cy="788875"/>
          </a:xfrm>
          <a:prstGeom prst="rect">
            <a:avLst/>
          </a:prstGeom>
        </p:spPr>
      </p:pic>
      <p:pic>
        <p:nvPicPr>
          <p:cNvPr id="7" name="Picture 6">
            <a:extLst>
              <a:ext uri="{FF2B5EF4-FFF2-40B4-BE49-F238E27FC236}">
                <a16:creationId xmlns:a16="http://schemas.microsoft.com/office/drawing/2014/main" id="{550A9224-63D9-4978-8C1A-BBE9FA0BFDC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03149" y="3046430"/>
            <a:ext cx="888097" cy="888097"/>
          </a:xfrm>
          <a:prstGeom prst="rect">
            <a:avLst/>
          </a:prstGeom>
        </p:spPr>
      </p:pic>
      <p:sp>
        <p:nvSpPr>
          <p:cNvPr id="18" name="Content Placeholder 1">
            <a:extLst>
              <a:ext uri="{FF2B5EF4-FFF2-40B4-BE49-F238E27FC236}">
                <a16:creationId xmlns:a16="http://schemas.microsoft.com/office/drawing/2014/main" id="{07A7A9F7-651E-4D24-A1D7-E6FAA26D2BDE}"/>
              </a:ext>
            </a:extLst>
          </p:cNvPr>
          <p:cNvSpPr txBox="1">
            <a:spLocks/>
          </p:cNvSpPr>
          <p:nvPr/>
        </p:nvSpPr>
        <p:spPr>
          <a:xfrm>
            <a:off x="-1" y="4958564"/>
            <a:ext cx="9143999" cy="196527"/>
          </a:xfrm>
          <a:prstGeom prst="rect">
            <a:avLst/>
          </a:prstGeom>
          <a:solidFill>
            <a:schemeClr val="bg1">
              <a:lumMod val="85000"/>
            </a:schemeClr>
          </a:solidFill>
        </p:spPr>
        <p:txBody>
          <a:bodyPr vert="horz" lIns="90000" tIns="46800" rIns="90000" bIns="46800" rtlCol="0">
            <a:normAutofit fontScale="92500"/>
          </a:bodyPr>
          <a:lstStyle>
            <a:lvl1pPr marL="0" indent="0" algn="l" defTabSz="914355" rtl="0" eaLnBrk="1" latinLnBrk="0" hangingPunct="1">
              <a:lnSpc>
                <a:spcPct val="90000"/>
              </a:lnSpc>
              <a:spcBef>
                <a:spcPts val="1000"/>
              </a:spcBef>
              <a:buFont typeface="Arial" panose="020B0604020202020204" pitchFamily="34" charset="0"/>
              <a:buNone/>
              <a:defRPr sz="2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800" b="0" dirty="0">
                <a:latin typeface="Nunito Sans" panose="00000500000000000000" pitchFamily="2" charset="0"/>
              </a:rPr>
              <a:t>Sources: (1) </a:t>
            </a:r>
            <a:r>
              <a:rPr lang="en-GB" sz="800" b="0" dirty="0">
                <a:latin typeface="Nunito Sans" panose="00000500000000000000" pitchFamily="2" charset="0"/>
                <a:hlinkClick r:id="rId7"/>
              </a:rPr>
              <a:t>The Cost of Communication Failure – Smarter systems, Safer Patients</a:t>
            </a:r>
            <a:endParaRPr lang="en-GB" sz="800" b="0" dirty="0">
              <a:latin typeface="Nunito Sans" panose="00000500000000000000" pitchFamily="2" charset="0"/>
            </a:endParaRPr>
          </a:p>
        </p:txBody>
      </p:sp>
      <p:pic>
        <p:nvPicPr>
          <p:cNvPr id="4" name="Picture 3">
            <a:extLst>
              <a:ext uri="{FF2B5EF4-FFF2-40B4-BE49-F238E27FC236}">
                <a16:creationId xmlns:a16="http://schemas.microsoft.com/office/drawing/2014/main" id="{BD16E0E2-72B2-44F9-AE56-68E3DB9FF6D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4150"/>
          <a:stretch/>
        </p:blipFill>
        <p:spPr>
          <a:xfrm>
            <a:off x="341875" y="3084466"/>
            <a:ext cx="822431" cy="896328"/>
          </a:xfrm>
          <a:prstGeom prst="rect">
            <a:avLst/>
          </a:prstGeom>
        </p:spPr>
      </p:pic>
    </p:spTree>
    <p:extLst>
      <p:ext uri="{BB962C8B-B14F-4D97-AF65-F5344CB8AC3E}">
        <p14:creationId xmlns:p14="http://schemas.microsoft.com/office/powerpoint/2010/main" val="269627484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en-GB" sz="2400" dirty="0" err="1"/>
              <a:t>Où</a:t>
            </a:r>
            <a:r>
              <a:rPr lang="en-GB" sz="2400" dirty="0"/>
              <a:t>?</a:t>
            </a:r>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4" name="Content Placeholder 1">
            <a:extLst>
              <a:ext uri="{FF2B5EF4-FFF2-40B4-BE49-F238E27FC236}">
                <a16:creationId xmlns:a16="http://schemas.microsoft.com/office/drawing/2014/main" id="{3F182783-17C9-4B5A-A2EC-78E3A4379CEA}"/>
              </a:ext>
            </a:extLst>
          </p:cNvPr>
          <p:cNvSpPr txBox="1">
            <a:spLocks/>
          </p:cNvSpPr>
          <p:nvPr/>
        </p:nvSpPr>
        <p:spPr>
          <a:xfrm>
            <a:off x="563878" y="2467113"/>
            <a:ext cx="2653869" cy="405121"/>
          </a:xfrm>
          <a:prstGeom prst="rect">
            <a:avLst/>
          </a:prstGeom>
        </p:spPr>
        <p:txBody>
          <a:bodyPr vert="horz" lIns="90000" tIns="46800" rIns="90000" bIns="46800" rtlCol="0">
            <a:normAutofit fontScale="925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 sz="900" dirty="0">
                <a:latin typeface="Nunito Sans" panose="00000500000000000000" pitchFamily="2" charset="0"/>
              </a:rPr>
              <a:t>Gestion des tickets et des files d'attente, enregistrement automatisé des patients, consignes.</a:t>
            </a:r>
            <a:endParaRPr lang="en-US" sz="900" dirty="0">
              <a:latin typeface="Nunito Sans" panose="00000500000000000000" pitchFamily="2" charset="0"/>
            </a:endParaRPr>
          </a:p>
        </p:txBody>
      </p:sp>
      <p:sp>
        <p:nvSpPr>
          <p:cNvPr id="37" name="Content Placeholder 1">
            <a:extLst>
              <a:ext uri="{FF2B5EF4-FFF2-40B4-BE49-F238E27FC236}">
                <a16:creationId xmlns:a16="http://schemas.microsoft.com/office/drawing/2014/main" id="{38AF0FA7-87B3-4AE7-AB5E-6DC486A8BE53}"/>
              </a:ext>
            </a:extLst>
          </p:cNvPr>
          <p:cNvSpPr txBox="1">
            <a:spLocks/>
          </p:cNvSpPr>
          <p:nvPr/>
        </p:nvSpPr>
        <p:spPr>
          <a:xfrm>
            <a:off x="3261270" y="2465403"/>
            <a:ext cx="2536281" cy="418406"/>
          </a:xfrm>
          <a:prstGeom prst="rect">
            <a:avLst/>
          </a:prstGeom>
        </p:spPr>
        <p:txBody>
          <a:bodyPr vert="horz" lIns="90000" tIns="46800" rIns="90000" bIns="46800" rtlCol="0">
            <a:normAutofit fontScale="92500" lnSpcReduction="100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900" dirty="0">
                <a:latin typeface="Nunito Sans" panose="00000500000000000000" pitchFamily="2" charset="0"/>
              </a:rPr>
              <a:t>Temps </a:t>
            </a:r>
            <a:r>
              <a:rPr lang="en-GB" sz="900" dirty="0" err="1">
                <a:latin typeface="Nunito Sans" panose="00000500000000000000" pitchFamily="2" charset="0"/>
              </a:rPr>
              <a:t>d’attente</a:t>
            </a:r>
            <a:r>
              <a:rPr lang="en-GB" sz="900" dirty="0">
                <a:latin typeface="Nunito Sans" panose="00000500000000000000" pitchFamily="2" charset="0"/>
              </a:rPr>
              <a:t> </a:t>
            </a:r>
            <a:r>
              <a:rPr lang="en-GB" sz="900" dirty="0" err="1">
                <a:latin typeface="Nunito Sans" panose="00000500000000000000" pitchFamily="2" charset="0"/>
              </a:rPr>
              <a:t>en</a:t>
            </a:r>
            <a:r>
              <a:rPr lang="en-GB" sz="900" dirty="0">
                <a:latin typeface="Nunito Sans" panose="00000500000000000000" pitchFamily="2" charset="0"/>
              </a:rPr>
              <a:t> temps </a:t>
            </a:r>
            <a:r>
              <a:rPr lang="en-GB" sz="900" dirty="0" err="1">
                <a:latin typeface="Nunito Sans" panose="00000500000000000000" pitchFamily="2" charset="0"/>
              </a:rPr>
              <a:t>réel</a:t>
            </a:r>
            <a:r>
              <a:rPr lang="en-GB" sz="900" dirty="0">
                <a:latin typeface="Nunito Sans" panose="00000500000000000000" pitchFamily="2" charset="0"/>
              </a:rPr>
              <a:t>,</a:t>
            </a:r>
            <a:r>
              <a:rPr lang="fr-FR" sz="900" dirty="0">
                <a:latin typeface="Nunito Sans" panose="00000500000000000000" pitchFamily="2" charset="0"/>
              </a:rPr>
              <a:t> flux RSS , streaming TV (CNN, ESPN</a:t>
            </a:r>
            <a:r>
              <a:rPr lang="en-GB" sz="900" dirty="0">
                <a:latin typeface="Nunito Sans" panose="00000500000000000000" pitchFamily="2" charset="0"/>
              </a:rPr>
              <a:t>),  </a:t>
            </a:r>
            <a:r>
              <a:rPr lang="en-GB" sz="900" dirty="0" err="1">
                <a:latin typeface="Nunito Sans" panose="00000500000000000000" pitchFamily="2" charset="0"/>
              </a:rPr>
              <a:t>horaires</a:t>
            </a:r>
            <a:r>
              <a:rPr lang="en-GB" sz="900" dirty="0">
                <a:latin typeface="Nunito Sans" panose="00000500000000000000" pitchFamily="2" charset="0"/>
              </a:rPr>
              <a:t> des </a:t>
            </a:r>
            <a:r>
              <a:rPr lang="en-GB" sz="900" dirty="0" err="1">
                <a:latin typeface="Nunito Sans" panose="00000500000000000000" pitchFamily="2" charset="0"/>
              </a:rPr>
              <a:t>médecins</a:t>
            </a:r>
            <a:r>
              <a:rPr lang="en-GB" sz="900" dirty="0">
                <a:latin typeface="Nunito Sans" panose="00000500000000000000" pitchFamily="2" charset="0"/>
              </a:rPr>
              <a:t>, </a:t>
            </a:r>
            <a:r>
              <a:rPr lang="en-GB" sz="900" dirty="0" err="1">
                <a:latin typeface="Nunito Sans" panose="00000500000000000000" pitchFamily="2" charset="0"/>
              </a:rPr>
              <a:t>conseils</a:t>
            </a:r>
            <a:r>
              <a:rPr lang="en-GB" sz="900" dirty="0">
                <a:latin typeface="Nunito Sans" panose="00000500000000000000" pitchFamily="2" charset="0"/>
              </a:rPr>
              <a:t> de santé et de </a:t>
            </a:r>
            <a:r>
              <a:rPr lang="en-GB" sz="900" dirty="0" err="1">
                <a:latin typeface="Nunito Sans" panose="00000500000000000000" pitchFamily="2" charset="0"/>
              </a:rPr>
              <a:t>bien</a:t>
            </a:r>
            <a:r>
              <a:rPr lang="en-GB" sz="900" dirty="0">
                <a:latin typeface="Nunito Sans" panose="00000500000000000000" pitchFamily="2" charset="0"/>
              </a:rPr>
              <a:t> </a:t>
            </a:r>
            <a:r>
              <a:rPr lang="en-GB" sz="900" dirty="0" err="1">
                <a:latin typeface="Nunito Sans" panose="00000500000000000000" pitchFamily="2" charset="0"/>
              </a:rPr>
              <a:t>être</a:t>
            </a:r>
            <a:r>
              <a:rPr lang="en-GB" sz="900" dirty="0">
                <a:latin typeface="Nunito Sans" panose="00000500000000000000" pitchFamily="2" charset="0"/>
              </a:rPr>
              <a:t>.</a:t>
            </a:r>
          </a:p>
          <a:p>
            <a:pPr>
              <a:spcBef>
                <a:spcPts val="0"/>
              </a:spcBef>
            </a:pPr>
            <a:endParaRPr lang="en-GB" sz="800" dirty="0">
              <a:latin typeface="Nunito Sans" panose="00000500000000000000" pitchFamily="2" charset="0"/>
            </a:endParaRPr>
          </a:p>
        </p:txBody>
      </p:sp>
      <p:sp>
        <p:nvSpPr>
          <p:cNvPr id="41" name="Content Placeholder 1">
            <a:extLst>
              <a:ext uri="{FF2B5EF4-FFF2-40B4-BE49-F238E27FC236}">
                <a16:creationId xmlns:a16="http://schemas.microsoft.com/office/drawing/2014/main" id="{47F9E079-AA24-4552-8D1F-5290C04E8944}"/>
              </a:ext>
            </a:extLst>
          </p:cNvPr>
          <p:cNvSpPr txBox="1">
            <a:spLocks/>
          </p:cNvSpPr>
          <p:nvPr/>
        </p:nvSpPr>
        <p:spPr>
          <a:xfrm>
            <a:off x="5913388" y="929981"/>
            <a:ext cx="2542438"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SALLES DU PERSONNEL &amp; LABORATOIRES</a:t>
            </a:r>
          </a:p>
        </p:txBody>
      </p:sp>
      <p:sp>
        <p:nvSpPr>
          <p:cNvPr id="44" name="Content Placeholder 1">
            <a:extLst>
              <a:ext uri="{FF2B5EF4-FFF2-40B4-BE49-F238E27FC236}">
                <a16:creationId xmlns:a16="http://schemas.microsoft.com/office/drawing/2014/main" id="{EA4564B7-13A7-4772-AD00-392DD0802F8B}"/>
              </a:ext>
            </a:extLst>
          </p:cNvPr>
          <p:cNvSpPr txBox="1">
            <a:spLocks/>
          </p:cNvSpPr>
          <p:nvPr/>
        </p:nvSpPr>
        <p:spPr>
          <a:xfrm>
            <a:off x="1822939"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ESPACES PUBLICS</a:t>
            </a:r>
          </a:p>
        </p:txBody>
      </p:sp>
      <p:sp>
        <p:nvSpPr>
          <p:cNvPr id="45" name="Content Placeholder 1">
            <a:extLst>
              <a:ext uri="{FF2B5EF4-FFF2-40B4-BE49-F238E27FC236}">
                <a16:creationId xmlns:a16="http://schemas.microsoft.com/office/drawing/2014/main" id="{87DB6E25-37A8-443E-962B-9063BCB9E38D}"/>
              </a:ext>
            </a:extLst>
          </p:cNvPr>
          <p:cNvSpPr txBox="1">
            <a:spLocks/>
          </p:cNvSpPr>
          <p:nvPr/>
        </p:nvSpPr>
        <p:spPr>
          <a:xfrm>
            <a:off x="4572000"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INFORMATIONS PUBLIQUES EN LIVE</a:t>
            </a:r>
            <a:endParaRPr lang="en-GB" sz="800" dirty="0">
              <a:solidFill>
                <a:schemeClr val="bg1"/>
              </a:solidFill>
            </a:endParaRPr>
          </a:p>
        </p:txBody>
      </p:sp>
      <p:sp>
        <p:nvSpPr>
          <p:cNvPr id="46" name="Content Placeholder 1">
            <a:extLst>
              <a:ext uri="{FF2B5EF4-FFF2-40B4-BE49-F238E27FC236}">
                <a16:creationId xmlns:a16="http://schemas.microsoft.com/office/drawing/2014/main" id="{FA7F8BDC-32AC-4135-AE6A-ECD0C7B15606}"/>
              </a:ext>
            </a:extLst>
          </p:cNvPr>
          <p:cNvSpPr>
            <a:spLocks noGrp="1"/>
          </p:cNvSpPr>
          <p:nvPr>
            <p:ph sz="half" idx="1"/>
          </p:nvPr>
        </p:nvSpPr>
        <p:spPr>
          <a:xfrm>
            <a:off x="4572001" y="4566786"/>
            <a:ext cx="2531475" cy="576714"/>
          </a:xfrm>
        </p:spPr>
        <p:txBody>
          <a:bodyPr>
            <a:noAutofit/>
          </a:bodyPr>
          <a:lstStyle/>
          <a:p>
            <a:pPr algn="ctr">
              <a:spcBef>
                <a:spcPts val="0"/>
              </a:spcBef>
            </a:pPr>
            <a:r>
              <a:rPr lang="fr" sz="800" b="0" dirty="0">
                <a:solidFill>
                  <a:schemeClr val="tx1">
                    <a:lumMod val="65000"/>
                    <a:lumOff val="35000"/>
                  </a:schemeClr>
                </a:solidFill>
                <a:latin typeface="Nunito Sans" panose="00000500000000000000" pitchFamily="2" charset="0"/>
              </a:rPr>
              <a:t>Disponibilité de places de parc au sein de l’hôpital, orientation sur campus, informations sur les transports en commun.</a:t>
            </a:r>
            <a:endParaRPr lang="en-GB" sz="800" b="0" dirty="0">
              <a:solidFill>
                <a:schemeClr val="tx1">
                  <a:lumMod val="65000"/>
                  <a:lumOff val="35000"/>
                </a:schemeClr>
              </a:solidFill>
              <a:latin typeface="Nunito Sans" panose="00000500000000000000" pitchFamily="2" charset="0"/>
            </a:endParaRPr>
          </a:p>
        </p:txBody>
      </p:sp>
      <p:sp>
        <p:nvSpPr>
          <p:cNvPr id="29" name="Content Placeholder 1">
            <a:extLst>
              <a:ext uri="{FF2B5EF4-FFF2-40B4-BE49-F238E27FC236}">
                <a16:creationId xmlns:a16="http://schemas.microsoft.com/office/drawing/2014/main" id="{B0D1C411-3D1C-4A34-85E7-4961B90B0440}"/>
              </a:ext>
            </a:extLst>
          </p:cNvPr>
          <p:cNvSpPr txBox="1">
            <a:spLocks/>
          </p:cNvSpPr>
          <p:nvPr/>
        </p:nvSpPr>
        <p:spPr>
          <a:xfrm>
            <a:off x="5921614" y="2474498"/>
            <a:ext cx="2534212" cy="491660"/>
          </a:xfrm>
          <a:prstGeom prst="rect">
            <a:avLst/>
          </a:prstGeom>
        </p:spPr>
        <p:txBody>
          <a:bodyPr vert="horz" lIns="90000" tIns="46800" rIns="90000" bIns="46800" rtlCol="0">
            <a:normAutofit fontScale="92500" lnSpcReduction="100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 sz="900" dirty="0">
                <a:latin typeface="Nunito Sans" panose="00000500000000000000" pitchFamily="2" charset="0"/>
              </a:rPr>
              <a:t>Informations de réservation de salle, annonces pour employés, planification du personnel, dates et sujets des ateliers, informations sur les expériences en cours et leurs résultats</a:t>
            </a:r>
            <a:r>
              <a:rPr lang="en-GB" sz="900" dirty="0">
                <a:latin typeface="Nunito Sans" panose="00000500000000000000" pitchFamily="2" charset="0"/>
              </a:rPr>
              <a:t>.</a:t>
            </a:r>
          </a:p>
        </p:txBody>
      </p:sp>
      <p:sp>
        <p:nvSpPr>
          <p:cNvPr id="30" name="Rectangle 29">
            <a:extLst>
              <a:ext uri="{FF2B5EF4-FFF2-40B4-BE49-F238E27FC236}">
                <a16:creationId xmlns:a16="http://schemas.microsoft.com/office/drawing/2014/main" id="{4D124EE4-7097-4D09-8DC9-B1BF88C4C404}"/>
              </a:ext>
            </a:extLst>
          </p:cNvPr>
          <p:cNvSpPr/>
          <p:nvPr/>
        </p:nvSpPr>
        <p:spPr>
          <a:xfrm>
            <a:off x="3263341" y="1127613"/>
            <a:ext cx="2534211" cy="1330043"/>
          </a:xfrm>
          <a:prstGeom prst="rect">
            <a:avLst/>
          </a:prstGeom>
          <a:gradFill flip="none" rotWithShape="1">
            <a:gsLst>
              <a:gs pos="0">
                <a:schemeClr val="accent1">
                  <a:lumMod val="0"/>
                  <a:lumOff val="100000"/>
                </a:schemeClr>
              </a:gs>
              <a:gs pos="59000">
                <a:schemeClr val="accent1">
                  <a:lumMod val="0"/>
                  <a:lumOff val="100000"/>
                </a:schemeClr>
              </a:gs>
              <a:gs pos="100000">
                <a:srgbClr val="B9CDE6"/>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pic>
        <p:nvPicPr>
          <p:cNvPr id="33" name="Picture 32" descr="A picture containing stationary&#10;&#10;Description generated with high confidence">
            <a:extLst>
              <a:ext uri="{FF2B5EF4-FFF2-40B4-BE49-F238E27FC236}">
                <a16:creationId xmlns:a16="http://schemas.microsoft.com/office/drawing/2014/main" id="{8181A2CE-4505-4F4A-AF4D-132FF02929AE}"/>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484" b="89796" l="975" r="89833">
                        <a14:foregroundMark x1="65320" y1="28757" x2="65320" y2="28757"/>
                        <a14:foregroundMark x1="73816" y1="18553" x2="73816" y2="18553"/>
                        <a14:foregroundMark x1="74930" y1="6865" x2="74930" y2="6865"/>
                        <a14:foregroundMark x1="74513" y1="2041" x2="74513" y2="2041"/>
                        <a14:foregroundMark x1="78552" y1="3525" x2="78552" y2="3525"/>
                        <a14:foregroundMark x1="71866" y1="57514" x2="71866" y2="57514"/>
                        <a14:foregroundMark x1="71170" y1="65863" x2="71170" y2="65863"/>
                        <a14:foregroundMark x1="71588" y1="61967" x2="71588" y2="61967"/>
                        <a14:foregroundMark x1="72841" y1="53618" x2="72841" y2="53618"/>
                        <a14:foregroundMark x1="71170" y1="63451" x2="71170" y2="63451"/>
                        <a14:foregroundMark x1="41643" y1="71800" x2="41643" y2="71800"/>
                        <a14:foregroundMark x1="8914" y1="69388" x2="8914" y2="69388"/>
                        <a14:foregroundMark x1="3621" y1="76067" x2="3621" y2="76067"/>
                        <a14:foregroundMark x1="1114" y1="76067" x2="1114" y2="76067"/>
                        <a14:foregroundMark x1="2368" y1="63451" x2="2368" y2="63451"/>
                        <a14:foregroundMark x1="70195" y1="70315" x2="70195" y2="70315"/>
                        <a14:foregroundMark x1="71588" y1="62523" x2="71588" y2="62523"/>
                        <a14:foregroundMark x1="71309" y1="62523" x2="71309" y2="62523"/>
                        <a14:foregroundMark x1="71170" y1="65863" x2="71170" y2="65863"/>
                        <a14:foregroundMark x1="77716" y1="8349" x2="77716" y2="8349"/>
                        <a14:foregroundMark x1="78830" y1="1484" x2="78830" y2="1484"/>
                        <a14:foregroundMark x1="64624" y1="5380" x2="64624" y2="5380"/>
                      </a14:backgroundRemoval>
                    </a14:imgEffect>
                  </a14:imgLayer>
                </a14:imgProps>
              </a:ext>
              <a:ext uri="{28A0092B-C50C-407E-A947-70E740481C1C}">
                <a14:useLocalDpi xmlns:a14="http://schemas.microsoft.com/office/drawing/2010/main" val="0"/>
              </a:ext>
            </a:extLst>
          </a:blip>
          <a:stretch>
            <a:fillRect/>
          </a:stretch>
        </p:blipFill>
        <p:spPr>
          <a:xfrm>
            <a:off x="3263341" y="1141091"/>
            <a:ext cx="2862825" cy="1420802"/>
          </a:xfrm>
          <a:prstGeom prst="rect">
            <a:avLst/>
          </a:prstGeom>
        </p:spPr>
      </p:pic>
      <p:pic>
        <p:nvPicPr>
          <p:cNvPr id="10" name="Picture 9">
            <a:extLst>
              <a:ext uri="{FF2B5EF4-FFF2-40B4-BE49-F238E27FC236}">
                <a16:creationId xmlns:a16="http://schemas.microsoft.com/office/drawing/2014/main" id="{87230993-13BC-4F09-AF6A-DC067532B6F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40816" r="24897" b="1"/>
          <a:stretch/>
        </p:blipFill>
        <p:spPr>
          <a:xfrm>
            <a:off x="607402" y="1138678"/>
            <a:ext cx="2536276" cy="1330043"/>
          </a:xfrm>
          <a:prstGeom prst="rect">
            <a:avLst/>
          </a:prstGeom>
        </p:spPr>
      </p:pic>
      <p:pic>
        <p:nvPicPr>
          <p:cNvPr id="14" name="Picture 13">
            <a:extLst>
              <a:ext uri="{FF2B5EF4-FFF2-40B4-BE49-F238E27FC236}">
                <a16:creationId xmlns:a16="http://schemas.microsoft.com/office/drawing/2014/main" id="{F0DA52E7-4BCE-4924-8CB3-4DDF7C01FE2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177" t="29554" r="1177" b="1506"/>
          <a:stretch/>
        </p:blipFill>
        <p:spPr>
          <a:xfrm>
            <a:off x="1822938" y="3200126"/>
            <a:ext cx="2531475" cy="1350553"/>
          </a:xfrm>
          <a:prstGeom prst="rect">
            <a:avLst/>
          </a:prstGeom>
        </p:spPr>
      </p:pic>
      <p:pic>
        <p:nvPicPr>
          <p:cNvPr id="19" name="Picture 2" descr="C:\Documents and Settings\Hugues\My Documents\rcs\Comm\2010-03 Verbier\ecran-liaisons.jpg">
            <a:extLst>
              <a:ext uri="{FF2B5EF4-FFF2-40B4-BE49-F238E27FC236}">
                <a16:creationId xmlns:a16="http://schemas.microsoft.com/office/drawing/2014/main" id="{95539F1A-82AF-41AA-9FB0-779967A7F645}"/>
              </a:ext>
            </a:extLst>
          </p:cNvPr>
          <p:cNvPicPr>
            <a:picLocks noChangeAspect="1" noChangeArrowheads="1"/>
          </p:cNvPicPr>
          <p:nvPr/>
        </p:nvPicPr>
        <p:blipFill>
          <a:blip r:embed="rId8" cstate="print">
            <a:duotone>
              <a:schemeClr val="accent5">
                <a:shade val="45000"/>
                <a:satMod val="135000"/>
              </a:schemeClr>
              <a:prstClr val="white"/>
            </a:duotone>
          </a:blip>
          <a:stretch>
            <a:fillRect/>
          </a:stretch>
        </p:blipFill>
        <p:spPr bwMode="auto">
          <a:xfrm>
            <a:off x="4571999" y="3183614"/>
            <a:ext cx="2531475" cy="1375425"/>
          </a:xfrm>
          <a:prstGeom prst="rect">
            <a:avLst/>
          </a:prstGeom>
          <a:noFill/>
        </p:spPr>
      </p:pic>
      <p:pic>
        <p:nvPicPr>
          <p:cNvPr id="3" name="Picture 2">
            <a:extLst>
              <a:ext uri="{FF2B5EF4-FFF2-40B4-BE49-F238E27FC236}">
                <a16:creationId xmlns:a16="http://schemas.microsoft.com/office/drawing/2014/main" id="{0CAF1D83-6749-498F-93AE-3296D19D3E2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9740" b="9126"/>
          <a:stretch/>
        </p:blipFill>
        <p:spPr>
          <a:xfrm>
            <a:off x="1821098" y="3200126"/>
            <a:ext cx="2531475" cy="1350553"/>
          </a:xfrm>
          <a:prstGeom prst="rect">
            <a:avLst/>
          </a:prstGeom>
        </p:spPr>
      </p:pic>
      <p:pic>
        <p:nvPicPr>
          <p:cNvPr id="12" name="Picture 11">
            <a:extLst>
              <a:ext uri="{FF2B5EF4-FFF2-40B4-BE49-F238E27FC236}">
                <a16:creationId xmlns:a16="http://schemas.microsoft.com/office/drawing/2014/main" id="{A7D5608E-A800-4239-BBAA-446FE31ACBB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20351" t="16030" r="-51" b="22042"/>
          <a:stretch/>
        </p:blipFill>
        <p:spPr>
          <a:xfrm>
            <a:off x="5915014" y="1138678"/>
            <a:ext cx="2542438" cy="1320287"/>
          </a:xfrm>
          <a:prstGeom prst="rect">
            <a:avLst/>
          </a:prstGeom>
        </p:spPr>
      </p:pic>
      <p:sp>
        <p:nvSpPr>
          <p:cNvPr id="25" name="Content Placeholder 1">
            <a:extLst>
              <a:ext uri="{FF2B5EF4-FFF2-40B4-BE49-F238E27FC236}">
                <a16:creationId xmlns:a16="http://schemas.microsoft.com/office/drawing/2014/main" id="{7D10D2E0-2B4B-4A3B-AD9A-F318FA832CA1}"/>
              </a:ext>
            </a:extLst>
          </p:cNvPr>
          <p:cNvSpPr txBox="1">
            <a:spLocks/>
          </p:cNvSpPr>
          <p:nvPr/>
        </p:nvSpPr>
        <p:spPr>
          <a:xfrm>
            <a:off x="1821098" y="4580186"/>
            <a:ext cx="2531475" cy="376492"/>
          </a:xfrm>
          <a:prstGeom prst="rect">
            <a:avLst/>
          </a:prstGeom>
        </p:spPr>
        <p:txBody>
          <a:bodyPr vert="horz" lIns="90000" tIns="46800" rIns="90000" bIns="46800" rtlCol="0">
            <a:noAutofit/>
          </a:bodyPr>
          <a:lstStyle>
            <a:lvl1pPr marL="0" indent="0" algn="l" defTabSz="914355" rtl="0" eaLnBrk="1" latinLnBrk="0" hangingPunct="1">
              <a:lnSpc>
                <a:spcPct val="90000"/>
              </a:lnSpc>
              <a:spcBef>
                <a:spcPts val="1000"/>
              </a:spcBef>
              <a:buFont typeface="Arial" panose="020B0604020202020204" pitchFamily="34" charset="0"/>
              <a:buNone/>
              <a:defRPr sz="2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fr" sz="800" b="0" dirty="0">
                <a:solidFill>
                  <a:schemeClr val="tx1">
                    <a:lumMod val="65000"/>
                    <a:lumOff val="35000"/>
                  </a:schemeClr>
                </a:solidFill>
                <a:latin typeface="Nunito Sans" panose="00000500000000000000" pitchFamily="2" charset="0"/>
              </a:rPr>
              <a:t>Liste des médecins de garde, changement de salle de dernière minute, orientation en temps réel, cartes  interactives de l’établissement, tableaux de bord d'urgence.</a:t>
            </a:r>
            <a:endParaRPr lang="en-GB" sz="800" b="0" dirty="0">
              <a:solidFill>
                <a:schemeClr val="tx1">
                  <a:lumMod val="65000"/>
                  <a:lumOff val="35000"/>
                </a:schemeClr>
              </a:solidFill>
              <a:latin typeface="Nunito Sans" panose="00000500000000000000" pitchFamily="2" charset="0"/>
            </a:endParaRPr>
          </a:p>
        </p:txBody>
      </p:sp>
      <p:sp>
        <p:nvSpPr>
          <p:cNvPr id="38" name="Content Placeholder 1">
            <a:extLst>
              <a:ext uri="{FF2B5EF4-FFF2-40B4-BE49-F238E27FC236}">
                <a16:creationId xmlns:a16="http://schemas.microsoft.com/office/drawing/2014/main" id="{3F040294-BEB9-4776-A0FF-0BEBB4ED0AAB}"/>
              </a:ext>
            </a:extLst>
          </p:cNvPr>
          <p:cNvSpPr txBox="1">
            <a:spLocks/>
          </p:cNvSpPr>
          <p:nvPr/>
        </p:nvSpPr>
        <p:spPr>
          <a:xfrm>
            <a:off x="3262372" y="929981"/>
            <a:ext cx="25362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AIRES D’ATTENTE</a:t>
            </a:r>
          </a:p>
        </p:txBody>
      </p:sp>
      <p:sp>
        <p:nvSpPr>
          <p:cNvPr id="39" name="Content Placeholder 1">
            <a:extLst>
              <a:ext uri="{FF2B5EF4-FFF2-40B4-BE49-F238E27FC236}">
                <a16:creationId xmlns:a16="http://schemas.microsoft.com/office/drawing/2014/main" id="{B5A7848D-BAD9-4D70-9DD8-BA05D630B9B2}"/>
              </a:ext>
            </a:extLst>
          </p:cNvPr>
          <p:cNvSpPr txBox="1">
            <a:spLocks/>
          </p:cNvSpPr>
          <p:nvPr/>
        </p:nvSpPr>
        <p:spPr>
          <a:xfrm>
            <a:off x="609611" y="934030"/>
            <a:ext cx="2536268" cy="2046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ZONES DE RÉCEPTION</a:t>
            </a:r>
          </a:p>
        </p:txBody>
      </p:sp>
    </p:spTree>
    <p:extLst>
      <p:ext uri="{BB962C8B-B14F-4D97-AF65-F5344CB8AC3E}">
        <p14:creationId xmlns:p14="http://schemas.microsoft.com/office/powerpoint/2010/main" val="191771002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D42CC61-ADF2-4065-9DAE-E0B21BCFD5A1}"/>
              </a:ext>
            </a:extLst>
          </p:cNvPr>
          <p:cNvSpPr/>
          <p:nvPr/>
        </p:nvSpPr>
        <p:spPr>
          <a:xfrm>
            <a:off x="2581322" y="902290"/>
            <a:ext cx="3895700" cy="3259403"/>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2" name="Rectangle 21">
            <a:extLst>
              <a:ext uri="{FF2B5EF4-FFF2-40B4-BE49-F238E27FC236}">
                <a16:creationId xmlns:a16="http://schemas.microsoft.com/office/drawing/2014/main" id="{86433D21-B796-43D3-B4D8-2E0FCFD2ED27}"/>
              </a:ext>
            </a:extLst>
          </p:cNvPr>
          <p:cNvSpPr/>
          <p:nvPr/>
        </p:nvSpPr>
        <p:spPr>
          <a:xfrm>
            <a:off x="5762058" y="1640738"/>
            <a:ext cx="3032515" cy="252095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D249B588-461D-45B9-A5E3-BC9FF027197B}"/>
              </a:ext>
            </a:extLst>
          </p:cNvPr>
          <p:cNvSpPr/>
          <p:nvPr/>
        </p:nvSpPr>
        <p:spPr>
          <a:xfrm>
            <a:off x="349427" y="1647977"/>
            <a:ext cx="2922650" cy="251371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F212B565-F410-4509-AF87-792B8463CF5E}"/>
              </a:ext>
            </a:extLst>
          </p:cNvPr>
          <p:cNvSpPr txBox="1"/>
          <p:nvPr/>
        </p:nvSpPr>
        <p:spPr>
          <a:xfrm>
            <a:off x="436675" y="1740908"/>
            <a:ext cx="1912776" cy="597856"/>
          </a:xfrm>
          <a:prstGeom prst="rect">
            <a:avLst/>
          </a:prstGeom>
          <a:noFill/>
          <a:ln>
            <a:noFill/>
          </a:ln>
        </p:spPr>
        <p:txBody>
          <a:bodyPr wrap="square" rtlCol="0">
            <a:spAutoFit/>
          </a:bodyPr>
          <a:lstStyle/>
          <a:p>
            <a:pPr defTabSz="914355">
              <a:lnSpc>
                <a:spcPct val="90000"/>
              </a:lnSpc>
              <a:spcBef>
                <a:spcPct val="0"/>
              </a:spcBef>
            </a:pPr>
            <a:r>
              <a:rPr lang="en-GB" sz="1800" dirty="0" err="1">
                <a:solidFill>
                  <a:schemeClr val="bg1"/>
                </a:solidFill>
                <a:latin typeface="Nunito Sans" panose="00000500000000000000" pitchFamily="2" charset="0"/>
              </a:rPr>
              <a:t>Données</a:t>
            </a:r>
            <a:r>
              <a:rPr lang="en-GB" sz="1800" dirty="0">
                <a:solidFill>
                  <a:schemeClr val="bg1"/>
                </a:solidFill>
                <a:latin typeface="Nunito Sans" panose="00000500000000000000" pitchFamily="2" charset="0"/>
              </a:rPr>
              <a:t> </a:t>
            </a:r>
            <a:r>
              <a:rPr lang="fr-CH" sz="1800" dirty="0">
                <a:solidFill>
                  <a:schemeClr val="bg1"/>
                </a:solidFill>
                <a:latin typeface="Nunito Sans" panose="00000500000000000000" pitchFamily="2" charset="0"/>
              </a:rPr>
              <a:t>d’entreprise</a:t>
            </a:r>
            <a:endParaRPr lang="en-GB" sz="1800" dirty="0">
              <a:solidFill>
                <a:schemeClr val="bg1"/>
              </a:solidFill>
              <a:latin typeface="Nunito Sans" panose="00000500000000000000" pitchFamily="2" charset="0"/>
              <a:ea typeface="+mj-ea"/>
              <a:cs typeface="+mj-cs"/>
            </a:endParaRPr>
          </a:p>
        </p:txBody>
      </p:sp>
      <p:sp>
        <p:nvSpPr>
          <p:cNvPr id="27" name="TextBox 26">
            <a:extLst>
              <a:ext uri="{FF2B5EF4-FFF2-40B4-BE49-F238E27FC236}">
                <a16:creationId xmlns:a16="http://schemas.microsoft.com/office/drawing/2014/main" id="{FE3E2EBD-9212-455D-870D-06F1D2AE32F9}"/>
              </a:ext>
            </a:extLst>
          </p:cNvPr>
          <p:cNvSpPr txBox="1"/>
          <p:nvPr/>
        </p:nvSpPr>
        <p:spPr>
          <a:xfrm>
            <a:off x="436675" y="2274994"/>
            <a:ext cx="1996058" cy="900246"/>
          </a:xfrm>
          <a:prstGeom prst="rect">
            <a:avLst/>
          </a:prstGeom>
          <a:noFill/>
          <a:ln>
            <a:noFill/>
          </a:ln>
        </p:spPr>
        <p:txBody>
          <a:bodyPr wrap="square" rtlCol="0">
            <a:spAutoFit/>
          </a:bodyPr>
          <a:lstStyle/>
          <a:p>
            <a:r>
              <a:rPr lang="fr-CH" sz="1050" dirty="0">
                <a:solidFill>
                  <a:schemeClr val="bg1"/>
                </a:solidFill>
                <a:latin typeface="Nunito Sans Light" panose="00000400000000000000" pitchFamily="2" charset="0"/>
              </a:rPr>
              <a:t>Obtenez en toute sécurité des fichiers partagés directement à partir d’outils quotidiens. Données en temps réel. </a:t>
            </a:r>
          </a:p>
          <a:p>
            <a:r>
              <a:rPr lang="fr-CH" sz="1050" dirty="0">
                <a:solidFill>
                  <a:schemeClr val="bg1"/>
                </a:solidFill>
                <a:latin typeface="Nunito Sans Light" panose="00000400000000000000" pitchFamily="2" charset="0"/>
              </a:rPr>
              <a:t>Pas de copier/coller.</a:t>
            </a:r>
          </a:p>
        </p:txBody>
      </p:sp>
      <p:pic>
        <p:nvPicPr>
          <p:cNvPr id="28" name="Picture 2" descr="https://instagram-brand.com/wp-content/themes/ig-branding/assets/images/ig-logo-email.png">
            <a:extLst>
              <a:ext uri="{FF2B5EF4-FFF2-40B4-BE49-F238E27FC236}">
                <a16:creationId xmlns:a16="http://schemas.microsoft.com/office/drawing/2014/main" id="{2773E1DE-4CD3-473B-A523-687607FBAC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094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ttps://facebookbrand.com/wp-content/themes/fb-branding/prj-fb-branding/assets/images/fb-art.png">
            <a:extLst>
              <a:ext uri="{FF2B5EF4-FFF2-40B4-BE49-F238E27FC236}">
                <a16:creationId xmlns:a16="http://schemas.microsoft.com/office/drawing/2014/main" id="{FC51D526-2B0E-4E30-8F69-33213D5E13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761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icons.iconarchive.com/icons/yootheme/social-bookmark/512/social-flickr-box-icon.png">
            <a:extLst>
              <a:ext uri="{FF2B5EF4-FFF2-40B4-BE49-F238E27FC236}">
                <a16:creationId xmlns:a16="http://schemas.microsoft.com/office/drawing/2014/main" id="{E3516CDA-40D8-4303-BFCA-2082241BCC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46317" y="1306370"/>
            <a:ext cx="341607" cy="3416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http://icons.iconarchive.com/icons/limav/flat-gradient-social/256/Twitter-icon.png">
            <a:extLst>
              <a:ext uri="{FF2B5EF4-FFF2-40B4-BE49-F238E27FC236}">
                <a16:creationId xmlns:a16="http://schemas.microsoft.com/office/drawing/2014/main" id="{5A74B9BE-77A6-46CD-993E-25C957DABAE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00443" y="1319494"/>
            <a:ext cx="307257" cy="30725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64551357-0CEE-45C7-896C-64A0D927266E}"/>
              </a:ext>
            </a:extLst>
          </p:cNvPr>
          <p:cNvSpPr txBox="1"/>
          <p:nvPr/>
        </p:nvSpPr>
        <p:spPr>
          <a:xfrm>
            <a:off x="6558756" y="2275650"/>
            <a:ext cx="2107428" cy="678071"/>
          </a:xfrm>
          <a:prstGeom prst="rect">
            <a:avLst/>
          </a:prstGeom>
          <a:noFill/>
          <a:ln>
            <a:noFill/>
          </a:ln>
        </p:spPr>
        <p:txBody>
          <a:bodyPr wrap="square" rtlCol="0">
            <a:spAutoFit/>
          </a:bodyPr>
          <a:lstStyle/>
          <a:p>
            <a:pPr algn="r" defTabSz="914355">
              <a:lnSpc>
                <a:spcPct val="90000"/>
              </a:lnSpc>
              <a:spcBef>
                <a:spcPct val="0"/>
              </a:spcBef>
            </a:pPr>
            <a:r>
              <a:rPr lang="fr" sz="1050" dirty="0">
                <a:solidFill>
                  <a:schemeClr val="bg1"/>
                </a:solidFill>
                <a:latin typeface="Nunito Sans Light" panose="00000400000000000000" pitchFamily="2" charset="0"/>
              </a:rPr>
              <a:t>Connectez-vous aux informations de la ville, </a:t>
            </a:r>
          </a:p>
          <a:p>
            <a:pPr algn="r" defTabSz="914355">
              <a:lnSpc>
                <a:spcPct val="90000"/>
              </a:lnSpc>
              <a:spcBef>
                <a:spcPct val="0"/>
              </a:spcBef>
            </a:pPr>
            <a:r>
              <a:rPr lang="fr" sz="1050" dirty="0">
                <a:solidFill>
                  <a:schemeClr val="bg1"/>
                </a:solidFill>
                <a:latin typeface="Nunito Sans Light" panose="00000400000000000000" pitchFamily="2" charset="0"/>
              </a:rPr>
              <a:t>locales ou régionales</a:t>
            </a:r>
            <a:endParaRPr lang="en-GB" sz="1050" dirty="0">
              <a:solidFill>
                <a:schemeClr val="bg1"/>
              </a:solidFill>
              <a:latin typeface="Nunito Sans Light" panose="00000400000000000000" pitchFamily="2" charset="0"/>
            </a:endParaRPr>
          </a:p>
          <a:p>
            <a:pPr algn="r" defTabSz="914355">
              <a:lnSpc>
                <a:spcPct val="90000"/>
              </a:lnSpc>
              <a:spcBef>
                <a:spcPct val="0"/>
              </a:spcBef>
            </a:pPr>
            <a:endParaRPr lang="en-GB" sz="1050" dirty="0">
              <a:solidFill>
                <a:schemeClr val="bg1"/>
              </a:solidFill>
              <a:latin typeface="Nunito Sans Light" panose="00000400000000000000" pitchFamily="2" charset="0"/>
            </a:endParaRPr>
          </a:p>
        </p:txBody>
      </p:sp>
      <p:sp>
        <p:nvSpPr>
          <p:cNvPr id="42" name="TextBox 41">
            <a:extLst>
              <a:ext uri="{FF2B5EF4-FFF2-40B4-BE49-F238E27FC236}">
                <a16:creationId xmlns:a16="http://schemas.microsoft.com/office/drawing/2014/main" id="{963683CF-4B30-409C-AE03-FC3328C6CB4C}"/>
              </a:ext>
            </a:extLst>
          </p:cNvPr>
          <p:cNvSpPr txBox="1"/>
          <p:nvPr/>
        </p:nvSpPr>
        <p:spPr>
          <a:xfrm>
            <a:off x="6821032" y="1740908"/>
            <a:ext cx="1824423" cy="590931"/>
          </a:xfrm>
          <a:prstGeom prst="rect">
            <a:avLst/>
          </a:prstGeom>
          <a:noFill/>
          <a:ln>
            <a:noFill/>
          </a:ln>
        </p:spPr>
        <p:txBody>
          <a:bodyPr wrap="square" rtlCol="0">
            <a:spAutoFit/>
          </a:bodyPr>
          <a:lstStyle/>
          <a:p>
            <a:pPr algn="r" defTabSz="914355">
              <a:lnSpc>
                <a:spcPct val="90000"/>
              </a:lnSpc>
              <a:spcBef>
                <a:spcPct val="0"/>
              </a:spcBef>
            </a:pPr>
            <a:r>
              <a:rPr lang="en-GB" sz="1800" dirty="0" err="1">
                <a:solidFill>
                  <a:schemeClr val="bg1"/>
                </a:solidFill>
                <a:latin typeface="Noto Sans" panose="020B0502040504020204" pitchFamily="34" charset="0"/>
              </a:rPr>
              <a:t>Données</a:t>
            </a:r>
            <a:r>
              <a:rPr lang="en-GB" sz="1800" dirty="0">
                <a:solidFill>
                  <a:schemeClr val="bg1"/>
                </a:solidFill>
                <a:latin typeface="Noto Sans" panose="020B0502040504020204" pitchFamily="34" charset="0"/>
              </a:rPr>
              <a:t> </a:t>
            </a:r>
            <a:r>
              <a:rPr lang="en-GB" sz="1800" dirty="0" err="1">
                <a:solidFill>
                  <a:schemeClr val="bg1"/>
                </a:solidFill>
                <a:latin typeface="Noto Sans" panose="020B0502040504020204" pitchFamily="34" charset="0"/>
              </a:rPr>
              <a:t>en</a:t>
            </a:r>
            <a:r>
              <a:rPr lang="en-GB" sz="1800" dirty="0">
                <a:solidFill>
                  <a:schemeClr val="bg1"/>
                </a:solidFill>
                <a:latin typeface="Noto Sans" panose="020B0502040504020204" pitchFamily="34" charset="0"/>
              </a:rPr>
              <a:t> temps </a:t>
            </a:r>
            <a:r>
              <a:rPr lang="en-GB" sz="1800" dirty="0" err="1">
                <a:solidFill>
                  <a:schemeClr val="bg1"/>
                </a:solidFill>
                <a:latin typeface="Noto Sans" panose="020B0502040504020204" pitchFamily="34" charset="0"/>
              </a:rPr>
              <a:t>réel</a:t>
            </a:r>
            <a:endParaRPr lang="en-GB" sz="1800" dirty="0">
              <a:solidFill>
                <a:schemeClr val="bg1"/>
              </a:solidFill>
              <a:latin typeface="Noto Sans" panose="020B0502040504020204" pitchFamily="34" charset="0"/>
            </a:endParaRPr>
          </a:p>
        </p:txBody>
      </p:sp>
      <p:sp>
        <p:nvSpPr>
          <p:cNvPr id="43" name="TextBox 42">
            <a:extLst>
              <a:ext uri="{FF2B5EF4-FFF2-40B4-BE49-F238E27FC236}">
                <a16:creationId xmlns:a16="http://schemas.microsoft.com/office/drawing/2014/main" id="{1DE3E3B7-3D8C-4BB4-99E6-59E9932E2A9E}"/>
              </a:ext>
            </a:extLst>
          </p:cNvPr>
          <p:cNvSpPr txBox="1"/>
          <p:nvPr/>
        </p:nvSpPr>
        <p:spPr>
          <a:xfrm>
            <a:off x="2568803" y="930051"/>
            <a:ext cx="3908219" cy="348557"/>
          </a:xfrm>
          <a:prstGeom prst="rect">
            <a:avLst/>
          </a:prstGeom>
          <a:noFill/>
          <a:ln>
            <a:noFill/>
          </a:ln>
        </p:spPr>
        <p:txBody>
          <a:bodyPr wrap="square" rtlCol="0">
            <a:spAutoFit/>
          </a:bodyPr>
          <a:lstStyle/>
          <a:p>
            <a:pPr algn="ctr" defTabSz="914355">
              <a:lnSpc>
                <a:spcPct val="90000"/>
              </a:lnSpc>
              <a:spcBef>
                <a:spcPct val="0"/>
              </a:spcBef>
            </a:pPr>
            <a:r>
              <a:rPr lang="en-GB" sz="1800" dirty="0" err="1">
                <a:solidFill>
                  <a:schemeClr val="tx1">
                    <a:lumMod val="65000"/>
                    <a:lumOff val="35000"/>
                  </a:schemeClr>
                </a:solidFill>
                <a:latin typeface="Nunito Sans" panose="00000500000000000000" pitchFamily="2" charset="0"/>
                <a:ea typeface="+mj-ea"/>
                <a:cs typeface="+mj-cs"/>
              </a:rPr>
              <a:t>Réseaux</a:t>
            </a:r>
            <a:r>
              <a:rPr lang="en-GB" sz="1800" dirty="0">
                <a:solidFill>
                  <a:schemeClr val="tx1">
                    <a:lumMod val="65000"/>
                    <a:lumOff val="35000"/>
                  </a:schemeClr>
                </a:solidFill>
                <a:latin typeface="Nunito Sans" panose="00000500000000000000" pitchFamily="2" charset="0"/>
                <a:ea typeface="+mj-ea"/>
                <a:cs typeface="+mj-cs"/>
              </a:rPr>
              <a:t> </a:t>
            </a:r>
            <a:r>
              <a:rPr lang="en-GB" sz="1800" dirty="0" err="1">
                <a:solidFill>
                  <a:schemeClr val="tx1">
                    <a:lumMod val="65000"/>
                    <a:lumOff val="35000"/>
                  </a:schemeClr>
                </a:solidFill>
                <a:latin typeface="Nunito Sans" panose="00000500000000000000" pitchFamily="2" charset="0"/>
                <a:ea typeface="+mj-ea"/>
                <a:cs typeface="+mj-cs"/>
              </a:rPr>
              <a:t>sociaux</a:t>
            </a:r>
            <a:endParaRPr lang="en-GB" sz="1800" dirty="0">
              <a:solidFill>
                <a:schemeClr val="tx1">
                  <a:lumMod val="65000"/>
                  <a:lumOff val="35000"/>
                </a:schemeClr>
              </a:solidFill>
              <a:latin typeface="Nunito Sans" panose="00000500000000000000" pitchFamily="2" charset="0"/>
              <a:ea typeface="+mj-ea"/>
              <a:cs typeface="+mj-cs"/>
            </a:endParaRPr>
          </a:p>
        </p:txBody>
      </p:sp>
      <p:pic>
        <p:nvPicPr>
          <p:cNvPr id="49" name="Picture 48">
            <a:extLst>
              <a:ext uri="{FF2B5EF4-FFF2-40B4-BE49-F238E27FC236}">
                <a16:creationId xmlns:a16="http://schemas.microsoft.com/office/drawing/2014/main" id="{8C9F857D-DD50-4480-8FB8-3200A0F1E31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99514" y="1536195"/>
            <a:ext cx="4361222" cy="2907481"/>
          </a:xfrm>
          <a:prstGeom prst="rect">
            <a:avLst/>
          </a:prstGeom>
        </p:spPr>
      </p:pic>
      <p:pic>
        <p:nvPicPr>
          <p:cNvPr id="62" name="Picture 61">
            <a:extLst>
              <a:ext uri="{FF2B5EF4-FFF2-40B4-BE49-F238E27FC236}">
                <a16:creationId xmlns:a16="http://schemas.microsoft.com/office/drawing/2014/main" id="{A55D9B76-BB44-497A-A060-18C03CBF3C1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12437" y="4353136"/>
            <a:ext cx="834939" cy="709502"/>
          </a:xfrm>
          <a:prstGeom prst="rect">
            <a:avLst/>
          </a:prstGeom>
        </p:spPr>
      </p:pic>
      <p:sp>
        <p:nvSpPr>
          <p:cNvPr id="65" name="Title 3">
            <a:extLst>
              <a:ext uri="{FF2B5EF4-FFF2-40B4-BE49-F238E27FC236}">
                <a16:creationId xmlns:a16="http://schemas.microsoft.com/office/drawing/2014/main" id="{9C569E47-1268-493E-9E70-57A210173516}"/>
              </a:ext>
            </a:extLst>
          </p:cNvPr>
          <p:cNvSpPr>
            <a:spLocks noGrp="1"/>
          </p:cNvSpPr>
          <p:nvPr>
            <p:ph type="title"/>
          </p:nvPr>
        </p:nvSpPr>
        <p:spPr>
          <a:xfrm>
            <a:off x="141019" y="80862"/>
            <a:ext cx="7774973" cy="648000"/>
          </a:xfrm>
        </p:spPr>
        <p:txBody>
          <a:bodyPr/>
          <a:lstStyle/>
          <a:p>
            <a:pPr algn="l"/>
            <a:r>
              <a:rPr lang="en-GB" sz="2400" dirty="0"/>
              <a:t>	Comment?</a:t>
            </a:r>
            <a:r>
              <a:rPr lang="fr-CH" sz="1800" dirty="0"/>
              <a:t> </a:t>
            </a:r>
            <a:r>
              <a:rPr lang="fr-CH" sz="1400" dirty="0"/>
              <a:t>Du contenu dynamique avec des informations en temps réel</a:t>
            </a:r>
            <a:r>
              <a:rPr lang="en-GB" sz="1400" dirty="0"/>
              <a:t>.</a:t>
            </a:r>
            <a:endParaRPr lang="en-GB" sz="2400" dirty="0"/>
          </a:p>
        </p:txBody>
      </p:sp>
      <p:sp>
        <p:nvSpPr>
          <p:cNvPr id="66" name="Rectangle 65">
            <a:extLst>
              <a:ext uri="{FF2B5EF4-FFF2-40B4-BE49-F238E27FC236}">
                <a16:creationId xmlns:a16="http://schemas.microsoft.com/office/drawing/2014/main" id="{3DBFF954-683D-47AB-99F9-FE486334C86C}"/>
              </a:ext>
            </a:extLst>
          </p:cNvPr>
          <p:cNvSpPr/>
          <p:nvPr/>
        </p:nvSpPr>
        <p:spPr>
          <a:xfrm>
            <a:off x="6813599" y="4573104"/>
            <a:ext cx="1069524" cy="276999"/>
          </a:xfrm>
          <a:prstGeom prst="rect">
            <a:avLst/>
          </a:prstGeom>
        </p:spPr>
        <p:txBody>
          <a:bodyPr wrap="none">
            <a:spAutoFit/>
          </a:bodyPr>
          <a:lstStyle/>
          <a:p>
            <a:r>
              <a:rPr lang="en-US" sz="1200" dirty="0" err="1">
                <a:solidFill>
                  <a:schemeClr val="tx2"/>
                </a:solidFill>
                <a:latin typeface="Nunito Sans" panose="00000500000000000000" pitchFamily="2" charset="0"/>
              </a:rPr>
              <a:t>Alimenté</a:t>
            </a:r>
            <a:r>
              <a:rPr lang="en-US" sz="1200" dirty="0">
                <a:solidFill>
                  <a:schemeClr val="tx2"/>
                </a:solidFill>
                <a:latin typeface="Nunito Sans" panose="00000500000000000000" pitchFamily="2" charset="0"/>
              </a:rPr>
              <a:t> par</a:t>
            </a:r>
            <a:endParaRPr lang="en-GB" sz="1400" dirty="0">
              <a:solidFill>
                <a:schemeClr val="tx2"/>
              </a:solidFill>
              <a:latin typeface="Nunito Sans" panose="00000500000000000000" pitchFamily="2" charset="0"/>
            </a:endParaRPr>
          </a:p>
        </p:txBody>
      </p:sp>
      <p:grpSp>
        <p:nvGrpSpPr>
          <p:cNvPr id="6" name="Group 5">
            <a:extLst>
              <a:ext uri="{FF2B5EF4-FFF2-40B4-BE49-F238E27FC236}">
                <a16:creationId xmlns:a16="http://schemas.microsoft.com/office/drawing/2014/main" id="{32D6C93A-02F2-4A73-976C-CA81AA7944D1}"/>
              </a:ext>
            </a:extLst>
          </p:cNvPr>
          <p:cNvGrpSpPr/>
          <p:nvPr/>
        </p:nvGrpSpPr>
        <p:grpSpPr>
          <a:xfrm>
            <a:off x="475616" y="3332036"/>
            <a:ext cx="1873835" cy="744860"/>
            <a:chOff x="410716" y="3087382"/>
            <a:chExt cx="1873835" cy="744860"/>
          </a:xfrm>
        </p:grpSpPr>
        <p:pic>
          <p:nvPicPr>
            <p:cNvPr id="48" name="Picture 2" descr="https://slcc.service-now.com/office365-3.pngx">
              <a:extLst>
                <a:ext uri="{FF2B5EF4-FFF2-40B4-BE49-F238E27FC236}">
                  <a16:creationId xmlns:a16="http://schemas.microsoft.com/office/drawing/2014/main" id="{CBE1038F-6413-4965-BA7B-1C704D83C99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0716" y="3087382"/>
              <a:ext cx="744860" cy="7448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835B9CD-C1AE-4936-B8AB-A0140EBB2E6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45828" y="3098113"/>
              <a:ext cx="1038723" cy="727563"/>
            </a:xfrm>
            <a:prstGeom prst="rect">
              <a:avLst/>
            </a:prstGeom>
          </p:spPr>
        </p:pic>
      </p:grpSp>
      <p:sp>
        <p:nvSpPr>
          <p:cNvPr id="58" name="Arrow: Right 57">
            <a:extLst>
              <a:ext uri="{FF2B5EF4-FFF2-40B4-BE49-F238E27FC236}">
                <a16:creationId xmlns:a16="http://schemas.microsoft.com/office/drawing/2014/main" id="{89C2D102-D9CE-4E9E-8A84-34DC0941D7B2}"/>
              </a:ext>
            </a:extLst>
          </p:cNvPr>
          <p:cNvSpPr/>
          <p:nvPr/>
        </p:nvSpPr>
        <p:spPr>
          <a:xfrm flipH="1">
            <a:off x="6106379" y="3281300"/>
            <a:ext cx="635265"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57" name="Arrow: Right 56">
            <a:extLst>
              <a:ext uri="{FF2B5EF4-FFF2-40B4-BE49-F238E27FC236}">
                <a16:creationId xmlns:a16="http://schemas.microsoft.com/office/drawing/2014/main" id="{9349FC29-56F5-4462-B78D-FD6F6CC8C935}"/>
              </a:ext>
            </a:extLst>
          </p:cNvPr>
          <p:cNvSpPr/>
          <p:nvPr/>
        </p:nvSpPr>
        <p:spPr>
          <a:xfrm rot="16200000" flipH="1">
            <a:off x="4326381" y="1803588"/>
            <a:ext cx="467790"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C83CADC6-43DD-4885-A8AF-C4701EAEE3B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854666" y="2067259"/>
            <a:ext cx="1550527" cy="1031100"/>
          </a:xfrm>
          <a:prstGeom prst="rect">
            <a:avLst/>
          </a:prstGeom>
        </p:spPr>
      </p:pic>
      <p:pic>
        <p:nvPicPr>
          <p:cNvPr id="8" name="Picture 7">
            <a:extLst>
              <a:ext uri="{FF2B5EF4-FFF2-40B4-BE49-F238E27FC236}">
                <a16:creationId xmlns:a16="http://schemas.microsoft.com/office/drawing/2014/main" id="{608EB055-73F3-4ED3-B54E-85A56368E290}"/>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11992" r="13193"/>
          <a:stretch/>
        </p:blipFill>
        <p:spPr>
          <a:xfrm>
            <a:off x="4864651" y="2073918"/>
            <a:ext cx="547948" cy="488268"/>
          </a:xfrm>
          <a:prstGeom prst="rect">
            <a:avLst/>
          </a:prstGeom>
        </p:spPr>
      </p:pic>
      <p:pic>
        <p:nvPicPr>
          <p:cNvPr id="36" name="Picture 35">
            <a:extLst>
              <a:ext uri="{FF2B5EF4-FFF2-40B4-BE49-F238E27FC236}">
                <a16:creationId xmlns:a16="http://schemas.microsoft.com/office/drawing/2014/main" id="{551A8147-803F-46DC-9EE1-53232E58423D}"/>
              </a:ext>
            </a:extLst>
          </p:cNvPr>
          <p:cNvPicPr>
            <a:picLocks noChangeAspect="1"/>
          </p:cNvPicPr>
          <p:nvPr/>
        </p:nvPicPr>
        <p:blipFill>
          <a:blip r:embed="rId14"/>
          <a:stretch>
            <a:fillRect/>
          </a:stretch>
        </p:blipFill>
        <p:spPr>
          <a:xfrm>
            <a:off x="2868963" y="3146038"/>
            <a:ext cx="1494870" cy="792196"/>
          </a:xfrm>
          <a:prstGeom prst="rect">
            <a:avLst/>
          </a:prstGeom>
        </p:spPr>
      </p:pic>
      <p:sp>
        <p:nvSpPr>
          <p:cNvPr id="59" name="Arrow: Right 58">
            <a:extLst>
              <a:ext uri="{FF2B5EF4-FFF2-40B4-BE49-F238E27FC236}">
                <a16:creationId xmlns:a16="http://schemas.microsoft.com/office/drawing/2014/main" id="{303BEF50-D180-4A45-BB9E-85D9DA666084}"/>
              </a:ext>
            </a:extLst>
          </p:cNvPr>
          <p:cNvSpPr/>
          <p:nvPr/>
        </p:nvSpPr>
        <p:spPr>
          <a:xfrm rot="10800000" flipH="1">
            <a:off x="2395899" y="3244918"/>
            <a:ext cx="660809"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D20738FE-01FE-4D8F-83C2-3431D01936AE}"/>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8508" r="8289"/>
          <a:stretch/>
        </p:blipFill>
        <p:spPr>
          <a:xfrm>
            <a:off x="5492747" y="2084057"/>
            <a:ext cx="555378" cy="483932"/>
          </a:xfrm>
          <a:prstGeom prst="rect">
            <a:avLst/>
          </a:prstGeom>
        </p:spPr>
      </p:pic>
      <p:pic>
        <p:nvPicPr>
          <p:cNvPr id="14" name="Picture 13">
            <a:extLst>
              <a:ext uri="{FF2B5EF4-FFF2-40B4-BE49-F238E27FC236}">
                <a16:creationId xmlns:a16="http://schemas.microsoft.com/office/drawing/2014/main" id="{46F96ABA-DE04-404D-A1F5-F3F6112AA9DE}"/>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12014" r="13182"/>
          <a:stretch/>
        </p:blipFill>
        <p:spPr>
          <a:xfrm>
            <a:off x="4863063" y="2609845"/>
            <a:ext cx="547948" cy="488268"/>
          </a:xfrm>
          <a:prstGeom prst="rect">
            <a:avLst/>
          </a:prstGeom>
        </p:spPr>
      </p:pic>
      <p:pic>
        <p:nvPicPr>
          <p:cNvPr id="17" name="Picture 16">
            <a:extLst>
              <a:ext uri="{FF2B5EF4-FFF2-40B4-BE49-F238E27FC236}">
                <a16:creationId xmlns:a16="http://schemas.microsoft.com/office/drawing/2014/main" id="{92DE53D2-A437-453D-9868-C2E80ADD62E4}"/>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755" r="28175"/>
          <a:stretch/>
        </p:blipFill>
        <p:spPr>
          <a:xfrm>
            <a:off x="5492745" y="2607090"/>
            <a:ext cx="555379" cy="483932"/>
          </a:xfrm>
          <a:prstGeom prst="rect">
            <a:avLst/>
          </a:prstGeom>
        </p:spPr>
      </p:pic>
      <p:pic>
        <p:nvPicPr>
          <p:cNvPr id="19" name="Picture 18">
            <a:extLst>
              <a:ext uri="{FF2B5EF4-FFF2-40B4-BE49-F238E27FC236}">
                <a16:creationId xmlns:a16="http://schemas.microsoft.com/office/drawing/2014/main" id="{6EC4C675-3C7E-4571-970D-94C51107B395}"/>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t="8325" b="6572"/>
          <a:stretch/>
        </p:blipFill>
        <p:spPr>
          <a:xfrm>
            <a:off x="4857833" y="3224349"/>
            <a:ext cx="1190291" cy="675314"/>
          </a:xfrm>
          <a:prstGeom prst="rect">
            <a:avLst/>
          </a:prstGeom>
        </p:spPr>
      </p:pic>
      <p:pic>
        <p:nvPicPr>
          <p:cNvPr id="35" name="Picture 2" descr="C:\Documents and Settings\Hugues\My Documents\rcs\Comm\2010-03 Verbier\ecran-liaisons.jpg">
            <a:extLst>
              <a:ext uri="{FF2B5EF4-FFF2-40B4-BE49-F238E27FC236}">
                <a16:creationId xmlns:a16="http://schemas.microsoft.com/office/drawing/2014/main" id="{BFF276AE-4DBA-435B-B3A8-765063D54E5B}"/>
              </a:ext>
            </a:extLst>
          </p:cNvPr>
          <p:cNvPicPr>
            <a:picLocks noChangeAspect="1" noChangeArrowheads="1"/>
          </p:cNvPicPr>
          <p:nvPr/>
        </p:nvPicPr>
        <p:blipFill>
          <a:blip r:embed="rId19" cstate="print">
            <a:duotone>
              <a:schemeClr val="accent1">
                <a:shade val="45000"/>
                <a:satMod val="135000"/>
              </a:schemeClr>
              <a:prstClr val="white"/>
            </a:duotone>
          </a:blip>
          <a:stretch>
            <a:fillRect/>
          </a:stretch>
        </p:blipFill>
        <p:spPr bwMode="auto">
          <a:xfrm>
            <a:off x="6853814" y="2957426"/>
            <a:ext cx="1850630" cy="1004772"/>
          </a:xfrm>
          <a:prstGeom prst="rect">
            <a:avLst/>
          </a:prstGeom>
          <a:noFill/>
        </p:spPr>
      </p:pic>
      <p:sp>
        <p:nvSpPr>
          <p:cNvPr id="37" name="Rectangle 36">
            <a:extLst>
              <a:ext uri="{FF2B5EF4-FFF2-40B4-BE49-F238E27FC236}">
                <a16:creationId xmlns:a16="http://schemas.microsoft.com/office/drawing/2014/main" id="{25016DB5-DF4D-43B1-BBAA-1C9864670590}"/>
              </a:ext>
            </a:extLst>
          </p:cNvPr>
          <p:cNvSpPr/>
          <p:nvPr/>
        </p:nvSpPr>
        <p:spPr>
          <a:xfrm>
            <a:off x="2223580" y="4275453"/>
            <a:ext cx="4572000" cy="738664"/>
          </a:xfrm>
          <a:prstGeom prst="rect">
            <a:avLst/>
          </a:prstGeom>
        </p:spPr>
        <p:txBody>
          <a:bodyPr>
            <a:spAutoFit/>
          </a:bodyPr>
          <a:lstStyle/>
          <a:p>
            <a:pPr algn="ctr"/>
            <a:r>
              <a:rPr lang="en-GB" sz="1400" dirty="0" err="1">
                <a:solidFill>
                  <a:schemeClr val="bg2"/>
                </a:solidFill>
                <a:latin typeface="Nunito Sans Light" panose="00000400000000000000" pitchFamily="2" charset="0"/>
              </a:rPr>
              <a:t>Connectez</a:t>
            </a:r>
            <a:r>
              <a:rPr lang="en-GB" sz="1400" dirty="0">
                <a:solidFill>
                  <a:schemeClr val="bg2"/>
                </a:solidFill>
                <a:latin typeface="Nunito Sans Light" panose="00000400000000000000" pitchFamily="2" charset="0"/>
              </a:rPr>
              <a:t> </a:t>
            </a:r>
            <a:r>
              <a:rPr lang="en-GB" sz="1400" dirty="0" err="1">
                <a:solidFill>
                  <a:schemeClr val="bg2"/>
                </a:solidFill>
                <a:latin typeface="Nunito Sans Light" panose="00000400000000000000" pitchFamily="2" charset="0"/>
              </a:rPr>
              <a:t>vous</a:t>
            </a:r>
            <a:r>
              <a:rPr lang="en-GB" sz="1400" dirty="0">
                <a:solidFill>
                  <a:schemeClr val="bg2"/>
                </a:solidFill>
                <a:latin typeface="Nunito Sans Light" panose="00000400000000000000" pitchFamily="2" charset="0"/>
              </a:rPr>
              <a:t> à </a:t>
            </a:r>
            <a:r>
              <a:rPr lang="en-GB" sz="1400" dirty="0" err="1">
                <a:solidFill>
                  <a:schemeClr val="bg2"/>
                </a:solidFill>
                <a:latin typeface="Nunito Sans Light" panose="00000400000000000000" pitchFamily="2" charset="0"/>
              </a:rPr>
              <a:t>l’intranet</a:t>
            </a:r>
            <a:r>
              <a:rPr lang="en-GB" sz="1400" dirty="0">
                <a:solidFill>
                  <a:schemeClr val="bg2"/>
                </a:solidFill>
                <a:latin typeface="Nunito Sans Light" panose="00000400000000000000" pitchFamily="2" charset="0"/>
              </a:rPr>
              <a:t>, au PGI</a:t>
            </a:r>
            <a:r>
              <a:rPr lang="en-GB" sz="1400" dirty="0">
                <a:solidFill>
                  <a:schemeClr val="bg2"/>
                </a:solidFill>
                <a:latin typeface="Nunito Sans Light" panose="00000400000000000000" pitchFamily="2" charset="0"/>
                <a:cs typeface="MoolBoran" panose="020B0604020202020204" pitchFamily="34" charset="0"/>
              </a:rPr>
              <a:t>*</a:t>
            </a:r>
            <a:r>
              <a:rPr lang="en-GB" sz="1400" dirty="0">
                <a:solidFill>
                  <a:schemeClr val="bg2"/>
                </a:solidFill>
                <a:latin typeface="Nunito Sans Light" panose="00000400000000000000" pitchFamily="2" charset="0"/>
              </a:rPr>
              <a:t>, CRM et plus.</a:t>
            </a:r>
          </a:p>
          <a:p>
            <a:pPr algn="ctr"/>
            <a:r>
              <a:rPr lang="fr-CH" sz="1400" dirty="0">
                <a:solidFill>
                  <a:schemeClr val="accent1"/>
                </a:solidFill>
                <a:latin typeface="Nunito Sans Light" panose="00000400000000000000" pitchFamily="2" charset="0"/>
              </a:rPr>
              <a:t>Pas de gestion manuelle de contenu.</a:t>
            </a:r>
          </a:p>
          <a:p>
            <a:pPr algn="ctr"/>
            <a:endParaRPr lang="en-GB" sz="1400" dirty="0">
              <a:solidFill>
                <a:schemeClr val="bg2"/>
              </a:solidFill>
              <a:latin typeface="Nunito Sans SemiBold" panose="00000700000000000000" pitchFamily="2" charset="0"/>
            </a:endParaRPr>
          </a:p>
        </p:txBody>
      </p:sp>
      <p:sp>
        <p:nvSpPr>
          <p:cNvPr id="38" name="TextBox 37">
            <a:extLst>
              <a:ext uri="{FF2B5EF4-FFF2-40B4-BE49-F238E27FC236}">
                <a16:creationId xmlns:a16="http://schemas.microsoft.com/office/drawing/2014/main" id="{8B89680F-EE5E-461D-AD4B-20CF218F384F}"/>
              </a:ext>
            </a:extLst>
          </p:cNvPr>
          <p:cNvSpPr txBox="1"/>
          <p:nvPr/>
        </p:nvSpPr>
        <p:spPr>
          <a:xfrm>
            <a:off x="247925" y="4905666"/>
            <a:ext cx="4106596" cy="200055"/>
          </a:xfrm>
          <a:prstGeom prst="rect">
            <a:avLst/>
          </a:prstGeom>
          <a:noFill/>
        </p:spPr>
        <p:txBody>
          <a:bodyPr wrap="square" rtlCol="0">
            <a:spAutoFit/>
          </a:bodyPr>
          <a:lstStyle/>
          <a:p>
            <a:r>
              <a:rPr lang="en-US" sz="700" dirty="0">
                <a:solidFill>
                  <a:schemeClr val="bg2"/>
                </a:solidFill>
                <a:latin typeface="Arial Nova Light" panose="020B0304020202020204" pitchFamily="34" charset="0"/>
              </a:rPr>
              <a:t>*PGI </a:t>
            </a:r>
            <a:r>
              <a:rPr lang="en-US" sz="700" dirty="0" err="1">
                <a:solidFill>
                  <a:schemeClr val="bg2"/>
                </a:solidFill>
                <a:latin typeface="Arial Nova Light" panose="020B0304020202020204" pitchFamily="34" charset="0"/>
              </a:rPr>
              <a:t>Progiciel</a:t>
            </a:r>
            <a:r>
              <a:rPr lang="en-US" sz="700" dirty="0">
                <a:solidFill>
                  <a:schemeClr val="bg2"/>
                </a:solidFill>
                <a:latin typeface="Arial Nova Light" panose="020B0304020202020204" pitchFamily="34" charset="0"/>
              </a:rPr>
              <a:t> de gestion </a:t>
            </a:r>
            <a:r>
              <a:rPr lang="en-US" sz="700" dirty="0" err="1">
                <a:solidFill>
                  <a:schemeClr val="bg2"/>
                </a:solidFill>
                <a:latin typeface="Arial Nova Light" panose="020B0304020202020204" pitchFamily="34" charset="0"/>
              </a:rPr>
              <a:t>intégrée</a:t>
            </a:r>
            <a:endParaRPr lang="en-US" sz="700" dirty="0">
              <a:solidFill>
                <a:schemeClr val="bg2"/>
              </a:solidFill>
              <a:latin typeface="Arial Nova Light" panose="020B0304020202020204" pitchFamily="34" charset="0"/>
            </a:endParaRPr>
          </a:p>
        </p:txBody>
      </p:sp>
    </p:spTree>
    <p:extLst>
      <p:ext uri="{BB962C8B-B14F-4D97-AF65-F5344CB8AC3E}">
        <p14:creationId xmlns:p14="http://schemas.microsoft.com/office/powerpoint/2010/main" val="283134380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5" name="TextBox 34">
            <a:extLst>
              <a:ext uri="{FF2B5EF4-FFF2-40B4-BE49-F238E27FC236}">
                <a16:creationId xmlns:a16="http://schemas.microsoft.com/office/drawing/2014/main" id="{A339C568-319D-4ED5-8113-F4F7A043002B}"/>
              </a:ext>
            </a:extLst>
          </p:cNvPr>
          <p:cNvSpPr txBox="1"/>
          <p:nvPr/>
        </p:nvSpPr>
        <p:spPr>
          <a:xfrm>
            <a:off x="251997" y="1368672"/>
            <a:ext cx="2573155" cy="400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err="1">
                <a:solidFill>
                  <a:schemeClr val="bg1"/>
                </a:solidFill>
                <a:latin typeface="Nunito Sans" panose="00000500000000000000" pitchFamily="2" charset="0"/>
              </a:rPr>
              <a:t>Enregistrement</a:t>
            </a:r>
            <a:r>
              <a:rPr lang="en-GB" sz="1000" dirty="0">
                <a:solidFill>
                  <a:schemeClr val="bg1"/>
                </a:solidFill>
                <a:latin typeface="Nunito Sans" panose="00000500000000000000" pitchFamily="2" charset="0"/>
              </a:rPr>
              <a:t> des patients et des </a:t>
            </a:r>
            <a:r>
              <a:rPr lang="en-GB" sz="1000" dirty="0" err="1">
                <a:solidFill>
                  <a:schemeClr val="bg1"/>
                </a:solidFill>
                <a:latin typeface="Nunito Sans" panose="00000500000000000000" pitchFamily="2" charset="0"/>
              </a:rPr>
              <a:t>données</a:t>
            </a:r>
            <a:r>
              <a:rPr lang="en-GB" sz="1000" dirty="0">
                <a:solidFill>
                  <a:schemeClr val="bg1"/>
                </a:solidFill>
                <a:latin typeface="Nunito Sans" panose="00000500000000000000" pitchFamily="2" charset="0"/>
              </a:rPr>
              <a:t> </a:t>
            </a:r>
            <a:r>
              <a:rPr lang="en-GB" sz="1000" dirty="0" err="1">
                <a:solidFill>
                  <a:schemeClr val="bg1"/>
                </a:solidFill>
                <a:latin typeface="Nunito Sans" panose="00000500000000000000" pitchFamily="2" charset="0"/>
              </a:rPr>
              <a:t>d’orientation</a:t>
            </a:r>
            <a:endParaRPr lang="en-GB" sz="1000" dirty="0">
              <a:solidFill>
                <a:schemeClr val="bg1"/>
              </a:solidFill>
              <a:latin typeface="Nunito Sans" panose="00000500000000000000" pitchFamily="2" charset="0"/>
            </a:endParaRPr>
          </a:p>
        </p:txBody>
      </p:sp>
      <p:sp>
        <p:nvSpPr>
          <p:cNvPr id="36" name="TextBox 35">
            <a:extLst>
              <a:ext uri="{FF2B5EF4-FFF2-40B4-BE49-F238E27FC236}">
                <a16:creationId xmlns:a16="http://schemas.microsoft.com/office/drawing/2014/main" id="{E7A39843-4191-48CC-97B9-7D473C5E1E33}"/>
              </a:ext>
            </a:extLst>
          </p:cNvPr>
          <p:cNvSpPr txBox="1"/>
          <p:nvPr/>
        </p:nvSpPr>
        <p:spPr>
          <a:xfrm>
            <a:off x="3285282" y="1371535"/>
            <a:ext cx="2570309" cy="400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D</a:t>
            </a:r>
            <a:r>
              <a:rPr lang="fr" sz="1000" dirty="0">
                <a:solidFill>
                  <a:schemeClr val="bg1"/>
                </a:solidFill>
                <a:latin typeface="Nunito Sans" panose="00000500000000000000" pitchFamily="2" charset="0"/>
              </a:rPr>
              <a:t>onnées de localisation: fuseau horaire, météo, ...</a:t>
            </a:r>
            <a:endParaRPr lang="en-GB" sz="1000" dirty="0">
              <a:solidFill>
                <a:schemeClr val="bg1"/>
              </a:solidFill>
              <a:latin typeface="Nunito Sans" panose="00000500000000000000" pitchFamily="2" charset="0"/>
            </a:endParaRPr>
          </a:p>
        </p:txBody>
      </p:sp>
      <p:sp>
        <p:nvSpPr>
          <p:cNvPr id="37" name="TextBox 36">
            <a:extLst>
              <a:ext uri="{FF2B5EF4-FFF2-40B4-BE49-F238E27FC236}">
                <a16:creationId xmlns:a16="http://schemas.microsoft.com/office/drawing/2014/main" id="{EADF5A22-02E7-4D76-BA74-56282DCA2548}"/>
              </a:ext>
            </a:extLst>
          </p:cNvPr>
          <p:cNvSpPr txBox="1"/>
          <p:nvPr/>
        </p:nvSpPr>
        <p:spPr>
          <a:xfrm>
            <a:off x="6318849" y="1367687"/>
            <a:ext cx="2573154"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50" dirty="0">
                <a:solidFill>
                  <a:schemeClr val="bg1"/>
                </a:solidFill>
                <a:latin typeface="Nunito Sans" panose="00000500000000000000" pitchFamily="2" charset="0"/>
              </a:rPr>
              <a:t>Données de réservation de salle, d’horaires</a:t>
            </a:r>
            <a:r>
              <a:rPr lang="en-GB" sz="1050" dirty="0">
                <a:solidFill>
                  <a:schemeClr val="bg1"/>
                </a:solidFill>
                <a:latin typeface="Nunito Sans" panose="00000500000000000000" pitchFamily="2" charset="0"/>
              </a:rPr>
              <a:t>, …</a:t>
            </a:r>
          </a:p>
        </p:txBody>
      </p:sp>
      <p:sp>
        <p:nvSpPr>
          <p:cNvPr id="38" name="TextBox 37">
            <a:extLst>
              <a:ext uri="{FF2B5EF4-FFF2-40B4-BE49-F238E27FC236}">
                <a16:creationId xmlns:a16="http://schemas.microsoft.com/office/drawing/2014/main" id="{D0FDF7CD-0E38-40BB-9D89-B213CD300327}"/>
              </a:ext>
            </a:extLst>
          </p:cNvPr>
          <p:cNvSpPr txBox="1"/>
          <p:nvPr/>
        </p:nvSpPr>
        <p:spPr>
          <a:xfrm>
            <a:off x="0" y="3901998"/>
            <a:ext cx="9144000" cy="523220"/>
          </a:xfrm>
          <a:prstGeom prst="rect">
            <a:avLst/>
          </a:prstGeom>
          <a:noFill/>
          <a:ln>
            <a:noFill/>
          </a:ln>
        </p:spPr>
        <p:txBody>
          <a:bodyPr wrap="square" rtlCol="0">
            <a:spAutoFit/>
          </a:bodyPr>
          <a:lstStyle/>
          <a:p>
            <a:pPr lvl="0" algn="ctr"/>
            <a:r>
              <a:rPr lang="fr" sz="1400" dirty="0">
                <a:solidFill>
                  <a:prstClr val="black"/>
                </a:solidFill>
                <a:latin typeface="Nunito Sans" panose="00000500000000000000" pitchFamily="2" charset="0"/>
              </a:rPr>
              <a:t>Pas de </a:t>
            </a:r>
            <a:r>
              <a:rPr lang="fr" sz="1400" dirty="0">
                <a:solidFill>
                  <a:srgbClr val="1468B3"/>
                </a:solidFill>
                <a:latin typeface="Nunito Sans" panose="00000500000000000000" pitchFamily="2" charset="0"/>
              </a:rPr>
              <a:t>zone forcée</a:t>
            </a:r>
            <a:r>
              <a:rPr lang="fr" sz="1400" dirty="0">
                <a:solidFill>
                  <a:prstClr val="black"/>
                </a:solidFill>
                <a:latin typeface="Nunito Sans" panose="00000500000000000000" pitchFamily="2" charset="0"/>
              </a:rPr>
              <a:t>, </a:t>
            </a:r>
            <a:r>
              <a:rPr lang="en-GB" sz="1400" dirty="0">
                <a:solidFill>
                  <a:prstClr val="black"/>
                </a:solidFill>
                <a:latin typeface="Nunito Sans" panose="00000500000000000000" pitchFamily="2" charset="0"/>
              </a:rPr>
              <a:t>de </a:t>
            </a:r>
            <a:r>
              <a:rPr lang="fr" sz="1400" dirty="0">
                <a:solidFill>
                  <a:srgbClr val="1468B3"/>
                </a:solidFill>
                <a:latin typeface="Nunito Sans" panose="00000500000000000000" pitchFamily="2" charset="0"/>
              </a:rPr>
              <a:t>modèle</a:t>
            </a:r>
            <a:r>
              <a:rPr lang="fr" sz="1400" dirty="0">
                <a:solidFill>
                  <a:prstClr val="black"/>
                </a:solidFill>
                <a:latin typeface="Nunito Sans" panose="00000500000000000000" pitchFamily="2" charset="0"/>
              </a:rPr>
              <a:t> ou </a:t>
            </a:r>
            <a:r>
              <a:rPr lang="en-GB" sz="1400" dirty="0">
                <a:solidFill>
                  <a:srgbClr val="1468B3"/>
                </a:solidFill>
                <a:latin typeface="Nunito Sans" panose="00000500000000000000" pitchFamily="2" charset="0"/>
              </a:rPr>
              <a:t>de </a:t>
            </a:r>
            <a:r>
              <a:rPr lang="fr" sz="1400" dirty="0">
                <a:solidFill>
                  <a:srgbClr val="1468B3"/>
                </a:solidFill>
                <a:latin typeface="Nunito Sans" panose="00000500000000000000" pitchFamily="2" charset="0"/>
              </a:rPr>
              <a:t>limitation de design</a:t>
            </a:r>
            <a:r>
              <a:rPr lang="fr" sz="1400" dirty="0">
                <a:solidFill>
                  <a:prstClr val="black"/>
                </a:solidFill>
                <a:latin typeface="Nunito Sans" panose="00000500000000000000" pitchFamily="2" charset="0"/>
              </a:rPr>
              <a:t>.</a:t>
            </a:r>
          </a:p>
          <a:p>
            <a:pPr lvl="0" algn="ctr"/>
            <a:r>
              <a:rPr lang="fr" sz="1400" dirty="0">
                <a:solidFill>
                  <a:prstClr val="black"/>
                </a:solidFill>
                <a:latin typeface="Nunito Sans" panose="00000500000000000000" pitchFamily="2" charset="0"/>
              </a:rPr>
              <a:t>Aucun délai pour les mises à jour de contenu.</a:t>
            </a:r>
            <a:endParaRPr lang="en-GB" sz="1400" dirty="0">
              <a:solidFill>
                <a:prstClr val="black"/>
              </a:solidFill>
              <a:latin typeface="Nunito Sans" panose="00000500000000000000" pitchFamily="2" charset="0"/>
            </a:endParaRPr>
          </a:p>
        </p:txBody>
      </p:sp>
      <p:sp>
        <p:nvSpPr>
          <p:cNvPr id="41" name="Rectangle 40">
            <a:extLst>
              <a:ext uri="{FF2B5EF4-FFF2-40B4-BE49-F238E27FC236}">
                <a16:creationId xmlns:a16="http://schemas.microsoft.com/office/drawing/2014/main" id="{839D1BD6-FBC1-4D78-92D2-352F3E67D734}"/>
              </a:ext>
            </a:extLst>
          </p:cNvPr>
          <p:cNvSpPr/>
          <p:nvPr/>
        </p:nvSpPr>
        <p:spPr>
          <a:xfrm>
            <a:off x="428638" y="1996689"/>
            <a:ext cx="2306956" cy="896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7" name="Straight Connector 46">
            <a:extLst>
              <a:ext uri="{FF2B5EF4-FFF2-40B4-BE49-F238E27FC236}">
                <a16:creationId xmlns:a16="http://schemas.microsoft.com/office/drawing/2014/main" id="{46C77919-620A-47B7-BC65-DE357FAC8E7E}"/>
              </a:ext>
            </a:extLst>
          </p:cNvPr>
          <p:cNvCxnSpPr>
            <a:cxnSpLocks/>
          </p:cNvCxnSpPr>
          <p:nvPr/>
        </p:nvCxnSpPr>
        <p:spPr>
          <a:xfrm>
            <a:off x="1953986" y="3892300"/>
            <a:ext cx="516527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12BA3A9-4ECD-44DD-8D77-4C9082100FFD}"/>
              </a:ext>
            </a:extLst>
          </p:cNvPr>
          <p:cNvCxnSpPr>
            <a:cxnSpLocks/>
          </p:cNvCxnSpPr>
          <p:nvPr/>
        </p:nvCxnSpPr>
        <p:spPr>
          <a:xfrm>
            <a:off x="1953986" y="4425218"/>
            <a:ext cx="5165271"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65CF03B-44C8-4762-8DEB-E70AF4029D9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2034" y="1690204"/>
            <a:ext cx="3288600" cy="2192399"/>
          </a:xfrm>
          <a:prstGeom prst="rect">
            <a:avLst/>
          </a:prstGeom>
        </p:spPr>
      </p:pic>
      <p:pic>
        <p:nvPicPr>
          <p:cNvPr id="4" name="Picture 3" descr="A screenshot of a computer screen&#10;&#10;Description automatically generated">
            <a:extLst>
              <a:ext uri="{FF2B5EF4-FFF2-40B4-BE49-F238E27FC236}">
                <a16:creationId xmlns:a16="http://schemas.microsoft.com/office/drawing/2014/main" id="{C0D816C6-8422-4BD6-A1D3-4C05941F32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1164" y="1680370"/>
            <a:ext cx="3285472" cy="2194379"/>
          </a:xfrm>
          <a:prstGeom prst="rect">
            <a:avLst/>
          </a:prstGeom>
        </p:spPr>
      </p:pic>
      <p:pic>
        <p:nvPicPr>
          <p:cNvPr id="7" name="Picture 6" descr="A screenshot of a computer screen&#10;&#10;Description automatically generated">
            <a:extLst>
              <a:ext uri="{FF2B5EF4-FFF2-40B4-BE49-F238E27FC236}">
                <a16:creationId xmlns:a16="http://schemas.microsoft.com/office/drawing/2014/main" id="{1B517D5A-75E5-4BB2-B55B-497715A7AB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8844" y="1683909"/>
            <a:ext cx="3285472" cy="2188283"/>
          </a:xfrm>
          <a:prstGeom prst="rect">
            <a:avLst/>
          </a:prstGeom>
        </p:spPr>
      </p:pic>
      <p:sp>
        <p:nvSpPr>
          <p:cNvPr id="20" name="Title 5">
            <a:extLst>
              <a:ext uri="{FF2B5EF4-FFF2-40B4-BE49-F238E27FC236}">
                <a16:creationId xmlns:a16="http://schemas.microsoft.com/office/drawing/2014/main" id="{EB79B4A1-B178-44FC-9ACB-FF3E43626F42}"/>
              </a:ext>
            </a:extLst>
          </p:cNvPr>
          <p:cNvSpPr txBox="1">
            <a:spLocks/>
          </p:cNvSpPr>
          <p:nvPr/>
        </p:nvSpPr>
        <p:spPr>
          <a:xfrm>
            <a:off x="15240" y="72000"/>
            <a:ext cx="8352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2400" kern="1200">
                <a:solidFill>
                  <a:schemeClr val="bg1"/>
                </a:solidFill>
                <a:latin typeface="Nunito Sans Light" panose="00000400000000000000" pitchFamily="2" charset="0"/>
                <a:ea typeface="+mj-ea"/>
                <a:cs typeface="+mj-cs"/>
              </a:defRPr>
            </a:lvl1pPr>
          </a:lstStyle>
          <a:p>
            <a:pPr marL="0" marR="0" lvl="0" indent="0" algn="l" defTabSz="914355"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0" normalizeH="0" baseline="0" noProof="0">
                <a:ln>
                  <a:noFill/>
                </a:ln>
                <a:solidFill>
                  <a:sysClr val="window" lastClr="FFFFFF"/>
                </a:solidFill>
                <a:effectLst/>
                <a:uLnTx/>
                <a:uFillTx/>
                <a:latin typeface="Nunito Sans Light" panose="00000400000000000000" pitchFamily="2" charset="0"/>
                <a:ea typeface="+mj-ea"/>
                <a:cs typeface="+mj-cs"/>
              </a:rPr>
              <a:t>	Une </a:t>
            </a:r>
            <a:r>
              <a:rPr kumimoji="0" lang="fr" sz="2400" b="0" i="0" u="none" strike="noStrike" kern="1200" cap="none" spc="0" normalizeH="0" baseline="0" noProof="0">
                <a:ln>
                  <a:noFill/>
                </a:ln>
                <a:solidFill>
                  <a:sysClr val="window" lastClr="FFFFFF"/>
                </a:solidFill>
                <a:effectLst/>
                <a:uLnTx/>
                <a:uFillTx/>
                <a:latin typeface="Nunito Sans Light" panose="00000400000000000000" pitchFamily="2" charset="0"/>
                <a:ea typeface="+mj-ea"/>
                <a:cs typeface="+mj-cs"/>
              </a:rPr>
              <a:t>planification </a:t>
            </a:r>
            <a:r>
              <a:rPr kumimoji="0" lang="en-GB" sz="2400" b="0" i="0" u="none" strike="noStrike" kern="1200" cap="none" spc="0" normalizeH="0" baseline="0" noProof="0">
                <a:ln>
                  <a:noFill/>
                </a:ln>
                <a:solidFill>
                  <a:sysClr val="window" lastClr="FFFFFF"/>
                </a:solidFill>
                <a:effectLst/>
                <a:uLnTx/>
                <a:uFillTx/>
                <a:latin typeface="Nunito Sans Light" panose="00000400000000000000" pitchFamily="2" charset="0"/>
                <a:ea typeface="+mj-ea"/>
                <a:cs typeface="+mj-cs"/>
              </a:rPr>
              <a:t>et un </a:t>
            </a:r>
            <a:r>
              <a:rPr kumimoji="0" lang="fr" sz="2400" b="0" i="0" u="none" strike="noStrike" kern="1200" cap="none" spc="0" normalizeH="0" baseline="0" noProof="0">
                <a:ln>
                  <a:noFill/>
                </a:ln>
                <a:solidFill>
                  <a:sysClr val="window" lastClr="FFFFFF"/>
                </a:solidFill>
                <a:effectLst/>
                <a:uLnTx/>
                <a:uFillTx/>
                <a:latin typeface="Nunito Sans Light" panose="00000400000000000000" pitchFamily="2" charset="0"/>
                <a:ea typeface="+mj-ea"/>
                <a:cs typeface="+mj-cs"/>
              </a:rPr>
              <a:t>design </a:t>
            </a:r>
            <a:r>
              <a:rPr kumimoji="0" lang="en-GB" sz="2400" b="0" i="0" u="none" strike="noStrike" kern="1200" cap="none" spc="0" normalizeH="0" baseline="0" noProof="0">
                <a:ln>
                  <a:noFill/>
                </a:ln>
                <a:solidFill>
                  <a:sysClr val="window" lastClr="FFFFFF"/>
                </a:solidFill>
                <a:effectLst/>
                <a:uLnTx/>
                <a:uFillTx/>
                <a:latin typeface="Nunito Sans Light" panose="00000400000000000000" pitchFamily="2" charset="0"/>
                <a:ea typeface="+mj-ea"/>
                <a:cs typeface="+mj-cs"/>
              </a:rPr>
              <a:t>flexible.</a:t>
            </a:r>
            <a:endParaRPr kumimoji="0" lang="en-GB" sz="2400" b="0" i="0" u="none" strike="noStrike" kern="1200" cap="none" spc="0" normalizeH="0" baseline="0" noProof="0" dirty="0">
              <a:ln>
                <a:noFill/>
              </a:ln>
              <a:solidFill>
                <a:sysClr val="window" lastClr="FFFFFF"/>
              </a:solidFill>
              <a:effectLst/>
              <a:uLnTx/>
              <a:uFillTx/>
              <a:latin typeface="Nunito Sans Light" panose="00000400000000000000" pitchFamily="2" charset="0"/>
              <a:ea typeface="+mj-ea"/>
              <a:cs typeface="+mj-cs"/>
            </a:endParaRPr>
          </a:p>
        </p:txBody>
      </p:sp>
    </p:spTree>
    <p:extLst>
      <p:ext uri="{BB962C8B-B14F-4D97-AF65-F5344CB8AC3E}">
        <p14:creationId xmlns:p14="http://schemas.microsoft.com/office/powerpoint/2010/main" val="8971468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 screen&#10;&#10;Description automatically generated">
            <a:extLst>
              <a:ext uri="{FF2B5EF4-FFF2-40B4-BE49-F238E27FC236}">
                <a16:creationId xmlns:a16="http://schemas.microsoft.com/office/drawing/2014/main" id="{66E8087A-DCD1-4939-8F26-71247229C8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388" y="1034029"/>
            <a:ext cx="4980020" cy="3315950"/>
          </a:xfrm>
          <a:prstGeom prst="rect">
            <a:avLst/>
          </a:prstGeom>
        </p:spPr>
      </p:pic>
      <p:pic>
        <p:nvPicPr>
          <p:cNvPr id="5" name="Picture 4">
            <a:extLst>
              <a:ext uri="{FF2B5EF4-FFF2-40B4-BE49-F238E27FC236}">
                <a16:creationId xmlns:a16="http://schemas.microsoft.com/office/drawing/2014/main" id="{68FDBAA3-02FF-4EB8-90D1-AA98C43B8A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46375" y="1041649"/>
            <a:ext cx="4978801" cy="3319200"/>
          </a:xfrm>
          <a:prstGeom prst="rect">
            <a:avLst/>
          </a:prstGeom>
        </p:spPr>
      </p:pic>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7" name="Rectangle 26">
            <a:extLst>
              <a:ext uri="{FF2B5EF4-FFF2-40B4-BE49-F238E27FC236}">
                <a16:creationId xmlns:a16="http://schemas.microsoft.com/office/drawing/2014/main" id="{84A1EB45-8B3A-4788-B3F8-F21304E39385}"/>
              </a:ext>
            </a:extLst>
          </p:cNvPr>
          <p:cNvSpPr/>
          <p:nvPr/>
        </p:nvSpPr>
        <p:spPr>
          <a:xfrm>
            <a:off x="453988" y="1823351"/>
            <a:ext cx="3763336" cy="1446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6B28BFC5-116F-4C3C-9A74-D2FFAE43FE5B}"/>
              </a:ext>
            </a:extLst>
          </p:cNvPr>
          <p:cNvSpPr txBox="1"/>
          <p:nvPr/>
        </p:nvSpPr>
        <p:spPr>
          <a:xfrm>
            <a:off x="1099458" y="4161837"/>
            <a:ext cx="6825342" cy="523220"/>
          </a:xfrm>
          <a:prstGeom prst="rect">
            <a:avLst/>
          </a:prstGeom>
          <a:noFill/>
          <a:ln>
            <a:noFill/>
          </a:ln>
        </p:spPr>
        <p:txBody>
          <a:bodyPr wrap="square" rtlCol="0">
            <a:spAutoFit/>
          </a:bodyPr>
          <a:lstStyle/>
          <a:p>
            <a:pPr algn="ctr"/>
            <a:r>
              <a:rPr lang="fr-CH" sz="1400" dirty="0">
                <a:latin typeface="Nunito Sans" panose="00000500000000000000" pitchFamily="2" charset="0"/>
              </a:rPr>
              <a:t>Compatibilité avec des </a:t>
            </a:r>
            <a:r>
              <a:rPr lang="fr-CH" sz="1400" dirty="0">
                <a:solidFill>
                  <a:schemeClr val="tx2"/>
                </a:solidFill>
                <a:latin typeface="Nunito Sans" panose="00000500000000000000" pitchFamily="2" charset="0"/>
              </a:rPr>
              <a:t>connecteurs réseau: </a:t>
            </a:r>
            <a:r>
              <a:rPr lang="fr-CH" sz="1400" dirty="0">
                <a:latin typeface="Nunito Sans" panose="00000500000000000000" pitchFamily="2" charset="0"/>
              </a:rPr>
              <a:t>systèmes de téléavertisseurs, systèmes d’évacuation, tableaux de commande de bâtiments AMX et </a:t>
            </a:r>
            <a:r>
              <a:rPr lang="fr-CH" sz="1400" dirty="0" err="1">
                <a:latin typeface="Nunito Sans" panose="00000500000000000000" pitchFamily="2" charset="0"/>
              </a:rPr>
              <a:t>Crestron</a:t>
            </a:r>
            <a:r>
              <a:rPr lang="en-GB" sz="1400" dirty="0">
                <a:latin typeface="Nunito Sans" panose="00000500000000000000" pitchFamily="2" charset="0"/>
              </a:rPr>
              <a:t>.</a:t>
            </a:r>
          </a:p>
        </p:txBody>
      </p:sp>
      <p:cxnSp>
        <p:nvCxnSpPr>
          <p:cNvPr id="40" name="Straight Connector 39">
            <a:extLst>
              <a:ext uri="{FF2B5EF4-FFF2-40B4-BE49-F238E27FC236}">
                <a16:creationId xmlns:a16="http://schemas.microsoft.com/office/drawing/2014/main" id="{796C9D2E-C807-4A65-BA97-99F268367F45}"/>
              </a:ext>
            </a:extLst>
          </p:cNvPr>
          <p:cNvCxnSpPr>
            <a:cxnSpLocks/>
          </p:cNvCxnSpPr>
          <p:nvPr/>
        </p:nvCxnSpPr>
        <p:spPr>
          <a:xfrm>
            <a:off x="1099458" y="4096521"/>
            <a:ext cx="69450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A3E80A8-557B-4F67-A2C8-229282F49E08}"/>
              </a:ext>
            </a:extLst>
          </p:cNvPr>
          <p:cNvCxnSpPr>
            <a:cxnSpLocks/>
          </p:cNvCxnSpPr>
          <p:nvPr/>
        </p:nvCxnSpPr>
        <p:spPr>
          <a:xfrm>
            <a:off x="1099458" y="4755900"/>
            <a:ext cx="6945085"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Arrow: Right 19">
            <a:extLst>
              <a:ext uri="{FF2B5EF4-FFF2-40B4-BE49-F238E27FC236}">
                <a16:creationId xmlns:a16="http://schemas.microsoft.com/office/drawing/2014/main" id="{43E131D4-CD67-4356-97A0-B9EF945620DE}"/>
              </a:ext>
            </a:extLst>
          </p:cNvPr>
          <p:cNvSpPr/>
          <p:nvPr/>
        </p:nvSpPr>
        <p:spPr>
          <a:xfrm>
            <a:off x="4244579" y="2452342"/>
            <a:ext cx="627579" cy="247282"/>
          </a:xfrm>
          <a:prstGeom prst="rightArrow">
            <a:avLst/>
          </a:prstGeom>
          <a:solidFill>
            <a:schemeClr val="bg1"/>
          </a:solidFill>
          <a:ln>
            <a:solidFill>
              <a:srgbClr val="1B2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5">
            <a:extLst>
              <a:ext uri="{FF2B5EF4-FFF2-40B4-BE49-F238E27FC236}">
                <a16:creationId xmlns:a16="http://schemas.microsoft.com/office/drawing/2014/main" id="{90CF55FB-9B05-4AAE-AE8E-604F4572CB7D}"/>
              </a:ext>
            </a:extLst>
          </p:cNvPr>
          <p:cNvSpPr txBox="1">
            <a:spLocks/>
          </p:cNvSpPr>
          <p:nvPr/>
        </p:nvSpPr>
        <p:spPr>
          <a:xfrm>
            <a:off x="-340360" y="72000"/>
            <a:ext cx="8733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2400" kern="1200">
                <a:solidFill>
                  <a:schemeClr val="bg1"/>
                </a:solidFill>
                <a:latin typeface="Nunito Sans Light" panose="00000400000000000000" pitchFamily="2" charset="0"/>
                <a:ea typeface="+mj-ea"/>
                <a:cs typeface="+mj-cs"/>
              </a:defRPr>
            </a:lvl1pPr>
          </a:lstStyle>
          <a:p>
            <a:pPr marL="0" marR="0" lvl="0" indent="0" algn="l" defTabSz="914355"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a:ln>
                  <a:noFill/>
                </a:ln>
                <a:solidFill>
                  <a:sysClr val="window" lastClr="FFFFFF"/>
                </a:solidFill>
                <a:effectLst/>
                <a:uLnTx/>
                <a:uFillTx/>
                <a:latin typeface="Nunito Sans Light" panose="00000400000000000000" pitchFamily="2" charset="0"/>
                <a:ea typeface="+mj-ea"/>
                <a:cs typeface="+mj-cs"/>
              </a:rPr>
              <a:t>	De la </a:t>
            </a:r>
            <a:r>
              <a:rPr kumimoji="0" lang="fr" sz="2000" b="0" i="0" u="none" strike="noStrike" kern="1200" cap="none" spc="0" normalizeH="0" baseline="0" noProof="0">
                <a:ln>
                  <a:noFill/>
                </a:ln>
                <a:solidFill>
                  <a:sysClr val="window" lastClr="FFFFFF"/>
                </a:solidFill>
                <a:effectLst/>
                <a:uLnTx/>
                <a:uFillTx/>
                <a:latin typeface="Nunito Sans Light" panose="00000400000000000000" pitchFamily="2" charset="0"/>
                <a:ea typeface="+mj-ea"/>
                <a:cs typeface="+mj-cs"/>
              </a:rPr>
              <a:t>flexibilité pour </a:t>
            </a:r>
            <a:r>
              <a:rPr kumimoji="0" lang="en-GB" sz="2000" b="0" i="0" u="none" strike="noStrike" kern="1200" cap="none" spc="0" normalizeH="0" baseline="0" noProof="0">
                <a:ln>
                  <a:noFill/>
                </a:ln>
                <a:solidFill>
                  <a:sysClr val="window" lastClr="FFFFFF"/>
                </a:solidFill>
                <a:effectLst/>
                <a:uLnTx/>
                <a:uFillTx/>
                <a:latin typeface="Nunito Sans Light" panose="00000400000000000000" pitchFamily="2" charset="0"/>
                <a:ea typeface="+mj-ea"/>
                <a:cs typeface="+mj-cs"/>
              </a:rPr>
              <a:t>afficher </a:t>
            </a:r>
            <a:r>
              <a:rPr kumimoji="0" lang="fr" sz="2000" b="0" i="0" u="none" strike="noStrike" kern="1200" cap="none" spc="0" normalizeH="0" baseline="0" noProof="0">
                <a:ln>
                  <a:noFill/>
                </a:ln>
                <a:solidFill>
                  <a:sysClr val="window" lastClr="FFFFFF"/>
                </a:solidFill>
                <a:effectLst/>
                <a:uLnTx/>
                <a:uFillTx/>
                <a:latin typeface="Nunito Sans Light" panose="00000400000000000000" pitchFamily="2" charset="0"/>
                <a:ea typeface="+mj-ea"/>
                <a:cs typeface="+mj-cs"/>
              </a:rPr>
              <a:t>des événements ou des urgences</a:t>
            </a:r>
            <a:r>
              <a:rPr kumimoji="0" lang="en-GB" sz="2000" b="0" i="0" u="none" strike="noStrike" kern="1200" cap="none" spc="0" normalizeH="0" baseline="0" noProof="0">
                <a:ln>
                  <a:noFill/>
                </a:ln>
                <a:solidFill>
                  <a:sysClr val="window" lastClr="FFFFFF"/>
                </a:solidFill>
                <a:effectLst/>
                <a:uLnTx/>
                <a:uFillTx/>
                <a:latin typeface="Nunito Sans Light" panose="00000400000000000000" pitchFamily="2" charset="0"/>
                <a:ea typeface="+mj-ea"/>
                <a:cs typeface="+mj-cs"/>
              </a:rPr>
              <a:t>.</a:t>
            </a:r>
            <a:endParaRPr kumimoji="0" lang="en-GB" sz="2000" b="0" i="0" u="none" strike="noStrike" kern="1200" cap="none" spc="0" normalizeH="0" baseline="0" noProof="0" dirty="0">
              <a:ln>
                <a:noFill/>
              </a:ln>
              <a:solidFill>
                <a:sysClr val="window" lastClr="FFFFFF"/>
              </a:solidFill>
              <a:effectLst/>
              <a:uLnTx/>
              <a:uFillTx/>
              <a:latin typeface="Nunito Sans Light" panose="00000400000000000000" pitchFamily="2" charset="0"/>
              <a:ea typeface="+mj-ea"/>
              <a:cs typeface="+mj-cs"/>
            </a:endParaRPr>
          </a:p>
        </p:txBody>
      </p:sp>
    </p:spTree>
    <p:extLst>
      <p:ext uri="{BB962C8B-B14F-4D97-AF65-F5344CB8AC3E}">
        <p14:creationId xmlns:p14="http://schemas.microsoft.com/office/powerpoint/2010/main" val="124255313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2326A604-DC19-4A8C-810E-BC80A5BA34C3}"/>
              </a:ext>
            </a:extLst>
          </p:cNvPr>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EDD43502-8BF1-432D-939C-44B32EC432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5496" y="142926"/>
            <a:ext cx="954711" cy="410116"/>
          </a:xfrm>
          <a:prstGeom prst="rect">
            <a:avLst/>
          </a:prstGeom>
        </p:spPr>
      </p:pic>
      <p:pic>
        <p:nvPicPr>
          <p:cNvPr id="7" name="Picture 6">
            <a:extLst>
              <a:ext uri="{FF2B5EF4-FFF2-40B4-BE49-F238E27FC236}">
                <a16:creationId xmlns:a16="http://schemas.microsoft.com/office/drawing/2014/main" id="{74E0AF16-31B4-41AD-984F-9F44E639B741}"/>
              </a:ext>
            </a:extLst>
          </p:cNvPr>
          <p:cNvPicPr>
            <a:picLocks noChangeAspect="1"/>
          </p:cNvPicPr>
          <p:nvPr/>
        </p:nvPicPr>
        <p:blipFill>
          <a:blip r:embed="rId4"/>
          <a:stretch>
            <a:fillRect/>
          </a:stretch>
        </p:blipFill>
        <p:spPr>
          <a:xfrm>
            <a:off x="4320963" y="2408676"/>
            <a:ext cx="2226249" cy="1350979"/>
          </a:xfrm>
          <a:prstGeom prst="rect">
            <a:avLst/>
          </a:prstGeom>
          <a:ln>
            <a:noFill/>
          </a:ln>
          <a:effectLst/>
        </p:spPr>
      </p:pic>
      <p:sp>
        <p:nvSpPr>
          <p:cNvPr id="14" name="TextBox 13">
            <a:extLst>
              <a:ext uri="{FF2B5EF4-FFF2-40B4-BE49-F238E27FC236}">
                <a16:creationId xmlns:a16="http://schemas.microsoft.com/office/drawing/2014/main" id="{D7D93C49-7DB2-430C-B9C6-47EFD2C20EE7}"/>
              </a:ext>
            </a:extLst>
          </p:cNvPr>
          <p:cNvSpPr txBox="1"/>
          <p:nvPr/>
        </p:nvSpPr>
        <p:spPr>
          <a:xfrm>
            <a:off x="0" y="1262419"/>
            <a:ext cx="9144000" cy="307777"/>
          </a:xfrm>
          <a:prstGeom prst="rect">
            <a:avLst/>
          </a:prstGeom>
          <a:noFill/>
          <a:ln>
            <a:noFill/>
          </a:ln>
        </p:spPr>
        <p:txBody>
          <a:bodyPr wrap="square" rtlCol="0">
            <a:spAutoFit/>
          </a:bodyPr>
          <a:lstStyle/>
          <a:p>
            <a:pPr algn="ctr"/>
            <a:r>
              <a:rPr lang="en-GB" sz="1400" dirty="0" err="1">
                <a:latin typeface="Nunito Sans" panose="00000500000000000000" pitchFamily="2" charset="0"/>
              </a:rPr>
              <a:t>Compatibilité</a:t>
            </a:r>
            <a:r>
              <a:rPr lang="en-GB" sz="1400" dirty="0">
                <a:latin typeface="Nunito Sans" panose="00000500000000000000" pitchFamily="2" charset="0"/>
              </a:rPr>
              <a:t> multi-</a:t>
            </a:r>
            <a:r>
              <a:rPr lang="en-GB" sz="1400" dirty="0" err="1">
                <a:latin typeface="Nunito Sans" panose="00000500000000000000" pitchFamily="2" charset="0"/>
              </a:rPr>
              <a:t>système</a:t>
            </a:r>
            <a:r>
              <a:rPr lang="en-GB" sz="1400" dirty="0">
                <a:latin typeface="Nunito Sans" panose="00000500000000000000" pitchFamily="2" charset="0"/>
              </a:rPr>
              <a:t> </a:t>
            </a:r>
            <a:r>
              <a:rPr lang="en-GB" sz="1400" dirty="0" err="1">
                <a:latin typeface="Nunito Sans" panose="00000500000000000000" pitchFamily="2" charset="0"/>
              </a:rPr>
              <a:t>optimisée</a:t>
            </a:r>
            <a:endParaRPr lang="en-GB" sz="1400" dirty="0">
              <a:latin typeface="Nunito Sans" panose="00000500000000000000" pitchFamily="2" charset="0"/>
            </a:endParaRPr>
          </a:p>
        </p:txBody>
      </p:sp>
      <p:cxnSp>
        <p:nvCxnSpPr>
          <p:cNvPr id="21" name="Straight Connector 20">
            <a:extLst>
              <a:ext uri="{FF2B5EF4-FFF2-40B4-BE49-F238E27FC236}">
                <a16:creationId xmlns:a16="http://schemas.microsoft.com/office/drawing/2014/main" id="{F8FE6CD3-A659-42B4-838D-967753539FA8}"/>
              </a:ext>
            </a:extLst>
          </p:cNvPr>
          <p:cNvCxnSpPr>
            <a:cxnSpLocks/>
          </p:cNvCxnSpPr>
          <p:nvPr/>
        </p:nvCxnSpPr>
        <p:spPr>
          <a:xfrm>
            <a:off x="2819400" y="1225256"/>
            <a:ext cx="362494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FF48E5D-C5B0-45B9-82C2-CD41517899A5}"/>
              </a:ext>
            </a:extLst>
          </p:cNvPr>
          <p:cNvCxnSpPr>
            <a:cxnSpLocks/>
          </p:cNvCxnSpPr>
          <p:nvPr/>
        </p:nvCxnSpPr>
        <p:spPr>
          <a:xfrm>
            <a:off x="2819400" y="1587519"/>
            <a:ext cx="3565071"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DF2A5C9-7ED9-444F-A96D-A1B939925D21}"/>
              </a:ext>
            </a:extLst>
          </p:cNvPr>
          <p:cNvSpPr txBox="1"/>
          <p:nvPr/>
        </p:nvSpPr>
        <p:spPr>
          <a:xfrm>
            <a:off x="4320964" y="2044728"/>
            <a:ext cx="2226248" cy="369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900" dirty="0" err="1">
                <a:solidFill>
                  <a:schemeClr val="bg1"/>
                </a:solidFill>
                <a:latin typeface="Nunito Sans" panose="00000500000000000000" pitchFamily="2" charset="0"/>
              </a:rPr>
              <a:t>Système</a:t>
            </a:r>
            <a:r>
              <a:rPr lang="en-GB" sz="900" dirty="0">
                <a:solidFill>
                  <a:schemeClr val="bg1"/>
                </a:solidFill>
                <a:latin typeface="Nunito Sans" panose="00000500000000000000" pitchFamily="2" charset="0"/>
              </a:rPr>
              <a:t> de gestion </a:t>
            </a:r>
          </a:p>
          <a:p>
            <a:pPr algn="ctr"/>
            <a:r>
              <a:rPr lang="en-GB" sz="900" dirty="0">
                <a:solidFill>
                  <a:schemeClr val="bg1"/>
                </a:solidFill>
                <a:latin typeface="Nunito Sans" panose="00000500000000000000" pitchFamily="2" charset="0"/>
              </a:rPr>
              <a:t>de file </a:t>
            </a:r>
            <a:r>
              <a:rPr lang="en-GB" sz="900" dirty="0" err="1">
                <a:solidFill>
                  <a:schemeClr val="bg1"/>
                </a:solidFill>
                <a:latin typeface="Nunito Sans" panose="00000500000000000000" pitchFamily="2" charset="0"/>
              </a:rPr>
              <a:t>d’attente</a:t>
            </a:r>
            <a:endParaRPr lang="en-GB" sz="900" dirty="0">
              <a:solidFill>
                <a:schemeClr val="bg1"/>
              </a:solidFill>
              <a:latin typeface="Nunito Sans" panose="00000500000000000000" pitchFamily="2" charset="0"/>
            </a:endParaRPr>
          </a:p>
        </p:txBody>
      </p:sp>
      <p:sp>
        <p:nvSpPr>
          <p:cNvPr id="24" name="TextBox 23">
            <a:extLst>
              <a:ext uri="{FF2B5EF4-FFF2-40B4-BE49-F238E27FC236}">
                <a16:creationId xmlns:a16="http://schemas.microsoft.com/office/drawing/2014/main" id="{6355E5AF-57BB-4E11-B6AB-FCE5B61CCFF2}"/>
              </a:ext>
            </a:extLst>
          </p:cNvPr>
          <p:cNvSpPr txBox="1"/>
          <p:nvPr/>
        </p:nvSpPr>
        <p:spPr>
          <a:xfrm>
            <a:off x="2041402" y="2044728"/>
            <a:ext cx="2154191" cy="369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900" dirty="0" err="1">
                <a:solidFill>
                  <a:schemeClr val="bg1"/>
                </a:solidFill>
                <a:latin typeface="Nunito Sans" panose="00000500000000000000" pitchFamily="2" charset="0"/>
              </a:rPr>
              <a:t>Système</a:t>
            </a:r>
            <a:r>
              <a:rPr lang="en-GB" sz="900" dirty="0">
                <a:solidFill>
                  <a:schemeClr val="bg1"/>
                </a:solidFill>
                <a:latin typeface="Nunito Sans" panose="00000500000000000000" pitchFamily="2" charset="0"/>
              </a:rPr>
              <a:t> PGI</a:t>
            </a:r>
            <a:r>
              <a:rPr lang="en-US" sz="900" dirty="0">
                <a:solidFill>
                  <a:schemeClr val="bg1"/>
                </a:solidFill>
              </a:rPr>
              <a:t> *</a:t>
            </a:r>
            <a:r>
              <a:rPr lang="en-GB" sz="900" dirty="0">
                <a:solidFill>
                  <a:schemeClr val="bg1"/>
                </a:solidFill>
                <a:latin typeface="Nunito Sans" panose="00000500000000000000" pitchFamily="2" charset="0"/>
              </a:rPr>
              <a:t> </a:t>
            </a:r>
          </a:p>
          <a:p>
            <a:pPr algn="ctr"/>
            <a:r>
              <a:rPr lang="en-GB" sz="900" dirty="0">
                <a:solidFill>
                  <a:schemeClr val="bg1"/>
                </a:solidFill>
                <a:latin typeface="Nunito Sans" panose="00000500000000000000" pitchFamily="2" charset="0"/>
              </a:rPr>
              <a:t>pour </a:t>
            </a:r>
            <a:r>
              <a:rPr lang="en-GB" sz="900" dirty="0" err="1">
                <a:solidFill>
                  <a:schemeClr val="bg1"/>
                </a:solidFill>
                <a:latin typeface="Nunito Sans" panose="00000500000000000000" pitchFamily="2" charset="0"/>
              </a:rPr>
              <a:t>hôpitaux</a:t>
            </a:r>
            <a:endParaRPr lang="en-GB" sz="900" dirty="0">
              <a:solidFill>
                <a:schemeClr val="bg1"/>
              </a:solidFill>
              <a:latin typeface="Nunito Sans" panose="00000500000000000000" pitchFamily="2" charset="0"/>
            </a:endParaRPr>
          </a:p>
        </p:txBody>
      </p:sp>
      <p:sp>
        <p:nvSpPr>
          <p:cNvPr id="25" name="TextBox 24">
            <a:extLst>
              <a:ext uri="{FF2B5EF4-FFF2-40B4-BE49-F238E27FC236}">
                <a16:creationId xmlns:a16="http://schemas.microsoft.com/office/drawing/2014/main" id="{A6F0118D-EA0B-49A2-913B-F6A3E9711DC0}"/>
              </a:ext>
            </a:extLst>
          </p:cNvPr>
          <p:cNvSpPr txBox="1"/>
          <p:nvPr/>
        </p:nvSpPr>
        <p:spPr>
          <a:xfrm>
            <a:off x="382642" y="2044728"/>
            <a:ext cx="1533391" cy="369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900" dirty="0" err="1">
                <a:solidFill>
                  <a:schemeClr val="bg1"/>
                </a:solidFill>
                <a:latin typeface="Nunito Sans" panose="00000500000000000000" pitchFamily="2" charset="0"/>
              </a:rPr>
              <a:t>Systèmes</a:t>
            </a:r>
            <a:r>
              <a:rPr lang="en-GB" sz="900" dirty="0">
                <a:solidFill>
                  <a:schemeClr val="bg1"/>
                </a:solidFill>
                <a:latin typeface="Nunito Sans" panose="00000500000000000000" pitchFamily="2" charset="0"/>
              </a:rPr>
              <a:t> de </a:t>
            </a:r>
            <a:r>
              <a:rPr lang="en-GB" sz="900" dirty="0" err="1">
                <a:solidFill>
                  <a:schemeClr val="bg1"/>
                </a:solidFill>
                <a:latin typeface="Nunito Sans" panose="00000500000000000000" pitchFamily="2" charset="0"/>
              </a:rPr>
              <a:t>téléavertissseurs</a:t>
            </a:r>
            <a:endParaRPr lang="en-GB" sz="900" dirty="0">
              <a:solidFill>
                <a:schemeClr val="bg1"/>
              </a:solidFill>
              <a:latin typeface="Nunito Sans" panose="00000500000000000000" pitchFamily="2" charset="0"/>
            </a:endParaRPr>
          </a:p>
        </p:txBody>
      </p:sp>
      <p:pic>
        <p:nvPicPr>
          <p:cNvPr id="13" name="Picture 12">
            <a:extLst>
              <a:ext uri="{FF2B5EF4-FFF2-40B4-BE49-F238E27FC236}">
                <a16:creationId xmlns:a16="http://schemas.microsoft.com/office/drawing/2014/main" id="{EBE0ABCA-3E60-45DE-8C86-D48359F7BF7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10" r="3495" b="10827"/>
          <a:stretch/>
        </p:blipFill>
        <p:spPr>
          <a:xfrm>
            <a:off x="2041402" y="2408676"/>
            <a:ext cx="2154191" cy="1345594"/>
          </a:xfrm>
          <a:prstGeom prst="rect">
            <a:avLst/>
          </a:prstGeom>
        </p:spPr>
      </p:pic>
      <p:pic>
        <p:nvPicPr>
          <p:cNvPr id="26" name="Picture 25">
            <a:extLst>
              <a:ext uri="{FF2B5EF4-FFF2-40B4-BE49-F238E27FC236}">
                <a16:creationId xmlns:a16="http://schemas.microsoft.com/office/drawing/2014/main" id="{AE789EBE-1CAA-4578-A474-CC04CF0C633F}"/>
              </a:ext>
            </a:extLst>
          </p:cNvPr>
          <p:cNvPicPr>
            <a:picLocks noChangeAspect="1"/>
          </p:cNvPicPr>
          <p:nvPr/>
        </p:nvPicPr>
        <p:blipFill>
          <a:blip r:embed="rId6">
            <a:extLst>
              <a:ext uri="{BEBA8EAE-BF5A-486C-A8C5-ECC9F3942E4B}">
                <a14:imgProps xmlns:a14="http://schemas.microsoft.com/office/drawing/2010/main">
                  <a14:imgLayer r:embed="rId7">
                    <a14:imgEffect>
                      <a14:colorTemperature colorTemp="5300"/>
                    </a14:imgEffect>
                  </a14:imgLayer>
                </a14:imgProps>
              </a:ext>
              <a:ext uri="{28A0092B-C50C-407E-A947-70E740481C1C}">
                <a14:useLocalDpi xmlns:a14="http://schemas.microsoft.com/office/drawing/2010/main" val="0"/>
              </a:ext>
            </a:extLst>
          </a:blip>
          <a:stretch>
            <a:fillRect/>
          </a:stretch>
        </p:blipFill>
        <p:spPr>
          <a:xfrm>
            <a:off x="6672583" y="2418117"/>
            <a:ext cx="2154191" cy="1336153"/>
          </a:xfrm>
          <a:prstGeom prst="rect">
            <a:avLst/>
          </a:prstGeom>
        </p:spPr>
      </p:pic>
      <p:sp>
        <p:nvSpPr>
          <p:cNvPr id="27" name="TextBox 26">
            <a:extLst>
              <a:ext uri="{FF2B5EF4-FFF2-40B4-BE49-F238E27FC236}">
                <a16:creationId xmlns:a16="http://schemas.microsoft.com/office/drawing/2014/main" id="{91523089-C69B-440A-B27D-9217919D146D}"/>
              </a:ext>
            </a:extLst>
          </p:cNvPr>
          <p:cNvSpPr txBox="1"/>
          <p:nvPr/>
        </p:nvSpPr>
        <p:spPr>
          <a:xfrm>
            <a:off x="6672582" y="2048785"/>
            <a:ext cx="2154192" cy="369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900" dirty="0">
                <a:solidFill>
                  <a:schemeClr val="bg1"/>
                </a:solidFill>
                <a:latin typeface="Nunito Sans" panose="00000500000000000000" pitchFamily="2" charset="0"/>
              </a:rPr>
              <a:t>Streaming TV</a:t>
            </a:r>
          </a:p>
          <a:p>
            <a:pPr algn="ctr"/>
            <a:endParaRPr lang="en-GB" sz="900" dirty="0">
              <a:solidFill>
                <a:schemeClr val="bg1"/>
              </a:solidFill>
              <a:latin typeface="Nunito Sans" panose="00000500000000000000" pitchFamily="2" charset="0"/>
            </a:endParaRPr>
          </a:p>
        </p:txBody>
      </p:sp>
      <p:pic>
        <p:nvPicPr>
          <p:cNvPr id="16" name="Picture 15">
            <a:extLst>
              <a:ext uri="{FF2B5EF4-FFF2-40B4-BE49-F238E27FC236}">
                <a16:creationId xmlns:a16="http://schemas.microsoft.com/office/drawing/2014/main" id="{C419EDDF-A7F3-4162-8DF6-F60EF1974B6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7328" t="19497" b="27157"/>
          <a:stretch/>
        </p:blipFill>
        <p:spPr>
          <a:xfrm>
            <a:off x="356019" y="2414059"/>
            <a:ext cx="1560013" cy="1345595"/>
          </a:xfrm>
          <a:prstGeom prst="rect">
            <a:avLst/>
          </a:prstGeom>
        </p:spPr>
      </p:pic>
      <p:sp>
        <p:nvSpPr>
          <p:cNvPr id="29" name="Title 5">
            <a:extLst>
              <a:ext uri="{FF2B5EF4-FFF2-40B4-BE49-F238E27FC236}">
                <a16:creationId xmlns:a16="http://schemas.microsoft.com/office/drawing/2014/main" id="{C6DF71B2-BDAF-4DC2-BACD-37E37D6C1E30}"/>
              </a:ext>
            </a:extLst>
          </p:cNvPr>
          <p:cNvSpPr txBox="1">
            <a:spLocks/>
          </p:cNvSpPr>
          <p:nvPr/>
        </p:nvSpPr>
        <p:spPr>
          <a:xfrm>
            <a:off x="15240" y="72000"/>
            <a:ext cx="8352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2400" kern="1200">
                <a:solidFill>
                  <a:schemeClr val="bg1"/>
                </a:solidFill>
                <a:latin typeface="Nunito Sans Light" panose="00000400000000000000" pitchFamily="2" charset="0"/>
                <a:ea typeface="+mj-ea"/>
                <a:cs typeface="+mj-cs"/>
              </a:defRPr>
            </a:lvl1pPr>
          </a:lstStyle>
          <a:p>
            <a:pPr marL="0" marR="0" lvl="0" indent="0" algn="l" defTabSz="914355"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0" normalizeH="0" baseline="0" noProof="0" dirty="0">
                <a:ln>
                  <a:noFill/>
                </a:ln>
                <a:solidFill>
                  <a:sysClr val="window" lastClr="FFFFFF"/>
                </a:solidFill>
                <a:effectLst/>
                <a:uLnTx/>
                <a:uFillTx/>
                <a:latin typeface="Nunito Sans Light" panose="00000400000000000000" pitchFamily="2" charset="0"/>
                <a:ea typeface="+mj-ea"/>
                <a:cs typeface="+mj-cs"/>
              </a:rPr>
              <a:t>	</a:t>
            </a:r>
            <a:r>
              <a:rPr kumimoji="0" lang="fr-CH" sz="2400" b="0" i="0" u="none" strike="noStrike" kern="1200" cap="none" spc="0" normalizeH="0" baseline="0" noProof="0" dirty="0">
                <a:ln>
                  <a:noFill/>
                </a:ln>
                <a:solidFill>
                  <a:sysClr val="window" lastClr="FFFFFF"/>
                </a:solidFill>
                <a:effectLst/>
                <a:uLnTx/>
                <a:uFillTx/>
                <a:latin typeface="Nunito Sans Light" panose="00000400000000000000" pitchFamily="2" charset="0"/>
                <a:ea typeface="+mj-ea"/>
                <a:cs typeface="+mj-cs"/>
              </a:rPr>
              <a:t>Informations en temps réel.</a:t>
            </a:r>
          </a:p>
        </p:txBody>
      </p:sp>
      <p:sp>
        <p:nvSpPr>
          <p:cNvPr id="30" name="TextBox 29">
            <a:extLst>
              <a:ext uri="{FF2B5EF4-FFF2-40B4-BE49-F238E27FC236}">
                <a16:creationId xmlns:a16="http://schemas.microsoft.com/office/drawing/2014/main" id="{710809F2-DABC-42E7-B267-70742D023D75}"/>
              </a:ext>
            </a:extLst>
          </p:cNvPr>
          <p:cNvSpPr txBox="1"/>
          <p:nvPr/>
        </p:nvSpPr>
        <p:spPr>
          <a:xfrm>
            <a:off x="247925" y="4824023"/>
            <a:ext cx="4106596" cy="200055"/>
          </a:xfrm>
          <a:prstGeom prst="rect">
            <a:avLst/>
          </a:prstGeom>
          <a:noFill/>
        </p:spPr>
        <p:txBody>
          <a:bodyPr wrap="square" rtlCol="0">
            <a:spAutoFit/>
          </a:bodyPr>
          <a:lstStyle/>
          <a:p>
            <a:r>
              <a:rPr lang="en-US" sz="700" dirty="0">
                <a:solidFill>
                  <a:schemeClr val="bg2"/>
                </a:solidFill>
                <a:latin typeface="Arial Nova Light" panose="020B0304020202020204" pitchFamily="34" charset="0"/>
              </a:rPr>
              <a:t>*PGI </a:t>
            </a:r>
            <a:r>
              <a:rPr lang="en-US" sz="700" dirty="0" err="1">
                <a:solidFill>
                  <a:schemeClr val="bg2"/>
                </a:solidFill>
                <a:latin typeface="Arial Nova Light" panose="020B0304020202020204" pitchFamily="34" charset="0"/>
              </a:rPr>
              <a:t>Progiciel</a:t>
            </a:r>
            <a:r>
              <a:rPr lang="en-US" sz="700" dirty="0">
                <a:solidFill>
                  <a:schemeClr val="bg2"/>
                </a:solidFill>
                <a:latin typeface="Arial Nova Light" panose="020B0304020202020204" pitchFamily="34" charset="0"/>
              </a:rPr>
              <a:t> de gestion </a:t>
            </a:r>
            <a:r>
              <a:rPr lang="en-US" sz="700" dirty="0" err="1">
                <a:solidFill>
                  <a:schemeClr val="bg2"/>
                </a:solidFill>
                <a:latin typeface="Arial Nova Light" panose="020B0304020202020204" pitchFamily="34" charset="0"/>
              </a:rPr>
              <a:t>intégrée</a:t>
            </a:r>
            <a:endParaRPr lang="en-US" sz="700" dirty="0">
              <a:solidFill>
                <a:schemeClr val="bg2"/>
              </a:solidFill>
              <a:latin typeface="Arial Nova Light" panose="020B0304020202020204" pitchFamily="34" charset="0"/>
            </a:endParaRPr>
          </a:p>
        </p:txBody>
      </p:sp>
    </p:spTree>
    <p:extLst>
      <p:ext uri="{BB962C8B-B14F-4D97-AF65-F5344CB8AC3E}">
        <p14:creationId xmlns:p14="http://schemas.microsoft.com/office/powerpoint/2010/main" val="3314458000"/>
      </p:ext>
    </p:extLst>
  </p:cSld>
  <p:clrMapOvr>
    <a:masterClrMapping/>
  </p:clrMapOvr>
</p:sld>
</file>

<file path=ppt/theme/theme1.xml><?xml version="1.0" encoding="utf-8"?>
<a:theme xmlns:a="http://schemas.openxmlformats.org/drawingml/2006/main" name="DSA">
  <a:themeElements>
    <a:clrScheme name="SpinetiX 2015">
      <a:dk1>
        <a:sysClr val="windowText" lastClr="000000"/>
      </a:dk1>
      <a:lt1>
        <a:sysClr val="window" lastClr="FFFFFF"/>
      </a:lt1>
      <a:dk2>
        <a:srgbClr val="1468B3"/>
      </a:dk2>
      <a:lt2>
        <a:srgbClr val="808080"/>
      </a:lt2>
      <a:accent1>
        <a:srgbClr val="1468B3"/>
      </a:accent1>
      <a:accent2>
        <a:srgbClr val="C0504D"/>
      </a:accent2>
      <a:accent3>
        <a:srgbClr val="9BBB59"/>
      </a:accent3>
      <a:accent4>
        <a:srgbClr val="8064A2"/>
      </a:accent4>
      <a:accent5>
        <a:srgbClr val="4BACC6"/>
      </a:accent5>
      <a:accent6>
        <a:srgbClr val="F79646"/>
      </a:accent6>
      <a:hlink>
        <a:srgbClr val="1468B3"/>
      </a:hlink>
      <a:folHlink>
        <a:srgbClr val="1468B3"/>
      </a:folHlink>
    </a:clrScheme>
    <a:fontScheme name="SpinetiX 2015">
      <a:majorFont>
        <a:latin typeface="Myriad Pro Cond"/>
        <a:ea typeface=""/>
        <a:cs typeface=""/>
      </a:majorFont>
      <a:minorFont>
        <a:latin typeface="Myriad Pro Cond"/>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inetiX CPP Forum (2015).potx [Lecture seule]" id="{42C87BFE-E27A-4DF2-AE33-4F2BBEBD6257}" vid="{F77CC7C9-6846-4AB1-BCFA-E80997E312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DC48F20D6789B4883B9B16C704719FA" ma:contentTypeVersion="10" ma:contentTypeDescription="Create a new document." ma:contentTypeScope="" ma:versionID="ab53f315f305aed8413657255df5491f">
  <xsd:schema xmlns:xsd="http://www.w3.org/2001/XMLSchema" xmlns:xs="http://www.w3.org/2001/XMLSchema" xmlns:p="http://schemas.microsoft.com/office/2006/metadata/properties" xmlns:ns2="80be8bc2-2dd2-4778-a2bd-887f1523b063" xmlns:ns3="c313f6ba-59b7-4500-a26a-414d5d09073f" targetNamespace="http://schemas.microsoft.com/office/2006/metadata/properties" ma:root="true" ma:fieldsID="ee3b1f893cef7f33a5be066e1899c340" ns2:_="" ns3:_="">
    <xsd:import namespace="80be8bc2-2dd2-4778-a2bd-887f1523b063"/>
    <xsd:import namespace="c313f6ba-59b7-4500-a26a-414d5d09073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be8bc2-2dd2-4778-a2bd-887f1523b06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3f6ba-59b7-4500-a26a-414d5d09073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8282EE-611E-4F71-AC8C-43B88623ED3A}">
  <ds:schemaRefs>
    <ds:schemaRef ds:uri="http://schemas.openxmlformats.org/package/2006/metadata/core-properties"/>
    <ds:schemaRef ds:uri="http://schemas.microsoft.com/office/2006/documentManagement/types"/>
    <ds:schemaRef ds:uri="http://schemas.microsoft.com/office/infopath/2007/PartnerControls"/>
    <ds:schemaRef ds:uri="80be8bc2-2dd2-4778-a2bd-887f1523b063"/>
    <ds:schemaRef ds:uri="http://purl.org/dc/elements/1.1/"/>
    <ds:schemaRef ds:uri="http://schemas.microsoft.com/office/2006/metadata/properties"/>
    <ds:schemaRef ds:uri="c313f6ba-59b7-4500-a26a-414d5d09073f"/>
    <ds:schemaRef ds:uri="http://purl.org/dc/terms/"/>
    <ds:schemaRef ds:uri="http://www.w3.org/XML/1998/namespace"/>
    <ds:schemaRef ds:uri="http://purl.org/dc/dcmitype/"/>
  </ds:schemaRefs>
</ds:datastoreItem>
</file>

<file path=customXml/itemProps2.xml><?xml version="1.0" encoding="utf-8"?>
<ds:datastoreItem xmlns:ds="http://schemas.openxmlformats.org/officeDocument/2006/customXml" ds:itemID="{3A97C339-4D86-4C19-A234-3C468B726FE6}">
  <ds:schemaRefs>
    <ds:schemaRef ds:uri="http://schemas.microsoft.com/sharepoint/v3/contenttype/forms"/>
  </ds:schemaRefs>
</ds:datastoreItem>
</file>

<file path=customXml/itemProps3.xml><?xml version="1.0" encoding="utf-8"?>
<ds:datastoreItem xmlns:ds="http://schemas.openxmlformats.org/officeDocument/2006/customXml" ds:itemID="{84237712-0E9E-42CC-94E5-6B4D730C6E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0be8bc2-2dd2-4778-a2bd-887f1523b063"/>
    <ds:schemaRef ds:uri="c313f6ba-59b7-4500-a26a-414d5d0907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2994</TotalTime>
  <Words>856</Words>
  <Application>Microsoft Office PowerPoint</Application>
  <PresentationFormat>On-screen Show (16:9)</PresentationFormat>
  <Paragraphs>131</Paragraphs>
  <Slides>16</Slides>
  <Notes>15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16</vt:i4>
      </vt:variant>
    </vt:vector>
  </HeadingPairs>
  <TitlesOfParts>
    <vt:vector size="28" baseType="lpstr">
      <vt:lpstr>Nunito Sans</vt:lpstr>
      <vt:lpstr>Nunito Sans ExtraBold</vt:lpstr>
      <vt:lpstr>Calibri</vt:lpstr>
      <vt:lpstr>Nunito Sans SemiBold</vt:lpstr>
      <vt:lpstr>Wingdings</vt:lpstr>
      <vt:lpstr>Nunito Sans Light</vt:lpstr>
      <vt:lpstr>Myriad Pro Cond</vt:lpstr>
      <vt:lpstr>Arial</vt:lpstr>
      <vt:lpstr>Noto Sans</vt:lpstr>
      <vt:lpstr>Arial Nova Light</vt:lpstr>
      <vt:lpstr>Nunito Sans ExtraLight</vt:lpstr>
      <vt:lpstr>DSA</vt:lpstr>
      <vt:lpstr>Un canal unique pour votre communication.</vt:lpstr>
      <vt:lpstr>Nous donnons vie à votre histoire numérique.</vt:lpstr>
      <vt:lpstr>Vous rapprochez les personnes.</vt:lpstr>
      <vt:lpstr>PowerPoint Presentation</vt:lpstr>
      <vt:lpstr>PowerPoint Presentation</vt:lpstr>
      <vt:lpstr> Comment? Du contenu dynamique avec des informations en temps réel.</vt:lpstr>
      <vt:lpstr>PowerPoint Presentation</vt:lpstr>
      <vt:lpstr>PowerPoint Presentation</vt:lpstr>
      <vt:lpstr>PowerPoint Presentation</vt:lpstr>
      <vt:lpstr>  Universel – un système pour tout type d’écran.</vt:lpstr>
      <vt:lpstr>PowerPoint Presentation</vt:lpstr>
      <vt:lpstr>  Créez intuitivement et laissez faire.</vt:lpstr>
      <vt:lpstr> La solution complète d’affichage dynamique.</vt:lpstr>
      <vt:lpstr>Voyez les choses en grand.</vt:lpstr>
      <vt:lpstr>  Maintenant, parlons de votre projet.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Unique Channel for  Hospitality Communication</dc:title>
  <dc:creator>Nikola Knezovic</dc:creator>
  <cp:lastModifiedBy>Krasimir Peykovski</cp:lastModifiedBy>
  <cp:revision>18</cp:revision>
  <dcterms:modified xsi:type="dcterms:W3CDTF">2019-05-24T14:59:31Z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0x0101002DC48F20D6789B4883B9B16C704719FA</vt:lpwstr>
  </property>
</Properties>
</file>