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0"/>
  </p:notesMasterIdLst>
  <p:handoutMasterIdLst>
    <p:handoutMasterId r:id="rId21"/>
  </p:handoutMasterIdLst>
  <p:sldIdLst>
    <p:sldId id="552" r:id="rId5"/>
    <p:sldId id="555" r:id="rId6"/>
    <p:sldId id="590" r:id="rId7"/>
    <p:sldId id="585" r:id="rId8"/>
    <p:sldId id="584" r:id="rId9"/>
    <p:sldId id="581" r:id="rId10"/>
    <p:sldId id="587" r:id="rId11"/>
    <p:sldId id="573" r:id="rId12"/>
    <p:sldId id="586" r:id="rId13"/>
    <p:sldId id="566" r:id="rId14"/>
    <p:sldId id="588" r:id="rId15"/>
    <p:sldId id="589" r:id="rId16"/>
    <p:sldId id="568" r:id="rId17"/>
    <p:sldId id="580" r:id="rId18"/>
    <p:sldId id="591" r:id="rId19"/>
  </p:sldIdLst>
  <p:sldSz cx="9144000" cy="5143500" type="screen16x9"/>
  <p:notesSz cx="7315200" cy="12344400"/>
  <p:embeddedFontLst>
    <p:embeddedFont>
      <p:font typeface="Calibri" panose="020F0502020204030204" pitchFamily="34" charset="0"/>
      <p:regular r:id="rId22"/>
      <p:bold r:id="rId23"/>
      <p:italic r:id="rId24"/>
      <p:boldItalic r:id="rId25"/>
    </p:embeddedFont>
    <p:embeddedFont>
      <p:font typeface="Myriad Pro Cond" panose="020B0506030403020204" pitchFamily="34" charset="0"/>
      <p:regular r:id="rId26"/>
      <p:bold r:id="rId27"/>
      <p:italic r:id="rId28"/>
      <p:boldItalic r:id="rId29"/>
    </p:embeddedFont>
    <p:embeddedFont>
      <p:font typeface="Noto Sans" panose="020B0604020202020204" charset="0"/>
      <p:regular r:id="rId30"/>
    </p:embeddedFont>
    <p:embeddedFont>
      <p:font typeface="Nunito Sans" panose="00000500000000000000" pitchFamily="2" charset="0"/>
      <p:regular r:id="rId31"/>
      <p:bold r:id="rId32"/>
      <p:italic r:id="rId33"/>
      <p:boldItalic r:id="rId34"/>
    </p:embeddedFont>
    <p:embeddedFont>
      <p:font typeface="Nunito Sans ExtraBold" panose="00000900000000000000" pitchFamily="2" charset="0"/>
      <p:bold r:id="rId35"/>
      <p:italic r:id="rId36"/>
      <p:boldItalic r:id="rId37"/>
    </p:embeddedFont>
    <p:embeddedFont>
      <p:font typeface="Nunito Sans ExtraLight" panose="00000300000000000000" pitchFamily="2" charset="0"/>
      <p:regular r:id="rId38"/>
      <p:italic r:id="rId39"/>
    </p:embeddedFont>
    <p:embeddedFont>
      <p:font typeface="Nunito Sans Light" panose="00000400000000000000" pitchFamily="2" charset="0"/>
      <p:regular r:id="rId40"/>
      <p:italic r:id="rId41"/>
    </p:embeddedFont>
    <p:embeddedFont>
      <p:font typeface="Nunito Sans SemiBold" panose="00000700000000000000" pitchFamily="2" charset="0"/>
      <p:regular r:id="rId42"/>
      <p:bold r:id="rId43"/>
      <p:italic r:id="rId44"/>
      <p:boldItalic r:id="rId45"/>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68B3"/>
    <a:srgbClr val="233766"/>
    <a:srgbClr val="76B8DF"/>
    <a:srgbClr val="DCD7E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01" autoAdjust="0"/>
    <p:restoredTop sz="87755" autoAdjust="0"/>
  </p:normalViewPr>
  <p:slideViewPr>
    <p:cSldViewPr snapToGrid="0">
      <p:cViewPr varScale="1">
        <p:scale>
          <a:sx n="157" d="100"/>
          <a:sy n="157" d="100"/>
        </p:scale>
        <p:origin x="360" y="126"/>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font" Target="fonts/font2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font" Target="fonts/font2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font" Target="fonts/font22.fntdata"/><Relationship Id="rId48" Type="http://schemas.openxmlformats.org/officeDocument/2006/relationships/viewProps" Target="view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5/22/2019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22/05/2019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noProof="0" dirty="0"/>
              <a:t>NOTE: Vous pouvez ajouter votre propre logo sur cette slide</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10</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11</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13</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NOTE: Vous pouvez ajouter votre propre logo et image de votre équipe sur cette slide. Vous pouvez également choisir le logo correspondant à votre statut de revendeur SpinetiX. </a:t>
            </a:r>
          </a:p>
        </p:txBody>
      </p:sp>
      <p:sp>
        <p:nvSpPr>
          <p:cNvPr id="4" name="Slide Number Placeholder 3"/>
          <p:cNvSpPr>
            <a:spLocks noGrp="1"/>
          </p:cNvSpPr>
          <p:nvPr>
            <p:ph type="sldNum" sz="quarter" idx="10"/>
          </p:nvPr>
        </p:nvSpPr>
        <p:spPr/>
        <p:txBody>
          <a:bodyPr/>
          <a:lstStyle/>
          <a:p>
            <a:fld id="{E07EFD0C-F5F7-4838-BB73-49E188E78DDA}" type="slidenum">
              <a:rPr lang="en-GB" smtClean="0"/>
              <a:t>14</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9</a:t>
            </a:fld>
            <a:endParaRPr lang="en-GB"/>
          </a:p>
        </p:txBody>
      </p:sp>
    </p:spTree>
    <p:extLst>
      <p:ext uri="{BB962C8B-B14F-4D97-AF65-F5344CB8AC3E}">
        <p14:creationId xmlns:p14="http://schemas.microsoft.com/office/powerpoint/2010/main" val="1550924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hank you FR with (C)">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60092C-5FB3-4E55-A9E5-362704FFA213}"/>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131660"/>
            <a:ext cx="3024336" cy="1299166"/>
          </a:xfrm>
          <a:prstGeom prst="rect">
            <a:avLst/>
          </a:prstGeom>
        </p:spPr>
      </p:pic>
      <p:sp>
        <p:nvSpPr>
          <p:cNvPr id="5" name="Subtitle 2">
            <a:extLst>
              <a:ext uri="{FF2B5EF4-FFF2-40B4-BE49-F238E27FC236}">
                <a16:creationId xmlns:a16="http://schemas.microsoft.com/office/drawing/2014/main" id="{0A8F7C27-6E1A-4258-B226-719CC9B1C558}"/>
              </a:ext>
            </a:extLst>
          </p:cNvPr>
          <p:cNvSpPr txBox="1">
            <a:spLocks/>
          </p:cNvSpPr>
          <p:nvPr/>
        </p:nvSpPr>
        <p:spPr>
          <a:xfrm>
            <a:off x="2285516" y="3075806"/>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spinetix.com</a:t>
            </a:r>
          </a:p>
        </p:txBody>
      </p:sp>
      <p:sp>
        <p:nvSpPr>
          <p:cNvPr id="8" name="Rectangle 7">
            <a:extLst>
              <a:ext uri="{FF2B5EF4-FFF2-40B4-BE49-F238E27FC236}">
                <a16:creationId xmlns:a16="http://schemas.microsoft.com/office/drawing/2014/main" id="{15D8473B-9C23-4C01-ABBB-34D058D34E71}"/>
              </a:ext>
            </a:extLst>
          </p:cNvPr>
          <p:cNvSpPr/>
          <p:nvPr/>
        </p:nvSpPr>
        <p:spPr>
          <a:xfrm>
            <a:off x="143508" y="3941282"/>
            <a:ext cx="8856984" cy="954107"/>
          </a:xfrm>
          <a:prstGeom prst="rect">
            <a:avLst/>
          </a:prstGeom>
        </p:spPr>
        <p:txBody>
          <a:bodyPr wrap="square">
            <a:spAutoFit/>
          </a:bodyPr>
          <a:lstStyle/>
          <a:p>
            <a:pPr algn="just">
              <a:buFont typeface="Arial" panose="020B0604020202020204" pitchFamily="34" charset="0"/>
              <a:buNone/>
            </a:pPr>
            <a:r>
              <a:rPr lang="fr-FR" altLang="en-US" sz="800" noProof="0" dirty="0">
                <a:solidFill>
                  <a:schemeClr val="bg1"/>
                </a:solidFill>
                <a:latin typeface="Nunito Sans ExtraLight" panose="00000300000000000000" pitchFamily="2" charset="0"/>
                <a:ea typeface="Helvetica Neue"/>
                <a:cs typeface="Helvetica Neue"/>
              </a:rPr>
              <a:t>© SpinetiX SA 2019 – Les droits d’auteur sur le design des conceptions, les concepts, la stratégie, les images et le contenu dans les images, le texte, la conception de cette présentation sont et resteront la propriété de SpinetiX SA car strictement confidentiels. La propriété intellectuelle de SpinetiX SA ne peux être utilisés qu'avec le consentement écrit de SpinetiX SA. Le client garantit implicitement que les informations strictement confidentielles ne peuvent être divulguées qu'à des employés qui doivent savoir et acceptent d'être liées par les termes et conditions de ce document, qu'ils quittent leur service ou non. Aucune partie de cette publication ne peut être extraite, reproduite ou partagée au-delà des destinataires prévus du document. Le client s'engage implicitement à ne divulguer aucune information à ce sujet à un tiers sans le consentement écrit préalable de SpinetiX SA. Ce document n'accorde pas au client une licence ou un autre droit sur la propriété intellectuelle de SpinetiX SA. Tout litige découlant d'une utilisation illégale de la propriété intellectuelle de SpinetiX SA, ou en relation avec l'utilisation illégale, doit être soumis à la juridiction du Tribunal de Lausanne, Suisse. Tous les droits sont réservés par SpinetiX SA.</a:t>
            </a:r>
          </a:p>
        </p:txBody>
      </p:sp>
      <p:sp>
        <p:nvSpPr>
          <p:cNvPr id="9" name="Subtitle 2">
            <a:extLst>
              <a:ext uri="{FF2B5EF4-FFF2-40B4-BE49-F238E27FC236}">
                <a16:creationId xmlns:a16="http://schemas.microsoft.com/office/drawing/2014/main" id="{E9726118-D9DC-4CC9-97B9-B69A22515214}"/>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a:t>Merci!</a:t>
            </a:r>
          </a:p>
        </p:txBody>
      </p:sp>
    </p:spTree>
    <p:extLst>
      <p:ext uri="{BB962C8B-B14F-4D97-AF65-F5344CB8AC3E}">
        <p14:creationId xmlns:p14="http://schemas.microsoft.com/office/powerpoint/2010/main" val="1760943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5"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I7Iv3D_XjSM&amp;index=2&amp;list=PLFDucz8JzDGW2xM-tkPrT2HlgwVOnNN7J" TargetMode="External"/><Relationship Id="rId7"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7.png"/><Relationship Id="rId4" Type="http://schemas.openxmlformats.org/officeDocument/2006/relationships/image" Target="../media/image58.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60.jpeg"/><Relationship Id="rId4" Type="http://schemas.openxmlformats.org/officeDocument/2006/relationships/hyperlink" Target="https://www.spinetix.com/fr/discover/our-solution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63.png"/><Relationship Id="rId5" Type="http://schemas.openxmlformats.org/officeDocument/2006/relationships/image" Target="../media/image7.png"/><Relationship Id="rId4" Type="http://schemas.openxmlformats.org/officeDocument/2006/relationships/image" Target="../media/image6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png"/><Relationship Id="rId3" Type="http://schemas.openxmlformats.org/officeDocument/2006/relationships/hyperlink" Target="https://www.youtube.com/watch?v=DuTucKlTZF4" TargetMode="External"/><Relationship Id="rId7" Type="http://schemas.openxmlformats.org/officeDocument/2006/relationships/image" Target="../media/image8.png"/><Relationship Id="rId12" Type="http://schemas.openxmlformats.org/officeDocument/2006/relationships/image" Target="../media/image13.jpe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hyperlink" Target="https://www.spinetix.com/references/education" TargetMode="External"/><Relationship Id="rId11" Type="http://schemas.openxmlformats.org/officeDocument/2006/relationships/image" Target="../media/image12.png"/><Relationship Id="rId5" Type="http://schemas.openxmlformats.org/officeDocument/2006/relationships/image" Target="../media/image7.pn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jpeg"/><Relationship Id="rId1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5.jpeg"/><Relationship Id="rId10" Type="http://schemas.openxmlformats.org/officeDocument/2006/relationships/image" Target="../media/image29.jpeg"/><Relationship Id="rId4" Type="http://schemas.openxmlformats.org/officeDocument/2006/relationships/image" Target="../media/image24.jpe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jpeg"/><Relationship Id="rId18" Type="http://schemas.openxmlformats.org/officeDocument/2006/relationships/image" Target="../media/image45.jpeg"/><Relationship Id="rId3" Type="http://schemas.openxmlformats.org/officeDocument/2006/relationships/image" Target="../media/image7.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jpeg"/><Relationship Id="rId2" Type="http://schemas.openxmlformats.org/officeDocument/2006/relationships/notesSlide" Target="../notesSlides/notesSlide6.xml"/><Relationship Id="rId16" Type="http://schemas.openxmlformats.org/officeDocument/2006/relationships/image" Target="../media/image43.jpeg"/><Relationship Id="rId1" Type="http://schemas.openxmlformats.org/officeDocument/2006/relationships/slideLayout" Target="../slideLayouts/slideLayout16.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jpe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7.png"/><Relationship Id="rId7"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291618"/>
          </a:xfrm>
          <a:prstGeom prst="rect">
            <a:avLst/>
          </a:prstGeom>
          <a:noFill/>
        </p:spPr>
        <p:txBody>
          <a:bodyPr wrap="square" rtlCol="0" anchor="t">
            <a:spAutoFit/>
          </a:bodyPr>
          <a:lstStyle/>
          <a:p>
            <a:pPr algn="ctr" defTabSz="914355">
              <a:lnSpc>
                <a:spcPct val="90000"/>
              </a:lnSpc>
              <a:spcBef>
                <a:spcPts val="1000"/>
              </a:spcBef>
            </a:pPr>
            <a:r>
              <a:rPr lang="fr-FR" sz="1400" dirty="0">
                <a:solidFill>
                  <a:schemeClr val="bg1"/>
                </a:solidFill>
                <a:latin typeface="Nunito Sans"/>
              </a:rPr>
              <a:t>Nous aidons les écoles et les universités de toute taille à raconter leur histoire</a:t>
            </a:r>
            <a:r>
              <a:rPr lang="en-GB" sz="1400" dirty="0">
                <a:solidFill>
                  <a:schemeClr val="bg1"/>
                </a:solidFill>
                <a:latin typeface="Nunito Sans"/>
              </a:rPr>
              <a:t>.</a:t>
            </a: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2124" y="2763588"/>
            <a:ext cx="8280000" cy="472741"/>
          </a:xfrm>
        </p:spPr>
        <p:txBody>
          <a:bodyPr/>
          <a:lstStyle/>
          <a:p>
            <a:r>
              <a:rPr lang="fr-CH" sz="2400" dirty="0"/>
              <a:t>Un canal unique pour votre communication</a:t>
            </a:r>
            <a:r>
              <a:rPr lang="en-US" sz="2400" dirty="0"/>
              <a:t>.</a:t>
            </a:r>
            <a:endParaRPr lang="en-US"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111785" y="1998296"/>
            <a:ext cx="6641756" cy="1323439"/>
          </a:xfrm>
          <a:prstGeom prst="rect">
            <a:avLst/>
          </a:prstGeom>
          <a:noFill/>
        </p:spPr>
        <p:txBody>
          <a:bodyPr wrap="square" rtlCol="0">
            <a:spAutoFit/>
          </a:bodyPr>
          <a:lstStyle/>
          <a:p>
            <a:pPr algn="ctr"/>
            <a:r>
              <a:rPr lang="fr-FR" sz="4000" b="1" i="1" dirty="0">
                <a:solidFill>
                  <a:schemeClr val="bg1"/>
                </a:solidFill>
                <a:latin typeface="Nunito Sans Light" panose="00000400000000000000" pitchFamily="2" charset="0"/>
              </a:rPr>
              <a:t>L’Affichage Dynamique</a:t>
            </a:r>
          </a:p>
          <a:p>
            <a:pPr algn="ctr"/>
            <a:endParaRPr lang="en-US" sz="4000" b="1" i="1" dirty="0">
              <a:solidFill>
                <a:schemeClr val="bg1"/>
              </a:solidFill>
              <a:latin typeface="Nunito Sans Light" panose="00000400000000000000" pitchFamily="2" charset="0"/>
              <a:ea typeface="+mj-ea"/>
              <a:cs typeface="+mj-cs"/>
            </a:endParaRP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en-US" sz="2400" dirty="0"/>
              <a:t>ÉDUCATION</a:t>
            </a:r>
            <a:endParaRPr lang="en-US"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39EDF0D-6577-43C2-A36B-4AB9A6DBE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070" y="1037762"/>
            <a:ext cx="4251169" cy="3190736"/>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fr-FR" sz="2400" dirty="0"/>
              <a:t> Universel, évolutif, non-intrusif</a:t>
            </a:r>
            <a:r>
              <a:rPr lang="en-GB" sz="2400" dirty="0"/>
              <a:t>.</a:t>
            </a:r>
          </a:p>
        </p:txBody>
      </p:sp>
      <p:sp>
        <p:nvSpPr>
          <p:cNvPr id="32" name="Arrow: Right 31">
            <a:extLst>
              <a:ext uri="{FF2B5EF4-FFF2-40B4-BE49-F238E27FC236}">
                <a16:creationId xmlns:a16="http://schemas.microsoft.com/office/drawing/2014/main" id="{49AEEFAA-1D54-4D11-8458-D01E1704E75B}"/>
              </a:ext>
            </a:extLst>
          </p:cNvPr>
          <p:cNvSpPr/>
          <p:nvPr/>
        </p:nvSpPr>
        <p:spPr>
          <a:xfrm rot="360342">
            <a:off x="2163475" y="1950962"/>
            <a:ext cx="1070940" cy="15839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1441867">
            <a:off x="2063173" y="1362963"/>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10254600">
            <a:off x="4565931" y="1265925"/>
            <a:ext cx="3083082" cy="185827"/>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60" y="1070193"/>
            <a:ext cx="1760599"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Direction</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fr-FR" sz="1000" dirty="0">
                <a:solidFill>
                  <a:schemeClr val="bg1"/>
                </a:solidFill>
                <a:latin typeface="Nunito Sans" panose="00000500000000000000" pitchFamily="2" charset="0"/>
              </a:rPr>
              <a:t>É</a:t>
            </a:r>
            <a:r>
              <a:rPr lang="fr-FR" sz="1013" dirty="0">
                <a:solidFill>
                  <a:schemeClr val="bg1"/>
                </a:solidFill>
                <a:latin typeface="Nunito Sans" panose="00000500000000000000" pitchFamily="2" charset="0"/>
              </a:rPr>
              <a:t>quipes d’accueil</a:t>
            </a: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1736831"/>
            <a:ext cx="1736124" cy="404085"/>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Gérant de l’infrastructure &amp; équipes de sécurité</a:t>
            </a:r>
          </a:p>
        </p:txBody>
      </p:sp>
      <p:sp>
        <p:nvSpPr>
          <p:cNvPr id="35" name="Arrow: Right 34">
            <a:extLst>
              <a:ext uri="{FF2B5EF4-FFF2-40B4-BE49-F238E27FC236}">
                <a16:creationId xmlns:a16="http://schemas.microsoft.com/office/drawing/2014/main" id="{A1035F08-1A4F-4684-B22F-6B4B08CA23BF}"/>
              </a:ext>
            </a:extLst>
          </p:cNvPr>
          <p:cNvSpPr/>
          <p:nvPr/>
        </p:nvSpPr>
        <p:spPr>
          <a:xfrm>
            <a:off x="2101856" y="2671588"/>
            <a:ext cx="923233" cy="155522"/>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Arrow: Right 35">
            <a:extLst>
              <a:ext uri="{FF2B5EF4-FFF2-40B4-BE49-F238E27FC236}">
                <a16:creationId xmlns:a16="http://schemas.microsoft.com/office/drawing/2014/main" id="{EA6201D5-75CA-41E1-B91B-8F59AFB6B978}"/>
              </a:ext>
            </a:extLst>
          </p:cNvPr>
          <p:cNvSpPr/>
          <p:nvPr/>
        </p:nvSpPr>
        <p:spPr>
          <a:xfrm rot="11042733">
            <a:off x="4613165" y="2016505"/>
            <a:ext cx="2490392" cy="165357"/>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45519"/>
            <a:ext cx="1760598" cy="404085"/>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Equipe marketing et événements</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496589"/>
            <a:ext cx="9144000" cy="523220"/>
          </a:xfrm>
          <a:prstGeom prst="rect">
            <a:avLst/>
          </a:prstGeom>
          <a:noFill/>
          <a:ln>
            <a:noFill/>
          </a:ln>
        </p:spPr>
        <p:txBody>
          <a:bodyPr wrap="square" rtlCol="0">
            <a:spAutoFit/>
          </a:bodyPr>
          <a:lstStyle/>
          <a:p>
            <a:pPr algn="ctr"/>
            <a:r>
              <a:rPr lang="fr-CH" sz="1400" dirty="0">
                <a:solidFill>
                  <a:schemeClr val="accent1"/>
                </a:solidFill>
                <a:latin typeface="Nunito Sans "/>
              </a:rPr>
              <a:t>Pas </a:t>
            </a:r>
            <a:r>
              <a:rPr lang="fr-CH" sz="1400">
                <a:solidFill>
                  <a:schemeClr val="accent1"/>
                </a:solidFill>
                <a:latin typeface="Nunito Sans "/>
              </a:rPr>
              <a:t>de licence </a:t>
            </a:r>
            <a:r>
              <a:rPr lang="fr-CH" sz="1400" dirty="0">
                <a:solidFill>
                  <a:schemeClr val="accent1"/>
                </a:solidFill>
                <a:latin typeface="Nunito Sans "/>
              </a:rPr>
              <a:t>par écran, pas de coût pour la modification de contenu</a:t>
            </a:r>
          </a:p>
          <a:p>
            <a:pPr algn="ctr"/>
            <a:endParaRPr lang="en-US" sz="1400" dirty="0">
              <a:solidFill>
                <a:schemeClr val="accent1"/>
              </a:solidFill>
              <a:latin typeface="Nunito Sans" panose="00000500000000000000" pitchFamily="2" charset="0"/>
            </a:endParaRP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1744717" y="4497727"/>
            <a:ext cx="5638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B5FD1FB-5BFA-4C26-A72B-CCF0A956BF4B}"/>
              </a:ext>
            </a:extLst>
          </p:cNvPr>
          <p:cNvCxnSpPr>
            <a:cxnSpLocks/>
          </p:cNvCxnSpPr>
          <p:nvPr/>
        </p:nvCxnSpPr>
        <p:spPr>
          <a:xfrm>
            <a:off x="1734207" y="4808616"/>
            <a:ext cx="563880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98571FC-033E-458C-8263-88281114F312}"/>
              </a:ext>
            </a:extLst>
          </p:cNvPr>
          <p:cNvSpPr txBox="1"/>
          <p:nvPr/>
        </p:nvSpPr>
        <p:spPr>
          <a:xfrm>
            <a:off x="502248" y="2625245"/>
            <a:ext cx="1760598" cy="248209"/>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Département des sports</a:t>
            </a:r>
          </a:p>
        </p:txBody>
      </p:sp>
      <p:sp>
        <p:nvSpPr>
          <p:cNvPr id="23" name="Arrow: Right 22">
            <a:extLst>
              <a:ext uri="{FF2B5EF4-FFF2-40B4-BE49-F238E27FC236}">
                <a16:creationId xmlns:a16="http://schemas.microsoft.com/office/drawing/2014/main" id="{F291F7B4-D183-4EB0-904A-8A97554ADB0C}"/>
              </a:ext>
            </a:extLst>
          </p:cNvPr>
          <p:cNvSpPr/>
          <p:nvPr/>
        </p:nvSpPr>
        <p:spPr>
          <a:xfrm rot="12122226">
            <a:off x="5974786" y="2586016"/>
            <a:ext cx="1295356" cy="17114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6971142" y="2677336"/>
            <a:ext cx="1760597" cy="404085"/>
          </a:xfrm>
          <a:prstGeom prst="rect">
            <a:avLst/>
          </a:prstGeom>
          <a:solidFill>
            <a:schemeClr val="accent1"/>
          </a:solidFill>
          <a:ln>
            <a:solidFill>
              <a:schemeClr val="accent1"/>
            </a:solidFill>
          </a:ln>
        </p:spPr>
        <p:txBody>
          <a:bodyPr wrap="square" rtlCol="0">
            <a:spAutoFit/>
          </a:bodyPr>
          <a:lstStyle/>
          <a:p>
            <a:pPr algn="ctr"/>
            <a:r>
              <a:rPr lang="fr-FR" sz="1013" dirty="0">
                <a:solidFill>
                  <a:schemeClr val="bg1"/>
                </a:solidFill>
                <a:latin typeface="Nunito Sans" panose="00000500000000000000" pitchFamily="2" charset="0"/>
              </a:rPr>
              <a:t>Opérations d’accès et de logistique </a:t>
            </a:r>
          </a:p>
        </p:txBody>
      </p:sp>
    </p:spTree>
    <p:extLst>
      <p:ext uri="{BB962C8B-B14F-4D97-AF65-F5344CB8AC3E}">
        <p14:creationId xmlns:p14="http://schemas.microsoft.com/office/powerpoint/2010/main" val="2853176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08946"/>
            <a:ext cx="1323154"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fr-CH" sz="2400" dirty="0"/>
              <a:t> Créez intuitivement et laissez faire</a:t>
            </a:r>
            <a:r>
              <a:rPr lang="en-GB" sz="2400" dirty="0"/>
              <a:t>.</a:t>
            </a:r>
          </a:p>
        </p:txBody>
      </p:sp>
      <p:sp>
        <p:nvSpPr>
          <p:cNvPr id="6" name="TextBox 5">
            <a:extLst>
              <a:ext uri="{FF2B5EF4-FFF2-40B4-BE49-F238E27FC236}">
                <a16:creationId xmlns:a16="http://schemas.microsoft.com/office/drawing/2014/main" id="{8D8C6A18-85E0-4C7F-9719-89382A172DCE}"/>
              </a:ext>
            </a:extLst>
          </p:cNvPr>
          <p:cNvSpPr txBox="1"/>
          <p:nvPr/>
        </p:nvSpPr>
        <p:spPr>
          <a:xfrm>
            <a:off x="5838497" y="967908"/>
            <a:ext cx="3142593" cy="2800767"/>
          </a:xfrm>
          <a:prstGeom prst="rect">
            <a:avLst/>
          </a:prstGeom>
          <a:noFill/>
        </p:spPr>
        <p:txBody>
          <a:bodyPr wrap="square" rtlCol="0">
            <a:spAutoFit/>
          </a:bodyPr>
          <a:lstStyle/>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Aperçu du contenu en temps réel</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Glissez et déposez plusieurs images, vidéos, widgets, zones de texte et polices.</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Un seul outil pour un nombre d'écrans illimité</a:t>
            </a:r>
          </a:p>
          <a:p>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Modèles et images inclus</a:t>
            </a:r>
          </a:p>
          <a:p>
            <a:pPr marL="285750" indent="-285750">
              <a:buFont typeface="Wingdings" panose="05000000000000000000" pitchFamily="2" charset="2"/>
              <a:buChar char="ü"/>
            </a:pPr>
            <a:endParaRPr lang="fr-CH" sz="1250" dirty="0">
              <a:solidFill>
                <a:schemeClr val="tx2"/>
              </a:solidFill>
              <a:latin typeface="Nunito Sans" panose="00000500000000000000" pitchFamily="2" charset="0"/>
            </a:endParaRPr>
          </a:p>
          <a:p>
            <a:pPr marL="285750" indent="-285750">
              <a:buFont typeface="Wingdings" panose="05000000000000000000" pitchFamily="2" charset="2"/>
              <a:buChar char="ü"/>
            </a:pPr>
            <a:r>
              <a:rPr lang="fr-CH" sz="1250" dirty="0">
                <a:solidFill>
                  <a:schemeClr val="tx2"/>
                </a:solidFill>
                <a:latin typeface="Nunito Sans" panose="00000500000000000000" pitchFamily="2" charset="0"/>
              </a:rPr>
              <a:t>Contenu </a:t>
            </a:r>
            <a:r>
              <a:rPr lang="fr-CH" sz="1250" dirty="0" err="1">
                <a:solidFill>
                  <a:schemeClr val="tx2"/>
                </a:solidFill>
                <a:latin typeface="Nunito Sans" panose="00000500000000000000" pitchFamily="2" charset="0"/>
              </a:rPr>
              <a:t>multi-couches</a:t>
            </a:r>
            <a:r>
              <a:rPr lang="fr-CH" sz="1250" dirty="0">
                <a:solidFill>
                  <a:schemeClr val="tx2"/>
                </a:solidFill>
                <a:latin typeface="Nunito Sans" panose="00000500000000000000" pitchFamily="2" charset="0"/>
              </a:rPr>
              <a:t> et </a:t>
            </a:r>
            <a:r>
              <a:rPr lang="fr-CH" sz="1250" dirty="0" err="1">
                <a:solidFill>
                  <a:schemeClr val="tx2"/>
                </a:solidFill>
                <a:latin typeface="Nunito Sans" panose="00000500000000000000" pitchFamily="2" charset="0"/>
              </a:rPr>
              <a:t>multi-zones</a:t>
            </a:r>
            <a:r>
              <a:rPr lang="fr-CH" sz="1250" dirty="0">
                <a:solidFill>
                  <a:schemeClr val="tx2"/>
                </a:solidFill>
                <a:latin typeface="Nunito Sans" panose="00000500000000000000" pitchFamily="2" charset="0"/>
              </a:rPr>
              <a:t>.</a:t>
            </a:r>
          </a:p>
          <a:p>
            <a:pPr marL="285750" indent="-285750">
              <a:buFont typeface="Wingdings" panose="05000000000000000000" pitchFamily="2" charset="2"/>
              <a:buChar char="ü"/>
            </a:pP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606434" cy="400110"/>
          </a:xfrm>
          <a:prstGeom prst="rect">
            <a:avLst/>
          </a:prstGeom>
        </p:spPr>
        <p:txBody>
          <a:bodyPr wrap="square">
            <a:spAutoFit/>
          </a:bodyPr>
          <a:lstStyle/>
          <a:p>
            <a:r>
              <a:rPr lang="en-GB" sz="1000" i="1" dirty="0" err="1">
                <a:solidFill>
                  <a:schemeClr val="accent1"/>
                </a:solidFill>
                <a:latin typeface="Nunito Sans "/>
              </a:rPr>
              <a:t>Elementi</a:t>
            </a:r>
            <a:r>
              <a:rPr lang="en-GB" sz="1000" dirty="0">
                <a:solidFill>
                  <a:schemeClr val="accent1"/>
                </a:solidFill>
                <a:latin typeface="Nunito Sans "/>
              </a:rPr>
              <a:t>, </a:t>
            </a:r>
            <a:r>
              <a:rPr lang="fr-CH" sz="1000" dirty="0">
                <a:latin typeface="Nunito Sans Light" panose="00000400000000000000" pitchFamily="2" charset="0"/>
              </a:rPr>
              <a:t>le logiciel d’affichage dynamique N.1 de </a:t>
            </a:r>
            <a:r>
              <a:rPr lang="fr-CH" sz="1000" dirty="0" err="1">
                <a:latin typeface="Nunito Sans Light" panose="00000400000000000000" pitchFamily="2" charset="0"/>
              </a:rPr>
              <a:t>SpinetiX</a:t>
            </a:r>
            <a:r>
              <a:rPr lang="fr-CH" sz="1000" dirty="0">
                <a:latin typeface="Nunito Sans Light" panose="00000400000000000000" pitchFamily="2" charset="0"/>
              </a:rPr>
              <a:t>. </a:t>
            </a:r>
          </a:p>
          <a:p>
            <a:endParaRPr lang="en-GB" sz="1000" dirty="0">
              <a:latin typeface="Nunito Sans" panose="00000500000000000000" pitchFamily="2" charset="0"/>
            </a:endParaRPr>
          </a:p>
        </p:txBody>
      </p:sp>
      <p:sp>
        <p:nvSpPr>
          <p:cNvPr id="16" name="TextBox 15">
            <a:extLst>
              <a:ext uri="{FF2B5EF4-FFF2-40B4-BE49-F238E27FC236}">
                <a16:creationId xmlns:a16="http://schemas.microsoft.com/office/drawing/2014/main" id="{923E4747-E1EC-442F-821F-6DF66D099EE0}"/>
              </a:ext>
            </a:extLst>
          </p:cNvPr>
          <p:cNvSpPr txBox="1"/>
          <p:nvPr/>
        </p:nvSpPr>
        <p:spPr>
          <a:xfrm>
            <a:off x="3841532" y="4607290"/>
            <a:ext cx="5061490" cy="246221"/>
          </a:xfrm>
          <a:prstGeom prst="rect">
            <a:avLst/>
          </a:prstGeom>
          <a:noFill/>
        </p:spPr>
        <p:txBody>
          <a:bodyPr wrap="square" rtlCol="0">
            <a:spAutoFit/>
          </a:bodyPr>
          <a:lstStyle/>
          <a:p>
            <a:pPr algn="r"/>
            <a:r>
              <a:rPr lang="fr-CH" sz="1000" i="1" dirty="0">
                <a:solidFill>
                  <a:schemeClr val="accent1"/>
                </a:solidFill>
                <a:latin typeface="Nunito Sans Light" panose="00000400000000000000" pitchFamily="2" charset="0"/>
              </a:rPr>
              <a:t>Téléchargez</a:t>
            </a:r>
            <a:r>
              <a:rPr lang="fr-CH" sz="1000" dirty="0">
                <a:solidFill>
                  <a:schemeClr val="accent1"/>
                </a:solidFill>
                <a:latin typeface="Nunito Sans Light" panose="00000400000000000000" pitchFamily="2" charset="0"/>
              </a:rPr>
              <a:t> </a:t>
            </a:r>
            <a:r>
              <a:rPr lang="fr-CH" sz="1000" dirty="0" err="1">
                <a:latin typeface="Nunito Sans Light" panose="00000400000000000000" pitchFamily="2" charset="0"/>
              </a:rPr>
              <a:t>Elementi</a:t>
            </a:r>
            <a:r>
              <a:rPr lang="fr-CH" sz="1000" dirty="0">
                <a:latin typeface="Nunito Sans Light" panose="00000400000000000000" pitchFamily="2" charset="0"/>
              </a:rPr>
              <a:t> aujourd’hui et essayez le </a:t>
            </a:r>
            <a:r>
              <a:rPr lang="fr-CH" sz="1000" dirty="0" err="1">
                <a:latin typeface="Nunito Sans Light" panose="00000400000000000000" pitchFamily="2" charset="0"/>
              </a:rPr>
              <a:t>gratuitemen</a:t>
            </a:r>
            <a:r>
              <a:rPr lang="en-GB" sz="1000" dirty="0">
                <a:latin typeface="Nunito Sans Light" panose="00000400000000000000" pitchFamily="2" charset="0"/>
              </a:rPr>
              <a:t>t: </a:t>
            </a:r>
            <a:r>
              <a:rPr lang="en-GB" sz="1000" dirty="0">
                <a:solidFill>
                  <a:schemeClr val="accent1"/>
                </a:solidFill>
                <a:latin typeface="Nunito Sans Light" panose="00000400000000000000" pitchFamily="2" charset="0"/>
                <a:hlinkClick r:id="rId6"/>
              </a:rPr>
              <a:t>spinetix.com/download</a:t>
            </a:r>
            <a:endParaRPr lang="en-GB" sz="1000" dirty="0">
              <a:solidFill>
                <a:schemeClr val="accent1"/>
              </a:solidFill>
              <a:latin typeface="Nunito Sans Light" panose="000004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F159549-742D-4556-9CAC-E40E123363A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5064"/>
          <a:stretch/>
        </p:blipFill>
        <p:spPr>
          <a:xfrm>
            <a:off x="-1" y="792000"/>
            <a:ext cx="5800537" cy="2991387"/>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fr-CH" sz="2400" dirty="0"/>
              <a:t> La solution complète d’affichage dynamique.</a:t>
            </a:r>
            <a:endParaRPr lang="en-GB" sz="2400" dirty="0"/>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dirty="0">
              <a:latin typeface="Nunito Sans ExtraLight" panose="00000300000000000000" pitchFamily="2" charset="0"/>
            </a:endParaRPr>
          </a:p>
          <a:p>
            <a:pPr algn="ctr"/>
            <a:r>
              <a:rPr lang="fr-CH" sz="1600" i="1" dirty="0">
                <a:latin typeface="Nunito Sans ExtraLight" panose="00000300000000000000" pitchFamily="2" charset="0"/>
              </a:rPr>
              <a:t>Découvrez </a:t>
            </a:r>
            <a:r>
              <a:rPr lang="fr-CH" sz="1600" i="1" dirty="0">
                <a:solidFill>
                  <a:schemeClr val="tx2"/>
                </a:solidFill>
                <a:latin typeface="Nunito Sans" panose="00000500000000000000" pitchFamily="2" charset="0"/>
                <a:hlinkClick r:id="rId4"/>
              </a:rPr>
              <a:t>la solution complète d’affichage dynamique </a:t>
            </a:r>
            <a:r>
              <a:rPr lang="fr-CH" sz="1600" i="1" dirty="0">
                <a:latin typeface="Nunito Sans ExtraLight" panose="00000300000000000000" pitchFamily="2" charset="0"/>
              </a:rPr>
              <a:t>de </a:t>
            </a:r>
            <a:r>
              <a:rPr lang="fr-CH" sz="1600" i="1" dirty="0" err="1">
                <a:latin typeface="Nunito Sans ExtraLight" panose="00000300000000000000" pitchFamily="2" charset="0"/>
              </a:rPr>
              <a:t>SpinetiX</a:t>
            </a:r>
            <a:r>
              <a:rPr lang="fr-CH" sz="1600" i="1" dirty="0">
                <a:latin typeface="Nunito Sans ExtraLight" panose="00000300000000000000" pitchFamily="2" charset="0"/>
              </a:rPr>
              <a:t>.</a:t>
            </a:r>
          </a:p>
          <a:p>
            <a:pPr algn="ctr"/>
            <a:endParaRPr lang="en-US" sz="1600" i="1" dirty="0">
              <a:latin typeface="Nunito Sans ExtraLight" panose="00000300000000000000" pitchFamily="2" charset="0"/>
            </a:endParaRPr>
          </a:p>
        </p:txBody>
      </p:sp>
      <p:pic>
        <p:nvPicPr>
          <p:cNvPr id="9" name="Picture 8">
            <a:extLst>
              <a:ext uri="{FF2B5EF4-FFF2-40B4-BE49-F238E27FC236}">
                <a16:creationId xmlns:a16="http://schemas.microsoft.com/office/drawing/2014/main" id="{F1D3615C-0F6F-40EE-8197-B2017964A3B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1873" b="15601"/>
          <a:stretch/>
        </p:blipFill>
        <p:spPr>
          <a:xfrm>
            <a:off x="0" y="955120"/>
            <a:ext cx="9144000" cy="2700529"/>
          </a:xfrm>
          <a:prstGeom prst="rect">
            <a:avLst/>
          </a:prstGeom>
        </p:spPr>
      </p:pic>
    </p:spTree>
    <p:extLst>
      <p:ext uri="{BB962C8B-B14F-4D97-AF65-F5344CB8AC3E}">
        <p14:creationId xmlns:p14="http://schemas.microsoft.com/office/powerpoint/2010/main" val="66017359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D27BF77-2DCA-4792-9933-9133CECFC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97" t="3611"/>
          <a:stretch/>
        </p:blipFill>
        <p:spPr>
          <a:xfrm>
            <a:off x="3226701" y="790926"/>
            <a:ext cx="5917298" cy="4352574"/>
          </a:xfrm>
          <a:prstGeom prst="rect">
            <a:avLst/>
          </a:prstGeom>
        </p:spPr>
      </p:pic>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fr-CH" sz="2000" dirty="0"/>
              <a:t>Voyez les choses en grand</a:t>
            </a:r>
            <a:r>
              <a:rPr lang="en-GB" sz="2000" dirty="0"/>
              <a:t>.</a:t>
            </a:r>
          </a:p>
        </p:txBody>
      </p:sp>
      <p:sp>
        <p:nvSpPr>
          <p:cNvPr id="5" name="TextBox 4">
            <a:extLst>
              <a:ext uri="{FF2B5EF4-FFF2-40B4-BE49-F238E27FC236}">
                <a16:creationId xmlns:a16="http://schemas.microsoft.com/office/drawing/2014/main" id="{2A83D588-A36E-40AF-B4F0-E5FB92BC4884}"/>
              </a:ext>
            </a:extLst>
          </p:cNvPr>
          <p:cNvSpPr txBox="1"/>
          <p:nvPr/>
        </p:nvSpPr>
        <p:spPr>
          <a:xfrm>
            <a:off x="3969433" y="4820762"/>
            <a:ext cx="5102985" cy="215444"/>
          </a:xfrm>
          <a:prstGeom prst="rect">
            <a:avLst/>
          </a:prstGeom>
          <a:noFill/>
        </p:spPr>
        <p:txBody>
          <a:bodyPr wrap="square" rtlCol="0">
            <a:spAutoFit/>
          </a:bodyPr>
          <a:lstStyle/>
          <a:p>
            <a:pPr algn="r"/>
            <a:r>
              <a:rPr lang="en-US" sz="800" b="1" i="1">
                <a:solidFill>
                  <a:schemeClr val="bg1"/>
                </a:solidFill>
                <a:latin typeface="Nunito Sans ExtraLight" panose="00000300000000000000" pitchFamily="2" charset="0"/>
              </a:rPr>
              <a:t>Creating an atmosphere with live Camera views from top swiss mountains</a:t>
            </a: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651912"/>
            <a:ext cx="3421430" cy="276999"/>
          </a:xfrm>
          <a:prstGeom prst="rect">
            <a:avLst/>
          </a:prstGeom>
          <a:noFill/>
        </p:spPr>
        <p:txBody>
          <a:bodyPr wrap="square" rtlCol="0">
            <a:spAutoFit/>
          </a:bodyPr>
          <a:lstStyle/>
          <a:p>
            <a:pPr algn="r"/>
            <a:r>
              <a:rPr lang="en-US" sz="1200" b="1" i="1">
                <a:solidFill>
                  <a:schemeClr val="bg1"/>
                </a:solidFill>
                <a:latin typeface="Nunito Sans ExtraLight" panose="00000300000000000000" pitchFamily="2" charset="0"/>
              </a:rPr>
              <a:t>Reference: Swiss Chalet Restaurant Chain</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23936" y="1362114"/>
            <a:ext cx="2233353" cy="3621504"/>
          </a:xfrm>
          <a:prstGeom prst="rect">
            <a:avLst/>
          </a:prstGeom>
          <a:noFill/>
        </p:spPr>
        <p:txBody>
          <a:bodyPr wrap="square" rtlCol="0">
            <a:spAutoFit/>
          </a:bodyPr>
          <a:lstStyle/>
          <a:p>
            <a:pPr algn="ctr">
              <a:spcAft>
                <a:spcPts val="500"/>
              </a:spcAft>
            </a:pPr>
            <a:r>
              <a:rPr lang="fr-CH" sz="1050" b="1" dirty="0">
                <a:solidFill>
                  <a:schemeClr val="accent1"/>
                </a:solidFill>
                <a:latin typeface="Nunito Sans" panose="00000500000000000000" pitchFamily="2" charset="0"/>
              </a:rPr>
              <a:t>Menus de cafétéria</a:t>
            </a:r>
          </a:p>
          <a:p>
            <a:pPr algn="ctr">
              <a:spcAft>
                <a:spcPts val="500"/>
              </a:spcAft>
            </a:pPr>
            <a:r>
              <a:rPr lang="fr-CH" sz="1050" b="1" dirty="0">
                <a:solidFill>
                  <a:schemeClr val="accent1"/>
                </a:solidFill>
                <a:latin typeface="Nunito Sans" panose="00000500000000000000" pitchFamily="2" charset="0"/>
              </a:rPr>
              <a:t>Dates et événements importants</a:t>
            </a:r>
          </a:p>
          <a:p>
            <a:pPr algn="ctr">
              <a:spcAft>
                <a:spcPts val="500"/>
              </a:spcAft>
            </a:pPr>
            <a:r>
              <a:rPr lang="fr-CH" sz="1050" b="1" dirty="0">
                <a:solidFill>
                  <a:schemeClr val="accent1"/>
                </a:solidFill>
                <a:latin typeface="Nunito Sans" panose="00000500000000000000" pitchFamily="2" charset="0"/>
              </a:rPr>
              <a:t>Anniversaires</a:t>
            </a:r>
          </a:p>
          <a:p>
            <a:pPr algn="ctr">
              <a:spcAft>
                <a:spcPts val="500"/>
              </a:spcAft>
            </a:pPr>
            <a:r>
              <a:rPr lang="fr-CH" sz="1050" b="1" dirty="0">
                <a:solidFill>
                  <a:schemeClr val="accent1"/>
                </a:solidFill>
                <a:latin typeface="Nunito Sans" panose="00000500000000000000" pitchFamily="2" charset="0"/>
              </a:rPr>
              <a:t>Résultats d’examens &amp; tableaux de bord</a:t>
            </a:r>
          </a:p>
          <a:p>
            <a:pPr algn="ctr">
              <a:spcAft>
                <a:spcPts val="500"/>
              </a:spcAft>
            </a:pPr>
            <a:r>
              <a:rPr lang="fr-FR" sz="1050" b="1" dirty="0">
                <a:solidFill>
                  <a:schemeClr val="accent1"/>
                </a:solidFill>
                <a:latin typeface="Nunito Sans" panose="00000500000000000000" pitchFamily="2" charset="0"/>
              </a:rPr>
              <a:t>Nouveaux enseignants</a:t>
            </a:r>
          </a:p>
          <a:p>
            <a:pPr algn="ctr">
              <a:spcAft>
                <a:spcPts val="500"/>
              </a:spcAft>
            </a:pPr>
            <a:r>
              <a:rPr lang="fr-CH" sz="1050" b="1" dirty="0">
                <a:solidFill>
                  <a:schemeClr val="accent1"/>
                </a:solidFill>
                <a:latin typeface="Nunito Sans" panose="00000500000000000000" pitchFamily="2" charset="0"/>
              </a:rPr>
              <a:t>Élèves et sponsors</a:t>
            </a:r>
          </a:p>
          <a:p>
            <a:pPr algn="ctr">
              <a:spcAft>
                <a:spcPts val="500"/>
              </a:spcAft>
            </a:pPr>
            <a:r>
              <a:rPr lang="fr-CH" sz="1050" b="1" dirty="0">
                <a:solidFill>
                  <a:schemeClr val="accent1"/>
                </a:solidFill>
                <a:latin typeface="Nunito Sans" panose="00000500000000000000" pitchFamily="2" charset="0"/>
              </a:rPr>
              <a:t>Nouveaux sujets et cours</a:t>
            </a:r>
          </a:p>
          <a:p>
            <a:pPr algn="ctr">
              <a:spcAft>
                <a:spcPts val="500"/>
              </a:spcAft>
            </a:pPr>
            <a:r>
              <a:rPr lang="fr-CH" sz="1050" b="1" dirty="0">
                <a:solidFill>
                  <a:schemeClr val="accent1"/>
                </a:solidFill>
                <a:latin typeface="Nunito Sans" panose="00000500000000000000" pitchFamily="2" charset="0"/>
              </a:rPr>
              <a:t>Offres d’emploi</a:t>
            </a:r>
          </a:p>
          <a:p>
            <a:pPr algn="ctr">
              <a:spcAft>
                <a:spcPts val="500"/>
              </a:spcAft>
            </a:pPr>
            <a:r>
              <a:rPr lang="fr-CH" sz="1050" b="1" dirty="0">
                <a:solidFill>
                  <a:schemeClr val="accent1"/>
                </a:solidFill>
                <a:latin typeface="Nunito Sans" panose="00000500000000000000" pitchFamily="2" charset="0"/>
              </a:rPr>
              <a:t>Mises à jour sur réseaux sociaux</a:t>
            </a:r>
          </a:p>
          <a:p>
            <a:pPr algn="ctr">
              <a:spcAft>
                <a:spcPts val="500"/>
              </a:spcAft>
            </a:pPr>
            <a:r>
              <a:rPr lang="fr-CH" sz="1050" b="1" dirty="0">
                <a:solidFill>
                  <a:schemeClr val="accent1"/>
                </a:solidFill>
                <a:latin typeface="Nunito Sans" panose="00000500000000000000" pitchFamily="2" charset="0"/>
              </a:rPr>
              <a:t>Objets trouvés</a:t>
            </a:r>
          </a:p>
          <a:p>
            <a:pPr algn="ctr">
              <a:spcAft>
                <a:spcPts val="500"/>
              </a:spcAft>
            </a:pPr>
            <a:r>
              <a:rPr lang="fr-CH" sz="1050" b="1" dirty="0">
                <a:solidFill>
                  <a:schemeClr val="accent1"/>
                </a:solidFill>
                <a:latin typeface="Nunito Sans" panose="00000500000000000000" pitchFamily="2" charset="0"/>
              </a:rPr>
              <a:t>Places de parking</a:t>
            </a:r>
          </a:p>
          <a:p>
            <a:pPr algn="ctr">
              <a:spcAft>
                <a:spcPts val="500"/>
              </a:spcAft>
            </a:pPr>
            <a:r>
              <a:rPr lang="fr-CH" sz="1050" b="1" dirty="0">
                <a:solidFill>
                  <a:schemeClr val="accent1"/>
                </a:solidFill>
                <a:latin typeface="Nunito Sans" panose="00000500000000000000" pitchFamily="2" charset="0"/>
              </a:rPr>
              <a:t>Actions, RSS, Météo, Transports</a:t>
            </a:r>
          </a:p>
          <a:p>
            <a:pPr algn="ctr">
              <a:spcAft>
                <a:spcPts val="500"/>
              </a:spcAft>
            </a:pPr>
            <a:r>
              <a:rPr lang="fr-CH" sz="1050" b="1" dirty="0">
                <a:solidFill>
                  <a:schemeClr val="accent1"/>
                </a:solidFill>
                <a:latin typeface="Nunito Sans" panose="00000500000000000000" pitchFamily="2" charset="0"/>
              </a:rPr>
              <a:t>Visiteurs du jour</a:t>
            </a:r>
          </a:p>
          <a:p>
            <a:pPr algn="ctr">
              <a:spcAft>
                <a:spcPts val="500"/>
              </a:spcAft>
            </a:pPr>
            <a:r>
              <a:rPr lang="fr-CH" sz="1050" b="1" dirty="0">
                <a:solidFill>
                  <a:schemeClr val="accent1"/>
                </a:solidFill>
                <a:latin typeface="Nunito Sans" panose="00000500000000000000" pitchFamily="2" charset="0"/>
              </a:rPr>
              <a:t>Caméra et streaming TV</a:t>
            </a: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8" name="Picture 7">
            <a:extLst>
              <a:ext uri="{FF2B5EF4-FFF2-40B4-BE49-F238E27FC236}">
                <a16:creationId xmlns:a16="http://schemas.microsoft.com/office/drawing/2014/main" id="{89B4356F-15AA-4990-8FE6-0D68F67D967C}"/>
              </a:ext>
            </a:extLst>
          </p:cNvPr>
          <p:cNvPicPr>
            <a:picLocks noChangeAspect="1"/>
          </p:cNvPicPr>
          <p:nvPr/>
        </p:nvPicPr>
        <p:blipFill rotWithShape="1">
          <a:blip r:embed="rId6">
            <a:extLst>
              <a:ext uri="{28A0092B-C50C-407E-A947-70E740481C1C}">
                <a14:useLocalDpi xmlns:a14="http://schemas.microsoft.com/office/drawing/2010/main" val="0"/>
              </a:ext>
            </a:extLst>
          </a:blip>
          <a:srcRect l="20068" r="2432"/>
          <a:stretch/>
        </p:blipFill>
        <p:spPr>
          <a:xfrm>
            <a:off x="3226701" y="790926"/>
            <a:ext cx="5917298" cy="4352574"/>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fr-CH" sz="2400" dirty="0"/>
              <a:t> Maintenant, parlons de votre projet</a:t>
            </a:r>
            <a:r>
              <a:rPr lang="en-GB" sz="2400" dirty="0"/>
              <a: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400110"/>
          </a:xfrm>
          <a:prstGeom prst="rect">
            <a:avLst/>
          </a:prstGeom>
          <a:noFill/>
        </p:spPr>
        <p:txBody>
          <a:bodyPr wrap="square" rtlCol="0">
            <a:spAutoFit/>
          </a:bodyPr>
          <a:lstStyle/>
          <a:p>
            <a:pPr algn="ctr"/>
            <a:r>
              <a:rPr lang="en-US" sz="2000" b="1" i="1" dirty="0" err="1">
                <a:latin typeface="Nunito Sans ExtraLight" panose="00000300000000000000" pitchFamily="2" charset="0"/>
              </a:rPr>
              <a:t>Contactez</a:t>
            </a:r>
            <a:r>
              <a:rPr lang="en-US" sz="2000" b="1" i="1" dirty="0">
                <a:latin typeface="Nunito Sans ExtraLight" panose="00000300000000000000" pitchFamily="2" charset="0"/>
              </a:rPr>
              <a:t>-nous: </a:t>
            </a:r>
            <a:r>
              <a:rPr lang="en-US" sz="2000" b="1" i="1" dirty="0" err="1">
                <a:latin typeface="Nunito Sans ExtraLight" panose="00000300000000000000" pitchFamily="2" charset="0"/>
              </a:rPr>
              <a:t>sales@spinetix.com</a:t>
            </a:r>
            <a:endParaRPr lang="en-US" sz="2000" b="1" i="1" dirty="0">
              <a:latin typeface="Nunito Sans ExtraLight" panose="00000300000000000000" pitchFamily="2" charset="0"/>
            </a:endParaRP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647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Content Placeholder 4">
            <a:hlinkClick r:id="rId3"/>
            <a:extLst>
              <a:ext uri="{FF2B5EF4-FFF2-40B4-BE49-F238E27FC236}">
                <a16:creationId xmlns:a16="http://schemas.microsoft.com/office/drawing/2014/main" id="{86AFFF7D-9B59-4AB6-A58D-33E4633359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31679"/>
            <a:ext cx="1323154" cy="701210"/>
          </a:xfrm>
          <a:prstGeom prst="rect">
            <a:avLst/>
          </a:prstGeom>
        </p:spPr>
      </p:pic>
      <p:sp>
        <p:nvSpPr>
          <p:cNvPr id="22" name="Isosceles Triangle 21">
            <a:hlinkClick r:id="rId3"/>
            <a:extLst>
              <a:ext uri="{FF2B5EF4-FFF2-40B4-BE49-F238E27FC236}">
                <a16:creationId xmlns:a16="http://schemas.microsoft.com/office/drawing/2014/main" id="{13177110-A714-454D-8635-A964B6C4800A}"/>
              </a:ext>
            </a:extLst>
          </p:cNvPr>
          <p:cNvSpPr/>
          <p:nvPr/>
        </p:nvSpPr>
        <p:spPr>
          <a:xfrm rot="5400000">
            <a:off x="229164" y="4669511"/>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5DD829C-E0DB-4B2C-B4B1-FD608B4C3BFE}"/>
              </a:ext>
            </a:extLst>
          </p:cNvPr>
          <p:cNvSpPr/>
          <p:nvPr/>
        </p:nvSpPr>
        <p:spPr>
          <a:xfrm>
            <a:off x="1716905" y="4184221"/>
            <a:ext cx="4168888" cy="553998"/>
          </a:xfrm>
          <a:prstGeom prst="rect">
            <a:avLst/>
          </a:prstGeom>
        </p:spPr>
        <p:txBody>
          <a:bodyPr wrap="square">
            <a:spAutoFit/>
          </a:bodyPr>
          <a:lstStyle/>
          <a:p>
            <a:r>
              <a:rPr lang="fr" sz="1000" dirty="0">
                <a:latin typeface="Nunito Sans Light" panose="00000400000000000000" pitchFamily="2" charset="0"/>
              </a:rPr>
              <a:t>Nous nous appuyons sur </a:t>
            </a:r>
            <a:r>
              <a:rPr lang="fr" sz="1000" i="1" dirty="0">
                <a:solidFill>
                  <a:schemeClr val="tx2"/>
                </a:solidFill>
                <a:latin typeface="Nunito Sans" panose="00000500000000000000" pitchFamily="2" charset="0"/>
              </a:rPr>
              <a:t>un écosystème de partenaires de confiance </a:t>
            </a:r>
            <a:r>
              <a:rPr lang="fr" sz="1000" dirty="0">
                <a:latin typeface="Nunito Sans Light" panose="00000400000000000000" pitchFamily="2" charset="0"/>
              </a:rPr>
              <a:t>et, sur </a:t>
            </a:r>
            <a:r>
              <a:rPr lang="fr" sz="1000" i="1" dirty="0">
                <a:solidFill>
                  <a:schemeClr val="tx2"/>
                </a:solidFill>
                <a:latin typeface="Nunito Sans" panose="00000500000000000000" pitchFamily="2" charset="0"/>
              </a:rPr>
              <a:t>des experts locaux certifiés, répartis dans 32 marchés.</a:t>
            </a:r>
            <a:endParaRPr lang="en-GB" sz="1000" i="1" dirty="0">
              <a:solidFill>
                <a:schemeClr val="tx2"/>
              </a:solidFill>
              <a:latin typeface="Nunito Sans" panose="00000500000000000000" pitchFamily="2" charset="0"/>
            </a:endParaRPr>
          </a:p>
          <a:p>
            <a:endParaRPr lang="en-GB" sz="1000" dirty="0">
              <a:latin typeface="Nunito Sans" panose="00000500000000000000" pitchFamily="2" charset="0"/>
            </a:endParaRPr>
          </a:p>
        </p:txBody>
      </p:sp>
      <p:sp>
        <p:nvSpPr>
          <p:cNvPr id="25" name="TextBox 24">
            <a:extLst>
              <a:ext uri="{FF2B5EF4-FFF2-40B4-BE49-F238E27FC236}">
                <a16:creationId xmlns:a16="http://schemas.microsoft.com/office/drawing/2014/main" id="{2BC71D94-C612-4184-9E1E-29B97A1001FA}"/>
              </a:ext>
            </a:extLst>
          </p:cNvPr>
          <p:cNvSpPr txBox="1"/>
          <p:nvPr/>
        </p:nvSpPr>
        <p:spPr>
          <a:xfrm>
            <a:off x="3436883" y="4607290"/>
            <a:ext cx="5466139" cy="400110"/>
          </a:xfrm>
          <a:prstGeom prst="rect">
            <a:avLst/>
          </a:prstGeom>
          <a:noFill/>
        </p:spPr>
        <p:txBody>
          <a:bodyPr wrap="square" rtlCol="0">
            <a:spAutoFit/>
          </a:bodyPr>
          <a:lstStyle/>
          <a:p>
            <a:pPr algn="r"/>
            <a:r>
              <a:rPr lang="fr-CH" sz="1000" dirty="0">
                <a:latin typeface="Nunito Sans Light" panose="00000400000000000000" pitchFamily="2" charset="0"/>
              </a:rPr>
              <a:t>Grâce à notre programme de formation unique </a:t>
            </a:r>
            <a:r>
              <a:rPr lang="fr-CH" sz="1000" i="1" dirty="0">
                <a:solidFill>
                  <a:schemeClr val="tx2"/>
                </a:solidFill>
                <a:latin typeface="Nunito Sans" panose="00000500000000000000" pitchFamily="2" charset="0"/>
              </a:rPr>
              <a:t>Digital </a:t>
            </a:r>
            <a:r>
              <a:rPr lang="fr-CH" sz="1000" i="1" dirty="0" err="1">
                <a:solidFill>
                  <a:schemeClr val="tx2"/>
                </a:solidFill>
                <a:latin typeface="Nunito Sans" panose="00000500000000000000" pitchFamily="2" charset="0"/>
              </a:rPr>
              <a:t>Signage</a:t>
            </a:r>
            <a:r>
              <a:rPr lang="fr-CH" sz="1000" i="1" dirty="0">
                <a:solidFill>
                  <a:schemeClr val="tx2"/>
                </a:solidFill>
                <a:latin typeface="Nunito Sans" panose="00000500000000000000" pitchFamily="2" charset="0"/>
              </a:rPr>
              <a:t> </a:t>
            </a:r>
            <a:r>
              <a:rPr lang="fr-CH" sz="1000" i="1" dirty="0" err="1">
                <a:solidFill>
                  <a:schemeClr val="tx2"/>
                </a:solidFill>
                <a:latin typeface="Nunito Sans" panose="00000500000000000000" pitchFamily="2" charset="0"/>
              </a:rPr>
              <a:t>Academy</a:t>
            </a:r>
            <a:r>
              <a:rPr lang="fr-CH" sz="1000" dirty="0">
                <a:latin typeface="Nunito Sans Light" panose="00000400000000000000" pitchFamily="2" charset="0"/>
              </a:rPr>
              <a:t>, nous pouvons garantir une expertise et un support de qualité, peu importe quand et où vous en avez besoin</a:t>
            </a:r>
            <a:r>
              <a:rPr lang="en-GB" sz="1000" dirty="0">
                <a:latin typeface="Nunito Sans Light" panose="00000400000000000000" pitchFamily="2" charset="0"/>
              </a:rPr>
              <a:t>.</a:t>
            </a: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1"/>
            <a:ext cx="2625968" cy="2798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CH" sz="800" dirty="0">
                <a:solidFill>
                  <a:schemeClr val="bg1"/>
                </a:solidFill>
              </a:rPr>
              <a:t>APERÇU DE NOS RÉFÉRENCES DU SECTEUR EDUCATION</a:t>
            </a:r>
          </a:p>
          <a:p>
            <a:endParaRPr lang="en-GB" sz="800" dirty="0">
              <a:solidFill>
                <a:schemeClr val="bg1"/>
              </a:solidFill>
            </a:endParaRP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fr-CH" sz="2400" dirty="0"/>
              <a:t>Nous donnons vie à votre histoire numérique.</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588608" y="4020080"/>
            <a:ext cx="2555392" cy="215444"/>
          </a:xfrm>
          <a:prstGeom prst="rect">
            <a:avLst/>
          </a:prstGeom>
          <a:noFill/>
        </p:spPr>
        <p:txBody>
          <a:bodyPr wrap="square" rtlCol="0">
            <a:spAutoFit/>
          </a:bodyPr>
          <a:lstStyle/>
          <a:p>
            <a:pPr algn="ctr"/>
            <a:r>
              <a:rPr lang="en-US" sz="800" dirty="0" err="1">
                <a:latin typeface="Nunito Sans" panose="00000500000000000000" pitchFamily="2" charset="0"/>
              </a:rPr>
              <a:t>En</a:t>
            </a:r>
            <a:r>
              <a:rPr lang="en-US" sz="800" dirty="0">
                <a:latin typeface="Nunito Sans" panose="00000500000000000000" pitchFamily="2" charset="0"/>
              </a:rPr>
              <a:t> savoir plus: </a:t>
            </a:r>
            <a:r>
              <a:rPr lang="en-US" sz="800" dirty="0">
                <a:latin typeface="Nunito Sans" panose="00000500000000000000" pitchFamily="2" charset="0"/>
                <a:hlinkClick r:id="rId6"/>
              </a:rPr>
              <a:t>spinetix.com/education</a:t>
            </a:r>
            <a:endParaRPr lang="en-US" sz="800" dirty="0">
              <a:latin typeface="Nunito Sans" panose="00000500000000000000" pitchFamily="2" charset="0"/>
            </a:endParaRPr>
          </a:p>
        </p:txBody>
      </p:sp>
      <p:pic>
        <p:nvPicPr>
          <p:cNvPr id="32" name="Picture 2" descr="Our Partners | Denver Broncos Sports Management Institute ...">
            <a:extLst>
              <a:ext uri="{FF2B5EF4-FFF2-40B4-BE49-F238E27FC236}">
                <a16:creationId xmlns:a16="http://schemas.microsoft.com/office/drawing/2014/main" id="{A23AF63B-670D-425A-8689-72B2F84DDD01}"/>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95477" y="2795335"/>
            <a:ext cx="913853" cy="91385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ollege Credits">
            <a:extLst>
              <a:ext uri="{FF2B5EF4-FFF2-40B4-BE49-F238E27FC236}">
                <a16:creationId xmlns:a16="http://schemas.microsoft.com/office/drawing/2014/main" id="{EE308FA8-3785-4749-BAF9-5022A305426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05670" y="1560989"/>
            <a:ext cx="897351" cy="63811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Confucius Institute">
            <a:extLst>
              <a:ext uri="{FF2B5EF4-FFF2-40B4-BE49-F238E27FC236}">
                <a16:creationId xmlns:a16="http://schemas.microsoft.com/office/drawing/2014/main" id="{261FD9BC-9207-4B34-8C92-430B10D983A5}"/>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31614" b="35707"/>
          <a:stretch/>
        </p:blipFill>
        <p:spPr bwMode="auto">
          <a:xfrm>
            <a:off x="7170445" y="3522720"/>
            <a:ext cx="1372318" cy="4484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descr="IMD Switzerland MBA: Tackling the admissions interview ...">
            <a:extLst>
              <a:ext uri="{FF2B5EF4-FFF2-40B4-BE49-F238E27FC236}">
                <a16:creationId xmlns:a16="http://schemas.microsoft.com/office/drawing/2014/main" id="{9480043D-20A2-4336-9FA5-0C1D0B3557D7}"/>
              </a:ext>
            </a:extLst>
          </p:cNvPr>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19924" y="1538403"/>
            <a:ext cx="883536" cy="74335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Monash University Logo Vector (.EPS) Free Download">
            <a:extLst>
              <a:ext uri="{FF2B5EF4-FFF2-40B4-BE49-F238E27FC236}">
                <a16:creationId xmlns:a16="http://schemas.microsoft.com/office/drawing/2014/main" id="{3C2A660E-014C-4493-AF86-ED9B56FA5879}"/>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19603" y="2365691"/>
            <a:ext cx="693310" cy="51536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University of Sydney &amp; Swiss Federal Institute of ...">
            <a:extLst>
              <a:ext uri="{FF2B5EF4-FFF2-40B4-BE49-F238E27FC236}">
                <a16:creationId xmlns:a16="http://schemas.microsoft.com/office/drawing/2014/main" id="{EBB4643C-A6CB-4492-9B31-26E4ECBC87EC}"/>
              </a:ext>
            </a:extLst>
          </p:cNvPr>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t="44741"/>
          <a:stretch/>
        </p:blipFill>
        <p:spPr bwMode="auto">
          <a:xfrm>
            <a:off x="6588607" y="1023175"/>
            <a:ext cx="1154778" cy="63811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4" descr="Stanford Logo, Stanford Symbol, Meaning, History and Evolution">
            <a:extLst>
              <a:ext uri="{FF2B5EF4-FFF2-40B4-BE49-F238E27FC236}">
                <a16:creationId xmlns:a16="http://schemas.microsoft.com/office/drawing/2014/main" id="{33BE358C-2799-45E0-9E12-0A7C0DEFE402}"/>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6241" r="23824"/>
          <a:stretch/>
        </p:blipFill>
        <p:spPr bwMode="auto">
          <a:xfrm>
            <a:off x="8157956" y="2257311"/>
            <a:ext cx="634063" cy="71423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Image result for puyallup school district">
            <a:extLst>
              <a:ext uri="{FF2B5EF4-FFF2-40B4-BE49-F238E27FC236}">
                <a16:creationId xmlns:a16="http://schemas.microsoft.com/office/drawing/2014/main" id="{936E2B91-631B-431E-98B5-AF92A1DB2FB7}"/>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830176" y="1072048"/>
            <a:ext cx="1125991" cy="48838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Image result for west ada school district">
            <a:extLst>
              <a:ext uri="{FF2B5EF4-FFF2-40B4-BE49-F238E27FC236}">
                <a16:creationId xmlns:a16="http://schemas.microsoft.com/office/drawing/2014/main" id="{D1CF3EF1-135C-4FE5-A6D2-D78A75B03F5F}"/>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76424" y="3022551"/>
            <a:ext cx="555842" cy="5558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DA8B880-4111-40C3-A73B-11FD3029AF1D}"/>
              </a:ext>
            </a:extLst>
          </p:cNvPr>
          <p:cNvPicPr>
            <a:picLocks noChangeAspect="1"/>
          </p:cNvPicPr>
          <p:nvPr/>
        </p:nvPicPr>
        <p:blipFill rotWithShape="1">
          <a:blip r:embed="rId16">
            <a:extLst>
              <a:ext uri="{28A0092B-C50C-407E-A947-70E740481C1C}">
                <a14:useLocalDpi xmlns:a14="http://schemas.microsoft.com/office/drawing/2010/main" val="0"/>
              </a:ext>
            </a:extLst>
          </a:blip>
          <a:srcRect l="12" t="15022" r="-12" b="2221"/>
          <a:stretch/>
        </p:blipFill>
        <p:spPr>
          <a:xfrm>
            <a:off x="-2740" y="791633"/>
            <a:ext cx="6533161" cy="3140056"/>
          </a:xfrm>
          <a:prstGeom prst="rect">
            <a:avLst/>
          </a:prstGeom>
        </p:spPr>
      </p:pic>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9B373AC6-7D7E-4C05-94E8-0B13898958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4757" y="1372034"/>
            <a:ext cx="3216446" cy="2144298"/>
          </a:xfrm>
          <a:prstGeom prst="rect">
            <a:avLst/>
          </a:prstGeom>
        </p:spPr>
      </p:pic>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1856981" y="1493230"/>
            <a:ext cx="441480" cy="22865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3522980" y="1290276"/>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1899406" y="3094112"/>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2986385" y="1013277"/>
            <a:ext cx="1097732" cy="276999"/>
          </a:xfrm>
          <a:prstGeom prst="rect">
            <a:avLst/>
          </a:prstGeom>
          <a:noFill/>
        </p:spPr>
        <p:txBody>
          <a:bodyPr wrap="square" rtlCol="0">
            <a:spAutoFit/>
          </a:bodyPr>
          <a:lstStyle/>
          <a:p>
            <a:pPr algn="ctr"/>
            <a:r>
              <a:rPr lang="en-GB" sz="1200" dirty="0">
                <a:latin typeface="Nunito Sans" panose="00000500000000000000" pitchFamily="2" charset="0"/>
              </a:rPr>
              <a:t>MARKETING</a:t>
            </a:r>
          </a:p>
        </p:txBody>
      </p:sp>
      <p:sp>
        <p:nvSpPr>
          <p:cNvPr id="35" name="TextBox 34">
            <a:extLst>
              <a:ext uri="{FF2B5EF4-FFF2-40B4-BE49-F238E27FC236}">
                <a16:creationId xmlns:a16="http://schemas.microsoft.com/office/drawing/2014/main" id="{FC09B89F-FA5B-4075-8122-F9E3B2E18392}"/>
              </a:ext>
            </a:extLst>
          </p:cNvPr>
          <p:cNvSpPr txBox="1"/>
          <p:nvPr/>
        </p:nvSpPr>
        <p:spPr>
          <a:xfrm>
            <a:off x="837247" y="3265884"/>
            <a:ext cx="1135246" cy="276999"/>
          </a:xfrm>
          <a:prstGeom prst="rect">
            <a:avLst/>
          </a:prstGeom>
          <a:noFill/>
        </p:spPr>
        <p:txBody>
          <a:bodyPr wrap="square" rtlCol="0">
            <a:spAutoFit/>
          </a:bodyPr>
          <a:lstStyle/>
          <a:p>
            <a:pPr algn="ctr"/>
            <a:r>
              <a:rPr lang="en-GB" sz="1200" dirty="0">
                <a:latin typeface="Nunito Sans" panose="00000500000000000000" pitchFamily="2" charset="0"/>
              </a:rPr>
              <a:t>ÉTUDIANTS</a:t>
            </a:r>
          </a:p>
        </p:txBody>
      </p:sp>
      <p:sp>
        <p:nvSpPr>
          <p:cNvPr id="36" name="TextBox 35">
            <a:extLst>
              <a:ext uri="{FF2B5EF4-FFF2-40B4-BE49-F238E27FC236}">
                <a16:creationId xmlns:a16="http://schemas.microsoft.com/office/drawing/2014/main" id="{3D32BD97-BF79-4AEE-BEC5-B120DA3A15D5}"/>
              </a:ext>
            </a:extLst>
          </p:cNvPr>
          <p:cNvSpPr txBox="1"/>
          <p:nvPr/>
        </p:nvSpPr>
        <p:spPr>
          <a:xfrm>
            <a:off x="2994735" y="3607092"/>
            <a:ext cx="1135247" cy="276999"/>
          </a:xfrm>
          <a:prstGeom prst="rect">
            <a:avLst/>
          </a:prstGeom>
          <a:noFill/>
        </p:spPr>
        <p:txBody>
          <a:bodyPr wrap="none" rtlCol="0">
            <a:spAutoFit/>
          </a:bodyPr>
          <a:lstStyle/>
          <a:p>
            <a:r>
              <a:rPr lang="en-GB" sz="1200" dirty="0">
                <a:latin typeface="Nunito Sans" panose="00000500000000000000" pitchFamily="2" charset="0"/>
              </a:rPr>
              <a:t>DONATEURS</a:t>
            </a:r>
          </a:p>
        </p:txBody>
      </p:sp>
      <p:sp>
        <p:nvSpPr>
          <p:cNvPr id="37" name="TextBox 36">
            <a:extLst>
              <a:ext uri="{FF2B5EF4-FFF2-40B4-BE49-F238E27FC236}">
                <a16:creationId xmlns:a16="http://schemas.microsoft.com/office/drawing/2014/main" id="{A908AB43-F7B0-4726-871A-5DC2FF264C36}"/>
              </a:ext>
            </a:extLst>
          </p:cNvPr>
          <p:cNvSpPr txBox="1"/>
          <p:nvPr/>
        </p:nvSpPr>
        <p:spPr>
          <a:xfrm>
            <a:off x="5402683" y="2269456"/>
            <a:ext cx="2567698" cy="461665"/>
          </a:xfrm>
          <a:prstGeom prst="rect">
            <a:avLst/>
          </a:prstGeom>
          <a:noFill/>
        </p:spPr>
        <p:txBody>
          <a:bodyPr wrap="square" rtlCol="0">
            <a:spAutoFit/>
          </a:bodyPr>
          <a:lstStyle/>
          <a:p>
            <a:r>
              <a:rPr lang="en-GB" sz="1200" dirty="0">
                <a:latin typeface="Nunito Sans" panose="00000500000000000000" pitchFamily="2" charset="0"/>
              </a:rPr>
              <a:t>OPERATIONS</a:t>
            </a:r>
          </a:p>
          <a:p>
            <a:r>
              <a:rPr lang="en-GB" sz="1200" dirty="0">
                <a:latin typeface="Nunito Sans" panose="00000500000000000000" pitchFamily="2" charset="0"/>
              </a:rPr>
              <a:t>&amp; FOURNISSEURS</a:t>
            </a:r>
          </a:p>
        </p:txBody>
      </p:sp>
      <p:sp>
        <p:nvSpPr>
          <p:cNvPr id="40" name="TextBox 39">
            <a:extLst>
              <a:ext uri="{FF2B5EF4-FFF2-40B4-BE49-F238E27FC236}">
                <a16:creationId xmlns:a16="http://schemas.microsoft.com/office/drawing/2014/main" id="{4A8EE26A-890A-46C9-8314-C63B9264DA05}"/>
              </a:ext>
            </a:extLst>
          </p:cNvPr>
          <p:cNvSpPr txBox="1"/>
          <p:nvPr/>
        </p:nvSpPr>
        <p:spPr>
          <a:xfrm>
            <a:off x="4842068" y="1176465"/>
            <a:ext cx="1453557" cy="276999"/>
          </a:xfrm>
          <a:prstGeom prst="rect">
            <a:avLst/>
          </a:prstGeom>
          <a:noFill/>
        </p:spPr>
        <p:txBody>
          <a:bodyPr wrap="square" rtlCol="0">
            <a:spAutoFit/>
          </a:bodyPr>
          <a:lstStyle/>
          <a:p>
            <a:pPr algn="ctr"/>
            <a:r>
              <a:rPr lang="en-GB" sz="1200" dirty="0">
                <a:latin typeface="Nunito Sans" panose="00000500000000000000" pitchFamily="2" charset="0"/>
              </a:rPr>
              <a:t>DIRECTION</a:t>
            </a:r>
          </a:p>
        </p:txBody>
      </p:sp>
      <p:cxnSp>
        <p:nvCxnSpPr>
          <p:cNvPr id="41" name="Straight Arrow Connector 40">
            <a:extLst>
              <a:ext uri="{FF2B5EF4-FFF2-40B4-BE49-F238E27FC236}">
                <a16:creationId xmlns:a16="http://schemas.microsoft.com/office/drawing/2014/main" id="{AB250E3C-6800-4497-8709-61F9799F8FAE}"/>
              </a:ext>
            </a:extLst>
          </p:cNvPr>
          <p:cNvCxnSpPr>
            <a:cxnSpLocks/>
          </p:cNvCxnSpPr>
          <p:nvPr/>
        </p:nvCxnSpPr>
        <p:spPr>
          <a:xfrm flipV="1">
            <a:off x="4777290" y="1493230"/>
            <a:ext cx="414814" cy="2459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4842068"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fr-CH" sz="2400" dirty="0"/>
              <a:t>Vous rapprochez les personnes</a:t>
            </a:r>
            <a:r>
              <a:rPr lang="en-US" sz="2400" dirty="0"/>
              <a:t>.</a:t>
            </a:r>
            <a:endParaRPr lang="en-GB" sz="2400" dirty="0"/>
          </a:p>
        </p:txBody>
      </p:sp>
      <p:pic>
        <p:nvPicPr>
          <p:cNvPr id="6" name="Picture 5">
            <a:extLst>
              <a:ext uri="{FF2B5EF4-FFF2-40B4-BE49-F238E27FC236}">
                <a16:creationId xmlns:a16="http://schemas.microsoft.com/office/drawing/2014/main" id="{C7367D06-4F4D-44E2-BEB9-E9E11D8E10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9069" y="2619244"/>
            <a:ext cx="3786386" cy="2524256"/>
          </a:xfrm>
          <a:prstGeom prst="rect">
            <a:avLst/>
          </a:prstGeom>
        </p:spPr>
      </p:pic>
      <p:cxnSp>
        <p:nvCxnSpPr>
          <p:cNvPr id="21" name="Straight Arrow Connector 20">
            <a:extLst>
              <a:ext uri="{FF2B5EF4-FFF2-40B4-BE49-F238E27FC236}">
                <a16:creationId xmlns:a16="http://schemas.microsoft.com/office/drawing/2014/main" id="{E7D1DD53-DF0E-4B74-A9EA-18406C45D065}"/>
              </a:ext>
            </a:extLst>
          </p:cNvPr>
          <p:cNvCxnSpPr>
            <a:cxnSpLocks/>
          </p:cNvCxnSpPr>
          <p:nvPr/>
        </p:nvCxnSpPr>
        <p:spPr>
          <a:xfrm>
            <a:off x="3555560" y="3077762"/>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B1137A1-C697-4575-975D-8A44A250DD1A}"/>
              </a:ext>
            </a:extLst>
          </p:cNvPr>
          <p:cNvCxnSpPr>
            <a:cxnSpLocks/>
          </p:cNvCxnSpPr>
          <p:nvPr/>
        </p:nvCxnSpPr>
        <p:spPr>
          <a:xfrm>
            <a:off x="1713755"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853C58-84DE-4DC9-A145-B78FF6848FE5}"/>
              </a:ext>
            </a:extLst>
          </p:cNvPr>
          <p:cNvSpPr txBox="1"/>
          <p:nvPr/>
        </p:nvSpPr>
        <p:spPr>
          <a:xfrm>
            <a:off x="385048" y="1183793"/>
            <a:ext cx="2193065" cy="276999"/>
          </a:xfrm>
          <a:prstGeom prst="rect">
            <a:avLst/>
          </a:prstGeom>
          <a:noFill/>
        </p:spPr>
        <p:txBody>
          <a:bodyPr wrap="square" rtlCol="0">
            <a:spAutoFit/>
          </a:bodyPr>
          <a:lstStyle/>
          <a:p>
            <a:pPr algn="ctr"/>
            <a:r>
              <a:rPr lang="en-GB" sz="1200" dirty="0">
                <a:latin typeface="Nunito Sans" panose="00000500000000000000" pitchFamily="2" charset="0"/>
              </a:rPr>
              <a:t>INTERVENANTS EXTERNES</a:t>
            </a:r>
          </a:p>
        </p:txBody>
      </p:sp>
      <p:sp>
        <p:nvSpPr>
          <p:cNvPr id="20" name="TextBox 19">
            <a:extLst>
              <a:ext uri="{FF2B5EF4-FFF2-40B4-BE49-F238E27FC236}">
                <a16:creationId xmlns:a16="http://schemas.microsoft.com/office/drawing/2014/main" id="{3F71C43E-C582-4DF0-B475-DCBA1B3A80A0}"/>
              </a:ext>
            </a:extLst>
          </p:cNvPr>
          <p:cNvSpPr txBox="1"/>
          <p:nvPr/>
        </p:nvSpPr>
        <p:spPr>
          <a:xfrm>
            <a:off x="451829" y="2248293"/>
            <a:ext cx="1249605" cy="276999"/>
          </a:xfrm>
          <a:prstGeom prst="rect">
            <a:avLst/>
          </a:prstGeom>
          <a:noFill/>
        </p:spPr>
        <p:txBody>
          <a:bodyPr wrap="square" rtlCol="0">
            <a:spAutoFit/>
          </a:bodyPr>
          <a:lstStyle/>
          <a:p>
            <a:pPr algn="ctr"/>
            <a:r>
              <a:rPr lang="en-GB" sz="1200" dirty="0">
                <a:latin typeface="Nunito Sans" panose="00000500000000000000" pitchFamily="2" charset="0"/>
              </a:rPr>
              <a:t>ENSEIGNANTS</a:t>
            </a:r>
          </a:p>
        </p:txBody>
      </p: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Pourquoi</a:t>
            </a:r>
            <a:r>
              <a:rPr lang="en-GB" sz="2400" dirty="0"/>
              <a:t>?</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397018" y="3272718"/>
            <a:ext cx="3450713" cy="682280"/>
          </a:xfrm>
          <a:prstGeom prst="rect">
            <a:avLst/>
          </a:prstGeom>
        </p:spPr>
        <p:txBody>
          <a:bodyPr vert="horz" lIns="90000" tIns="46800" rIns="90000" bIns="46800" rtlCol="0">
            <a:normAutofit lnSpcReduction="1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0"/>
              </a:spcBef>
              <a:spcAft>
                <a:spcPts val="600"/>
              </a:spcAft>
            </a:pPr>
            <a:r>
              <a:rPr lang="fr" sz="1100" dirty="0">
                <a:solidFill>
                  <a:schemeClr val="tx1"/>
                </a:solidFill>
                <a:latin typeface="Nunito Sans Light" panose="00000400000000000000" pitchFamily="2" charset="0"/>
              </a:rPr>
              <a:t>C</a:t>
            </a:r>
            <a:r>
              <a:rPr lang="en-GB" sz="1100" dirty="0" err="1">
                <a:solidFill>
                  <a:schemeClr val="tx1"/>
                </a:solidFill>
                <a:latin typeface="Nunito Sans Light" panose="00000400000000000000" pitchFamily="2" charset="0"/>
              </a:rPr>
              <a:t>réez</a:t>
            </a:r>
            <a:r>
              <a:rPr lang="en-GB" sz="1100" dirty="0">
                <a:solidFill>
                  <a:schemeClr val="tx1"/>
                </a:solidFill>
                <a:latin typeface="Nunito Sans Light" panose="00000400000000000000" pitchFamily="2" charset="0"/>
              </a:rPr>
              <a:t> </a:t>
            </a:r>
            <a:r>
              <a:rPr lang="en-GB" sz="1100" dirty="0" err="1">
                <a:solidFill>
                  <a:schemeClr val="tx1"/>
                </a:solidFill>
                <a:latin typeface="Nunito Sans Light" panose="00000400000000000000" pitchFamily="2" charset="0"/>
              </a:rPr>
              <a:t>une</a:t>
            </a:r>
            <a:r>
              <a:rPr lang="en-GB" sz="1100" dirty="0">
                <a:solidFill>
                  <a:schemeClr val="tx1"/>
                </a:solidFill>
                <a:latin typeface="Nunito Sans Light" panose="00000400000000000000" pitchFamily="2" charset="0"/>
              </a:rPr>
              <a:t> ambiance avec un c</a:t>
            </a:r>
            <a:r>
              <a:rPr lang="fr" sz="1100" dirty="0">
                <a:solidFill>
                  <a:schemeClr val="tx1"/>
                </a:solidFill>
                <a:latin typeface="Nunito Sans Light" panose="00000400000000000000" pitchFamily="2" charset="0"/>
              </a:rPr>
              <a:t>ontenu vidéo relatif aux activités parascolaires dans les clubs de sport, soirées cinéma et autres événements. Activités interactives, quiz et jeux sur tout le campus</a:t>
            </a:r>
            <a:r>
              <a:rPr lang="en-US" sz="1100" dirty="0">
                <a:solidFill>
                  <a:schemeClr val="tx1"/>
                </a:solidFill>
                <a:latin typeface="Nunito Sans Light" panose="00000400000000000000" pitchFamily="2" charset="0"/>
              </a:rPr>
              <a:t>.</a:t>
            </a:r>
            <a:endParaRPr lang="en-GB" sz="1100" dirty="0">
              <a:solidFill>
                <a:schemeClr val="tx2"/>
              </a:solidFill>
              <a:latin typeface="Nunito Sans Light" panose="000004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149294" y="1912552"/>
            <a:ext cx="3198952"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 sz="1100" dirty="0">
                <a:solidFill>
                  <a:schemeClr val="tx1"/>
                </a:solidFill>
                <a:latin typeface="Nunito Sans Light" panose="00000400000000000000" pitchFamily="2" charset="0"/>
              </a:rPr>
              <a:t>Affichez des informations utiles à l’écran. Orientation, horaires pour salles de c</a:t>
            </a:r>
            <a:r>
              <a:rPr lang="fr-FR" sz="1100" dirty="0">
                <a:solidFill>
                  <a:schemeClr val="tx1"/>
                </a:solidFill>
                <a:latin typeface="Nunito Sans Light" panose="00000400000000000000" pitchFamily="2" charset="0"/>
              </a:rPr>
              <a:t>ours</a:t>
            </a:r>
            <a:r>
              <a:rPr lang="fr" sz="1100" dirty="0">
                <a:solidFill>
                  <a:schemeClr val="tx1"/>
                </a:solidFill>
                <a:latin typeface="Nunito Sans Light" panose="00000400000000000000" pitchFamily="2" charset="0"/>
              </a:rPr>
              <a:t>. </a:t>
            </a:r>
            <a:r>
              <a:rPr lang="fr-FR" sz="1100" dirty="0">
                <a:solidFill>
                  <a:schemeClr val="tx1"/>
                </a:solidFill>
                <a:latin typeface="Nunito Sans Light" panose="00000400000000000000" pitchFamily="2" charset="0"/>
              </a:rPr>
              <a:t>Contenu o</a:t>
            </a:r>
            <a:r>
              <a:rPr lang="fr" sz="1100" dirty="0">
                <a:solidFill>
                  <a:schemeClr val="tx1"/>
                </a:solidFill>
                <a:latin typeface="Nunito Sans Light" panose="00000400000000000000" pitchFamily="2" charset="0"/>
              </a:rPr>
              <a:t>rienté-données et automatisé.</a:t>
            </a:r>
            <a:endParaRPr lang="en-GB" sz="1100" dirty="0">
              <a:solidFill>
                <a:schemeClr val="tx1"/>
              </a:solidFill>
              <a:latin typeface="Nunito Sans Light" panose="00000400000000000000" pitchFamily="2" charset="0"/>
            </a:endParaRPr>
          </a:p>
        </p:txBody>
      </p:sp>
      <p:sp>
        <p:nvSpPr>
          <p:cNvPr id="29" name="TextBox 28">
            <a:extLst>
              <a:ext uri="{FF2B5EF4-FFF2-40B4-BE49-F238E27FC236}">
                <a16:creationId xmlns:a16="http://schemas.microsoft.com/office/drawing/2014/main" id="{33158807-7484-48F4-9FDF-E1C3DAC8C0A4}"/>
              </a:ext>
            </a:extLst>
          </p:cNvPr>
          <p:cNvSpPr txBox="1"/>
          <p:nvPr/>
        </p:nvSpPr>
        <p:spPr>
          <a:xfrm>
            <a:off x="1149294" y="1497054"/>
            <a:ext cx="3443328" cy="415498"/>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INFORMEZ &amp; CONNECTEZ-VOUS </a:t>
            </a:r>
          </a:p>
          <a:p>
            <a:r>
              <a:rPr lang="en-US" sz="900" dirty="0">
                <a:solidFill>
                  <a:schemeClr val="tx2"/>
                </a:solidFill>
                <a:latin typeface="Nunito Sans SemiBold" panose="00000700000000000000" pitchFamily="2" charset="0"/>
              </a:rPr>
              <a:t>AVEC LES VISITEURS, LES ETUDIANTS ET LE PERSONNEL</a:t>
            </a:r>
            <a:endParaRPr lang="en-US" sz="1200" dirty="0">
              <a:solidFill>
                <a:schemeClr val="tx2"/>
              </a:solidFill>
              <a:latin typeface="Nunito Sans SemiBold" panose="00000700000000000000" pitchFamily="2" charset="0"/>
            </a:endParaRP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2980374"/>
            <a:ext cx="36890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ATTIREZ L’ATTENTION</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471215" y="1496625"/>
            <a:ext cx="32508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AMÉLIOREZ L’EFFICACITÉ </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149294" y="2978349"/>
            <a:ext cx="3198953"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RÉDUISEZ VOS COÛTS</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149294" y="3278290"/>
            <a:ext cx="3038410" cy="741345"/>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 sz="1100" dirty="0">
                <a:solidFill>
                  <a:schemeClr val="tx1"/>
                </a:solidFill>
                <a:latin typeface="Nunito Sans Light" panose="00000400000000000000" pitchFamily="2" charset="0"/>
              </a:rPr>
              <a:t>Un </a:t>
            </a:r>
            <a:r>
              <a:rPr lang="en-GB" sz="1100" dirty="0">
                <a:solidFill>
                  <a:schemeClr val="tx1"/>
                </a:solidFill>
                <a:latin typeface="Nunito Sans Light" panose="00000400000000000000" pitchFamily="2" charset="0"/>
              </a:rPr>
              <a:t>c</a:t>
            </a:r>
            <a:r>
              <a:rPr lang="fr" sz="1100" dirty="0">
                <a:solidFill>
                  <a:schemeClr val="tx1"/>
                </a:solidFill>
                <a:latin typeface="Nunito Sans Light" panose="00000400000000000000" pitchFamily="2" charset="0"/>
              </a:rPr>
              <a:t>ontenu </a:t>
            </a:r>
            <a:r>
              <a:rPr lang="fr" sz="1100" dirty="0">
                <a:solidFill>
                  <a:schemeClr val="tx2"/>
                </a:solidFill>
                <a:latin typeface="Nunito Sans Light" panose="00000400000000000000" pitchFamily="2" charset="0"/>
              </a:rPr>
              <a:t>facile à mettre à jour </a:t>
            </a:r>
            <a:r>
              <a:rPr lang="fr" sz="1100" dirty="0">
                <a:solidFill>
                  <a:schemeClr val="tx1"/>
                </a:solidFill>
                <a:latin typeface="Nunito Sans Light" panose="00000400000000000000" pitchFamily="2" charset="0"/>
              </a:rPr>
              <a:t>qui élimine l’affichage imprimé statique</a:t>
            </a:r>
            <a:r>
              <a:rPr lang="en-GB" sz="1100" dirty="0">
                <a:solidFill>
                  <a:schemeClr val="tx1">
                    <a:lumMod val="50000"/>
                    <a:lumOff val="50000"/>
                  </a:schemeClr>
                </a:solidFill>
                <a:latin typeface="Nunito Sans Light" panose="00000400000000000000" pitchFamily="2" charset="0"/>
              </a:rPr>
              <a:t>. </a:t>
            </a:r>
            <a:r>
              <a:rPr lang="fr-FR" sz="1100" dirty="0">
                <a:solidFill>
                  <a:schemeClr val="tx2"/>
                </a:solidFill>
                <a:latin typeface="Nunito Sans Light" panose="00000400000000000000" pitchFamily="2" charset="0"/>
              </a:rPr>
              <a:t>Interagissez plus facilement avec vos étudiants et votre personnel.</a:t>
            </a:r>
          </a:p>
          <a:p>
            <a:pPr algn="just"/>
            <a:endParaRPr lang="en-US" sz="800" dirty="0">
              <a:solidFill>
                <a:schemeClr val="bg2"/>
              </a:solidFill>
              <a:latin typeface="Nunito Sans ExtraLight" panose="00000300000000000000" pitchFamily="2" charset="0"/>
            </a:endParaRPr>
          </a:p>
        </p:txBody>
      </p:sp>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71215" y="1912552"/>
            <a:ext cx="3297718" cy="843925"/>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fr-FR" sz="1100" dirty="0">
                <a:solidFill>
                  <a:schemeClr val="tx1"/>
                </a:solidFill>
                <a:latin typeface="Nunito Sans Light" panose="00000400000000000000" pitchFamily="2" charset="0"/>
              </a:rPr>
              <a:t>Rendez votre établissement facilement accessible à tout moment </a:t>
            </a:r>
            <a:r>
              <a:rPr lang="fr-FR" sz="1100" dirty="0">
                <a:solidFill>
                  <a:schemeClr val="tx2"/>
                </a:solidFill>
                <a:latin typeface="Nunito Sans Light" panose="00000400000000000000" pitchFamily="2" charset="0"/>
              </a:rPr>
              <a:t>avec des informations d’orientation à l’intérieur du campus, ainsi que des alertes d'urgence et d’évacuation, toujours à jour.</a:t>
            </a:r>
            <a:endParaRPr lang="fr-FR" sz="800" dirty="0">
              <a:solidFill>
                <a:schemeClr val="bg2"/>
              </a:solidFill>
              <a:latin typeface="Nunito Sans Light" panose="00000400000000000000" pitchFamily="2" charset="0"/>
            </a:endParaRPr>
          </a:p>
        </p:txBody>
      </p:sp>
      <p:pic>
        <p:nvPicPr>
          <p:cNvPr id="3" name="Picture 2">
            <a:extLst>
              <a:ext uri="{FF2B5EF4-FFF2-40B4-BE49-F238E27FC236}">
                <a16:creationId xmlns:a16="http://schemas.microsoft.com/office/drawing/2014/main" id="{3ECED76D-D792-4C96-846F-BFD1B4CA35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4628" y="1557875"/>
            <a:ext cx="692390" cy="781106"/>
          </a:xfrm>
          <a:prstGeom prst="rect">
            <a:avLst/>
          </a:prstGeom>
        </p:spPr>
      </p:pic>
      <p:pic>
        <p:nvPicPr>
          <p:cNvPr id="17" name="Picture 16">
            <a:extLst>
              <a:ext uri="{FF2B5EF4-FFF2-40B4-BE49-F238E27FC236}">
                <a16:creationId xmlns:a16="http://schemas.microsoft.com/office/drawing/2014/main" id="{36FDFF03-D0A4-4C03-99AE-FC33B13652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2389"/>
          <a:stretch/>
        </p:blipFill>
        <p:spPr>
          <a:xfrm>
            <a:off x="296269" y="3027951"/>
            <a:ext cx="750274" cy="799129"/>
          </a:xfrm>
          <a:prstGeom prst="rect">
            <a:avLst/>
          </a:prstGeom>
        </p:spPr>
      </p:pic>
      <p:pic>
        <p:nvPicPr>
          <p:cNvPr id="4" name="Picture 3">
            <a:extLst>
              <a:ext uri="{FF2B5EF4-FFF2-40B4-BE49-F238E27FC236}">
                <a16:creationId xmlns:a16="http://schemas.microsoft.com/office/drawing/2014/main" id="{AB871717-00DE-4D70-8517-77F22001FD3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269" y="1596961"/>
            <a:ext cx="782300" cy="572328"/>
          </a:xfrm>
          <a:prstGeom prst="rect">
            <a:avLst/>
          </a:prstGeom>
        </p:spPr>
      </p:pic>
      <p:pic>
        <p:nvPicPr>
          <p:cNvPr id="6" name="Picture 5">
            <a:extLst>
              <a:ext uri="{FF2B5EF4-FFF2-40B4-BE49-F238E27FC236}">
                <a16:creationId xmlns:a16="http://schemas.microsoft.com/office/drawing/2014/main" id="{BDA15013-109A-417B-BCCB-090AE321504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17493" y="3072706"/>
            <a:ext cx="763270" cy="763270"/>
          </a:xfrm>
          <a:prstGeom prst="rect">
            <a:avLst/>
          </a:prstGeom>
        </p:spPr>
      </p:pic>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fr-FR" sz="2400" dirty="0"/>
              <a:t>Où</a:t>
            </a:r>
            <a:r>
              <a:rPr lang="en-GB" sz="2400" dirty="0"/>
              <a:t>?</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3023"/>
            <a:ext cx="2653869" cy="40512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sz="800" dirty="0">
                <a:latin typeface="Nunito Sans" panose="00000500000000000000" pitchFamily="2" charset="0"/>
              </a:rPr>
              <a:t>Actualités, infos générales (objets trouvés, parking), listes d’événements</a:t>
            </a:r>
          </a:p>
        </p:txBody>
      </p:sp>
      <p:sp>
        <p:nvSpPr>
          <p:cNvPr id="35" name="Content Placeholder 1">
            <a:extLst>
              <a:ext uri="{FF2B5EF4-FFF2-40B4-BE49-F238E27FC236}">
                <a16:creationId xmlns:a16="http://schemas.microsoft.com/office/drawing/2014/main" id="{409467D4-35B7-4E40-882B-8C3890A34A39}"/>
              </a:ext>
            </a:extLst>
          </p:cNvPr>
          <p:cNvSpPr txBox="1">
            <a:spLocks/>
          </p:cNvSpPr>
          <p:nvPr/>
        </p:nvSpPr>
        <p:spPr>
          <a:xfrm>
            <a:off x="2007171" y="4550679"/>
            <a:ext cx="2531475" cy="374579"/>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sz="800" dirty="0">
                <a:latin typeface="Nunito Sans" panose="00000500000000000000" pitchFamily="2" charset="0"/>
              </a:rPr>
              <a:t>Horaires, messages personnels, ambiance, vidéos de donateurs, informations en direct sur la météo et les moyens de transport</a:t>
            </a: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37632" y="2491314"/>
            <a:ext cx="2737388" cy="376492"/>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FR" sz="800" dirty="0">
                <a:latin typeface="Nunito Sans" panose="00000500000000000000" pitchFamily="2" charset="0"/>
              </a:rPr>
              <a:t>Flux RSS, streaming TV (CNN, ESPN), happy-</a:t>
            </a:r>
            <a:r>
              <a:rPr lang="fr-FR" sz="800" dirty="0" err="1">
                <a:latin typeface="Nunito Sans" panose="00000500000000000000" pitchFamily="2" charset="0"/>
              </a:rPr>
              <a:t>hour</a:t>
            </a:r>
            <a:r>
              <a:rPr lang="fr-FR" sz="800" dirty="0">
                <a:latin typeface="Nunito Sans" panose="00000500000000000000" pitchFamily="2" charset="0"/>
              </a:rPr>
              <a:t>, flux de réseaux de réseaux sociaux, </a:t>
            </a:r>
            <a:r>
              <a:rPr lang="fr-FR" sz="800" dirty="0" err="1">
                <a:latin typeface="Nunito Sans" panose="00000500000000000000" pitchFamily="2" charset="0"/>
              </a:rPr>
              <a:t>éalisations</a:t>
            </a:r>
            <a:r>
              <a:rPr lang="fr-FR" sz="800" dirty="0">
                <a:latin typeface="Nunito Sans" panose="00000500000000000000" pitchFamily="2" charset="0"/>
              </a:rPr>
              <a:t> des élèves</a:t>
            </a: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7172" y="962330"/>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CAFÉTÉRIAS, ESPACES DE LOISIRS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ZONES DE RÉCEPTION</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ADMINISTRATION, BUREAU DU PERSONNEL</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2007171"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AUDITORIUMS, SALLES DE CONFÉRENCE </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756232"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LABORATOIRES &amp; ATELIERS</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756233" y="4556276"/>
            <a:ext cx="2531475" cy="358472"/>
          </a:xfrm>
        </p:spPr>
        <p:txBody>
          <a:bodyPr>
            <a:noAutofit/>
          </a:bodyPr>
          <a:lstStyle/>
          <a:p>
            <a:pPr algn="ctr">
              <a:spcBef>
                <a:spcPts val="0"/>
              </a:spcBef>
            </a:pPr>
            <a:r>
              <a:rPr lang="fr-FR" sz="800" b="0" dirty="0">
                <a:solidFill>
                  <a:schemeClr val="tx1">
                    <a:lumMod val="65000"/>
                    <a:lumOff val="35000"/>
                  </a:schemeClr>
                </a:solidFill>
                <a:latin typeface="Nunito Sans" panose="00000500000000000000" pitchFamily="2" charset="0"/>
              </a:rPr>
              <a:t>Informations sur les ateliers, expériences en cours, informations et résultats, procédures en cas d’incendie ou d’urgence</a:t>
            </a:r>
          </a:p>
        </p:txBody>
      </p:sp>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820025" y="2499061"/>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fr" sz="800" dirty="0">
                <a:latin typeface="Nunito Sans" panose="00000500000000000000" pitchFamily="2" charset="0"/>
              </a:rPr>
              <a:t>Noms de salles et informations d’événement</a:t>
            </a:r>
            <a:r>
              <a:rPr lang="fr-FR" sz="800" dirty="0">
                <a:latin typeface="Nunito Sans" panose="00000500000000000000" pitchFamily="2" charset="0"/>
              </a:rPr>
              <a:t>s</a:t>
            </a:r>
            <a:r>
              <a:rPr lang="fr" sz="800" dirty="0">
                <a:latin typeface="Nunito Sans" panose="00000500000000000000" pitchFamily="2" charset="0"/>
              </a:rPr>
              <a:t>, contenu centralisé et automatisé.</a:t>
            </a:r>
            <a:endParaRPr lang="en-GB" sz="800" dirty="0">
              <a:latin typeface="Nunito Sans" panose="00000500000000000000" pitchFamily="2" charset="0"/>
            </a:endParaRPr>
          </a:p>
          <a:p>
            <a:pPr>
              <a:spcBef>
                <a:spcPts val="0"/>
              </a:spcBef>
            </a:pPr>
            <a:endParaRPr lang="en-GB" sz="800" dirty="0">
              <a:latin typeface="Nunito Sans" panose="00000500000000000000" pitchFamily="2" charset="0"/>
            </a:endParaRPr>
          </a:p>
        </p:txBody>
      </p:sp>
      <p:pic>
        <p:nvPicPr>
          <p:cNvPr id="8" name="Picture 7">
            <a:extLst>
              <a:ext uri="{FF2B5EF4-FFF2-40B4-BE49-F238E27FC236}">
                <a16:creationId xmlns:a16="http://schemas.microsoft.com/office/drawing/2014/main" id="{8E9A5B39-9234-41F8-A8C4-1A21F94AEAF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019" b="2810"/>
          <a:stretch/>
        </p:blipFill>
        <p:spPr>
          <a:xfrm>
            <a:off x="5921614" y="1164132"/>
            <a:ext cx="2534211" cy="1327182"/>
          </a:xfrm>
          <a:prstGeom prst="rect">
            <a:avLst/>
          </a:prstGeom>
        </p:spPr>
      </p:pic>
      <p:pic>
        <p:nvPicPr>
          <p:cNvPr id="11" name="Picture 10">
            <a:extLst>
              <a:ext uri="{FF2B5EF4-FFF2-40B4-BE49-F238E27FC236}">
                <a16:creationId xmlns:a16="http://schemas.microsoft.com/office/drawing/2014/main" id="{44D2A35C-85CA-43B3-87D8-319FF4420CA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4657" t="-457" b="42096"/>
          <a:stretch/>
        </p:blipFill>
        <p:spPr>
          <a:xfrm>
            <a:off x="4756231" y="3189938"/>
            <a:ext cx="2531475" cy="1360741"/>
          </a:xfrm>
          <a:prstGeom prst="rect">
            <a:avLst/>
          </a:prstGeom>
        </p:spPr>
      </p:pic>
      <p:pic>
        <p:nvPicPr>
          <p:cNvPr id="13" name="Picture 12">
            <a:extLst>
              <a:ext uri="{FF2B5EF4-FFF2-40B4-BE49-F238E27FC236}">
                <a16:creationId xmlns:a16="http://schemas.microsoft.com/office/drawing/2014/main" id="{5F8C289B-2D14-4E62-BA57-481129EF21E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518" b="993"/>
          <a:stretch/>
        </p:blipFill>
        <p:spPr>
          <a:xfrm>
            <a:off x="2001433" y="3189937"/>
            <a:ext cx="2531475" cy="1320287"/>
          </a:xfrm>
          <a:prstGeom prst="rect">
            <a:avLst/>
          </a:prstGeom>
        </p:spPr>
      </p:pic>
      <p:pic>
        <p:nvPicPr>
          <p:cNvPr id="4" name="Picture 3">
            <a:extLst>
              <a:ext uri="{FF2B5EF4-FFF2-40B4-BE49-F238E27FC236}">
                <a16:creationId xmlns:a16="http://schemas.microsoft.com/office/drawing/2014/main" id="{C513F0D2-ACCC-44C9-B256-621C72938F0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8874" t="29411" r="21469" b="23771"/>
          <a:stretch/>
        </p:blipFill>
        <p:spPr>
          <a:xfrm>
            <a:off x="3263864" y="1171027"/>
            <a:ext cx="2527638" cy="1320287"/>
          </a:xfrm>
          <a:prstGeom prst="rect">
            <a:avLst/>
          </a:prstGeom>
        </p:spPr>
      </p:pic>
      <p:pic>
        <p:nvPicPr>
          <p:cNvPr id="6" name="Picture 5">
            <a:extLst>
              <a:ext uri="{FF2B5EF4-FFF2-40B4-BE49-F238E27FC236}">
                <a16:creationId xmlns:a16="http://schemas.microsoft.com/office/drawing/2014/main" id="{916D9FD2-2694-49A7-AE0B-AD5537156135}"/>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rcRect l="11043" t="25612" r="17364" b="17617"/>
          <a:stretch/>
        </p:blipFill>
        <p:spPr>
          <a:xfrm>
            <a:off x="609610" y="1147578"/>
            <a:ext cx="2531287" cy="1335989"/>
          </a:xfrm>
          <a:prstGeom prst="rect">
            <a:avLst/>
          </a:prstGeom>
        </p:spPr>
      </p:pic>
      <p:pic>
        <p:nvPicPr>
          <p:cNvPr id="3" name="Picture 2">
            <a:extLst>
              <a:ext uri="{FF2B5EF4-FFF2-40B4-BE49-F238E27FC236}">
                <a16:creationId xmlns:a16="http://schemas.microsoft.com/office/drawing/2014/main" id="{7C5C7004-DC59-435C-ACD0-990EA024C7A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6241" r="43668"/>
          <a:stretch/>
        </p:blipFill>
        <p:spPr>
          <a:xfrm rot="5400000">
            <a:off x="2589668" y="2607438"/>
            <a:ext cx="1360742" cy="2525739"/>
          </a:xfrm>
          <a:prstGeom prst="rect">
            <a:avLst/>
          </a:prstGeom>
        </p:spPr>
      </p:pic>
      <p:pic>
        <p:nvPicPr>
          <p:cNvPr id="7" name="Picture 6">
            <a:extLst>
              <a:ext uri="{FF2B5EF4-FFF2-40B4-BE49-F238E27FC236}">
                <a16:creationId xmlns:a16="http://schemas.microsoft.com/office/drawing/2014/main" id="{A1EA9258-6155-4662-B7D3-15E09C2C8AB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8621" b="42570"/>
          <a:stretch/>
        </p:blipFill>
        <p:spPr>
          <a:xfrm>
            <a:off x="2001433" y="3200271"/>
            <a:ext cx="2531476" cy="1309954"/>
          </a:xfrm>
          <a:prstGeom prst="rect">
            <a:avLst/>
          </a:prstGeom>
        </p:spPr>
      </p:pic>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64422" y="1626751"/>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94182"/>
            <a:ext cx="1912776" cy="597856"/>
          </a:xfrm>
          <a:prstGeom prst="rect">
            <a:avLst/>
          </a:prstGeom>
          <a:noFill/>
          <a:ln>
            <a:noFill/>
          </a:ln>
        </p:spPr>
        <p:txBody>
          <a:bodyPr wrap="square" rtlCol="0">
            <a:spAutoFit/>
          </a:bodyPr>
          <a:lstStyle/>
          <a:p>
            <a:pPr defTabSz="914355">
              <a:lnSpc>
                <a:spcPct val="90000"/>
              </a:lnSpc>
              <a:spcBef>
                <a:spcPct val="0"/>
              </a:spcBef>
            </a:pPr>
            <a:r>
              <a:rPr lang="en-GB" sz="1800" dirty="0" err="1">
                <a:solidFill>
                  <a:schemeClr val="bg1"/>
                </a:solidFill>
                <a:latin typeface="Nunito Sans" panose="00000500000000000000" pitchFamily="2" charset="0"/>
                <a:ea typeface="+mj-ea"/>
                <a:cs typeface="+mj-cs"/>
              </a:rPr>
              <a:t>Données</a:t>
            </a:r>
            <a:r>
              <a:rPr lang="en-GB" sz="1800" dirty="0">
                <a:solidFill>
                  <a:schemeClr val="bg1"/>
                </a:solidFill>
                <a:latin typeface="Nunito Sans" panose="00000500000000000000" pitchFamily="2" charset="0"/>
                <a:ea typeface="+mj-ea"/>
                <a:cs typeface="+mj-cs"/>
              </a:rPr>
              <a:t> </a:t>
            </a:r>
            <a:r>
              <a:rPr lang="en-GB" sz="1800" dirty="0" err="1">
                <a:solidFill>
                  <a:schemeClr val="bg1"/>
                </a:solidFill>
                <a:latin typeface="Nunito Sans" panose="00000500000000000000" pitchFamily="2" charset="0"/>
                <a:ea typeface="+mj-ea"/>
                <a:cs typeface="+mj-cs"/>
              </a:rPr>
              <a:t>d’entreprise</a:t>
            </a:r>
            <a:endParaRPr lang="en-GB" sz="1800" dirty="0">
              <a:solidFill>
                <a:schemeClr val="bg1"/>
              </a:solidFill>
              <a:latin typeface="Nunito Sans" panose="00000500000000000000" pitchFamily="2" charset="0"/>
              <a:ea typeface="+mj-ea"/>
              <a:cs typeface="+mj-cs"/>
            </a:endParaRP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361269"/>
            <a:ext cx="1996058" cy="900246"/>
          </a:xfrm>
          <a:prstGeom prst="rect">
            <a:avLst/>
          </a:prstGeom>
          <a:noFill/>
          <a:ln>
            <a:noFill/>
          </a:ln>
        </p:spPr>
        <p:txBody>
          <a:bodyPr wrap="square" rtlCol="0">
            <a:spAutoFit/>
          </a:bodyPr>
          <a:lstStyle/>
          <a:p>
            <a:r>
              <a:rPr lang="fr-CH" sz="1050" dirty="0">
                <a:solidFill>
                  <a:schemeClr val="bg1"/>
                </a:solidFill>
                <a:latin typeface="Nunito Sans Light" panose="00000400000000000000" pitchFamily="2" charset="0"/>
              </a:rPr>
              <a:t>Obtenez en toute sécurité des fichiers partagés directement à partir d’outils quotidiens. Données en temps réel. </a:t>
            </a:r>
          </a:p>
          <a:p>
            <a:r>
              <a:rPr lang="fr-CH" sz="1050" dirty="0">
                <a:solidFill>
                  <a:schemeClr val="bg1"/>
                </a:solidFill>
                <a:latin typeface="Nunito Sans Light" panose="00000400000000000000" pitchFamily="2" charset="0"/>
              </a:rPr>
              <a:t>Pas de copier/coller.</a:t>
            </a: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532646"/>
          </a:xfrm>
          <a:prstGeom prst="rect">
            <a:avLst/>
          </a:prstGeom>
          <a:noFill/>
          <a:ln>
            <a:noFill/>
          </a:ln>
        </p:spPr>
        <p:txBody>
          <a:bodyPr wrap="square" rtlCol="0">
            <a:spAutoFit/>
          </a:bodyPr>
          <a:lstStyle/>
          <a:p>
            <a:pPr algn="r" defTabSz="914355">
              <a:lnSpc>
                <a:spcPct val="90000"/>
              </a:lnSpc>
              <a:spcBef>
                <a:spcPct val="0"/>
              </a:spcBef>
            </a:pPr>
            <a:r>
              <a:rPr lang="fr" sz="1050" dirty="0">
                <a:solidFill>
                  <a:schemeClr val="bg1"/>
                </a:solidFill>
                <a:latin typeface="Nunito Sans Light" panose="00000400000000000000" pitchFamily="2" charset="0"/>
              </a:rPr>
              <a:t>Connectez-vous aux informations de la ville, </a:t>
            </a:r>
          </a:p>
          <a:p>
            <a:pPr algn="r" defTabSz="914355">
              <a:lnSpc>
                <a:spcPct val="90000"/>
              </a:lnSpc>
              <a:spcBef>
                <a:spcPct val="0"/>
              </a:spcBef>
            </a:pPr>
            <a:r>
              <a:rPr lang="fr" sz="1050" dirty="0">
                <a:solidFill>
                  <a:schemeClr val="bg1"/>
                </a:solidFill>
                <a:latin typeface="Nunito Sans Light" panose="00000400000000000000" pitchFamily="2" charset="0"/>
              </a:rPr>
              <a:t>locales ou régionales</a:t>
            </a:r>
            <a:r>
              <a:rPr lang="en-GB" sz="1050" dirty="0">
                <a:solidFill>
                  <a:schemeClr val="bg1"/>
                </a:solidFill>
                <a:latin typeface="Nunito Sans Light" panose="00000400000000000000" pitchFamily="2" charset="0"/>
              </a:rPr>
              <a:t>.</a:t>
            </a: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590931"/>
          </a:xfrm>
          <a:prstGeom prst="rect">
            <a:avLst/>
          </a:prstGeom>
          <a:noFill/>
          <a:ln>
            <a:noFill/>
          </a:ln>
        </p:spPr>
        <p:txBody>
          <a:bodyPr wrap="square" rtlCol="0">
            <a:spAutoFit/>
          </a:bodyPr>
          <a:lstStyle/>
          <a:p>
            <a:pPr algn="r" defTabSz="914355">
              <a:lnSpc>
                <a:spcPct val="90000"/>
              </a:lnSpc>
              <a:spcBef>
                <a:spcPct val="0"/>
              </a:spcBef>
            </a:pPr>
            <a:r>
              <a:rPr lang="en-GB" sz="1800" dirty="0" err="1">
                <a:solidFill>
                  <a:schemeClr val="bg1"/>
                </a:solidFill>
                <a:latin typeface="Noto Sans" panose="020B0502040504020204" pitchFamily="34" charset="0"/>
                <a:ea typeface="+mj-ea"/>
                <a:cs typeface="+mj-cs"/>
              </a:rPr>
              <a:t>Données</a:t>
            </a:r>
            <a:r>
              <a:rPr lang="en-GB" sz="1800" dirty="0">
                <a:solidFill>
                  <a:schemeClr val="bg1"/>
                </a:solidFill>
                <a:latin typeface="Noto Sans" panose="020B0502040504020204" pitchFamily="34" charset="0"/>
                <a:ea typeface="+mj-ea"/>
                <a:cs typeface="+mj-cs"/>
              </a:rPr>
              <a:t> </a:t>
            </a:r>
            <a:r>
              <a:rPr lang="en-GB" sz="1800" dirty="0" err="1">
                <a:solidFill>
                  <a:schemeClr val="bg1"/>
                </a:solidFill>
                <a:latin typeface="Noto Sans" panose="020B0502040504020204" pitchFamily="34" charset="0"/>
                <a:ea typeface="+mj-ea"/>
                <a:cs typeface="+mj-cs"/>
              </a:rPr>
              <a:t>en</a:t>
            </a:r>
            <a:r>
              <a:rPr lang="en-GB" sz="1800" dirty="0">
                <a:solidFill>
                  <a:schemeClr val="bg1"/>
                </a:solidFill>
                <a:latin typeface="Noto Sans" panose="020B0502040504020204" pitchFamily="34" charset="0"/>
                <a:ea typeface="+mj-ea"/>
                <a:cs typeface="+mj-cs"/>
              </a:rPr>
              <a:t> temps </a:t>
            </a:r>
            <a:r>
              <a:rPr lang="en-GB" sz="1800" dirty="0" err="1">
                <a:solidFill>
                  <a:schemeClr val="bg1"/>
                </a:solidFill>
                <a:latin typeface="Noto Sans" panose="020B0502040504020204" pitchFamily="34" charset="0"/>
                <a:ea typeface="+mj-ea"/>
                <a:cs typeface="+mj-cs"/>
              </a:rPr>
              <a:t>réel</a:t>
            </a:r>
            <a:endParaRPr lang="en-GB" sz="1800" dirty="0">
              <a:solidFill>
                <a:schemeClr val="bg1"/>
              </a:solidFill>
              <a:latin typeface="Noto Sans" panose="020B0502040504020204" pitchFamily="34" charset="0"/>
              <a:ea typeface="+mj-ea"/>
              <a:cs typeface="+mj-cs"/>
            </a:endParaRP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fr-CH" sz="1800" dirty="0">
                <a:solidFill>
                  <a:schemeClr val="tx1">
                    <a:lumMod val="65000"/>
                    <a:lumOff val="35000"/>
                  </a:schemeClr>
                </a:solidFill>
                <a:latin typeface="Nunito Sans" panose="00000500000000000000" pitchFamily="2" charset="0"/>
              </a:rPr>
              <a:t>Réseaux sociaux</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01223" y="1599489"/>
            <a:ext cx="4361222" cy="2907481"/>
          </a:xfrm>
          <a:prstGeom prst="rect">
            <a:avLst/>
          </a:prstGeom>
        </p:spPr>
      </p:pic>
      <p:sp>
        <p:nvSpPr>
          <p:cNvPr id="61" name="Rectangle 60">
            <a:extLst>
              <a:ext uri="{FF2B5EF4-FFF2-40B4-BE49-F238E27FC236}">
                <a16:creationId xmlns:a16="http://schemas.microsoft.com/office/drawing/2014/main" id="{6C63C363-CBA0-4404-9C5D-6838383FA6F8}"/>
              </a:ext>
            </a:extLst>
          </p:cNvPr>
          <p:cNvSpPr/>
          <p:nvPr/>
        </p:nvSpPr>
        <p:spPr>
          <a:xfrm>
            <a:off x="2149796" y="4254624"/>
            <a:ext cx="4746232" cy="830997"/>
          </a:xfrm>
          <a:prstGeom prst="rect">
            <a:avLst/>
          </a:prstGeom>
        </p:spPr>
        <p:txBody>
          <a:bodyPr wrap="square">
            <a:spAutoFit/>
          </a:bodyPr>
          <a:lstStyle/>
          <a:p>
            <a:pPr algn="ctr"/>
            <a:r>
              <a:rPr lang="fr-FR" sz="1200" dirty="0">
                <a:solidFill>
                  <a:schemeClr val="bg2"/>
                </a:solidFill>
                <a:latin typeface="Nunito Sans Light" panose="00000400000000000000" pitchFamily="2" charset="0"/>
              </a:rPr>
              <a:t>Connectez-vous à un logiciel de gestion pour campus, des systèmes de réservation de conférence, à des réseaux sociaux etc.</a:t>
            </a:r>
          </a:p>
          <a:p>
            <a:pPr algn="ctr"/>
            <a:r>
              <a:rPr lang="fr-CH" sz="1200" dirty="0">
                <a:solidFill>
                  <a:schemeClr val="accent1"/>
                </a:solidFill>
                <a:latin typeface="Nunito Sans SemiBold" panose="00000700000000000000" pitchFamily="2" charset="0"/>
              </a:rPr>
              <a:t>Pas de gestion manuelle de contenu.</a:t>
            </a:r>
          </a:p>
          <a:p>
            <a:pPr algn="ctr"/>
            <a:endParaRPr lang="en-GB" sz="1200" dirty="0">
              <a:solidFill>
                <a:schemeClr val="accent1"/>
              </a:solidFill>
              <a:latin typeface="Nunito Sans SemiBold" panose="00000700000000000000" pitchFamily="2" charset="0"/>
            </a:endParaRPr>
          </a:p>
        </p:txBody>
      </p:sp>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261864"/>
            <a:ext cx="834939" cy="709502"/>
          </a:xfrm>
          <a:prstGeom prst="rect">
            <a:avLst/>
          </a:prstGeom>
        </p:spPr>
      </p:pic>
      <p:sp>
        <p:nvSpPr>
          <p:cNvPr id="66" name="Rectangle 65">
            <a:extLst>
              <a:ext uri="{FF2B5EF4-FFF2-40B4-BE49-F238E27FC236}">
                <a16:creationId xmlns:a16="http://schemas.microsoft.com/office/drawing/2014/main" id="{3DBFF954-683D-47AB-99F9-FE486334C86C}"/>
              </a:ext>
            </a:extLst>
          </p:cNvPr>
          <p:cNvSpPr/>
          <p:nvPr/>
        </p:nvSpPr>
        <p:spPr>
          <a:xfrm>
            <a:off x="6909779" y="4439783"/>
            <a:ext cx="1069524" cy="492443"/>
          </a:xfrm>
          <a:prstGeom prst="rect">
            <a:avLst/>
          </a:prstGeom>
        </p:spPr>
        <p:txBody>
          <a:bodyPr wrap="none">
            <a:spAutoFit/>
          </a:bodyPr>
          <a:lstStyle/>
          <a:p>
            <a:r>
              <a:rPr lang="en-US" sz="1200" dirty="0" err="1">
                <a:solidFill>
                  <a:schemeClr val="tx2"/>
                </a:solidFill>
                <a:latin typeface="Nunito Sans" panose="00000500000000000000" pitchFamily="2" charset="0"/>
              </a:rPr>
              <a:t>Alimenté</a:t>
            </a:r>
            <a:r>
              <a:rPr lang="en-US" sz="1200" dirty="0">
                <a:solidFill>
                  <a:schemeClr val="tx2"/>
                </a:solidFill>
                <a:latin typeface="Nunito Sans" panose="00000500000000000000" pitchFamily="2" charset="0"/>
              </a:rPr>
              <a:t> par</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513555" y="3255175"/>
            <a:ext cx="1873835" cy="726912"/>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pic>
        <p:nvPicPr>
          <p:cNvPr id="37" name="Picture 36">
            <a:extLst>
              <a:ext uri="{FF2B5EF4-FFF2-40B4-BE49-F238E27FC236}">
                <a16:creationId xmlns:a16="http://schemas.microsoft.com/office/drawing/2014/main" id="{E77EC3AA-6582-4A51-84AA-2AB60BE91A14}"/>
              </a:ext>
            </a:extLst>
          </p:cNvPr>
          <p:cNvPicPr>
            <a:picLocks noChangeAspect="1"/>
          </p:cNvPicPr>
          <p:nvPr/>
        </p:nvPicPr>
        <p:blipFill>
          <a:blip r:embed="rId12"/>
          <a:stretch>
            <a:fillRect/>
          </a:stretch>
        </p:blipFill>
        <p:spPr>
          <a:xfrm>
            <a:off x="2906262" y="3188038"/>
            <a:ext cx="1494870" cy="792196"/>
          </a:xfrm>
          <a:prstGeom prst="rect">
            <a:avLst/>
          </a:prstGeom>
        </p:spPr>
      </p:pic>
      <p:pic>
        <p:nvPicPr>
          <p:cNvPr id="8" name="Picture 7">
            <a:extLst>
              <a:ext uri="{FF2B5EF4-FFF2-40B4-BE49-F238E27FC236}">
                <a16:creationId xmlns:a16="http://schemas.microsoft.com/office/drawing/2014/main" id="{D08DC87D-C9A9-442F-A998-E3EF0C24DC5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7784" r="7057"/>
          <a:stretch/>
        </p:blipFill>
        <p:spPr>
          <a:xfrm>
            <a:off x="4763098" y="2023122"/>
            <a:ext cx="642904" cy="503305"/>
          </a:xfrm>
          <a:prstGeom prst="rect">
            <a:avLst/>
          </a:prstGeom>
        </p:spPr>
      </p:pic>
      <p:pic>
        <p:nvPicPr>
          <p:cNvPr id="12" name="Picture 11">
            <a:extLst>
              <a:ext uri="{FF2B5EF4-FFF2-40B4-BE49-F238E27FC236}">
                <a16:creationId xmlns:a16="http://schemas.microsoft.com/office/drawing/2014/main" id="{78AACE83-507F-4683-9478-05BFE940BA3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7359" r="7482"/>
          <a:stretch/>
        </p:blipFill>
        <p:spPr>
          <a:xfrm>
            <a:off x="5475631" y="2028067"/>
            <a:ext cx="642903" cy="503305"/>
          </a:xfrm>
          <a:prstGeom prst="rect">
            <a:avLst/>
          </a:prstGeom>
        </p:spPr>
      </p:pic>
      <p:pic>
        <p:nvPicPr>
          <p:cNvPr id="14" name="Picture 13">
            <a:extLst>
              <a:ext uri="{FF2B5EF4-FFF2-40B4-BE49-F238E27FC236}">
                <a16:creationId xmlns:a16="http://schemas.microsoft.com/office/drawing/2014/main" id="{82397D83-2E90-44CC-8A01-5751E8E3D903}"/>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23678" r="4186"/>
          <a:stretch/>
        </p:blipFill>
        <p:spPr>
          <a:xfrm>
            <a:off x="5476120" y="2584667"/>
            <a:ext cx="642904" cy="502715"/>
          </a:xfrm>
          <a:prstGeom prst="rect">
            <a:avLst/>
          </a:prstGeom>
        </p:spPr>
      </p:pic>
      <p:pic>
        <p:nvPicPr>
          <p:cNvPr id="17" name="Picture 16">
            <a:extLst>
              <a:ext uri="{FF2B5EF4-FFF2-40B4-BE49-F238E27FC236}">
                <a16:creationId xmlns:a16="http://schemas.microsoft.com/office/drawing/2014/main" id="{8DACC4DA-0E08-4465-A612-125462C84EC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11606" t="-585" r="3634" b="585"/>
          <a:stretch/>
        </p:blipFill>
        <p:spPr>
          <a:xfrm>
            <a:off x="4764587" y="2584077"/>
            <a:ext cx="641415" cy="503305"/>
          </a:xfrm>
          <a:prstGeom prst="rect">
            <a:avLst/>
          </a:prstGeom>
        </p:spPr>
      </p:pic>
      <p:pic>
        <p:nvPicPr>
          <p:cNvPr id="19" name="Picture 18">
            <a:extLst>
              <a:ext uri="{FF2B5EF4-FFF2-40B4-BE49-F238E27FC236}">
                <a16:creationId xmlns:a16="http://schemas.microsoft.com/office/drawing/2014/main" id="{D3E2555D-C27A-45C4-81E8-2205A2489BDE}"/>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r="5285" b="8689"/>
          <a:stretch/>
        </p:blipFill>
        <p:spPr>
          <a:xfrm>
            <a:off x="2816463" y="2026921"/>
            <a:ext cx="1645862" cy="1060462"/>
          </a:xfrm>
          <a:prstGeom prst="rect">
            <a:avLst/>
          </a:prstGeom>
        </p:spPr>
      </p:pic>
      <p:sp>
        <p:nvSpPr>
          <p:cNvPr id="57" name="Arrow: Right 56">
            <a:extLst>
              <a:ext uri="{FF2B5EF4-FFF2-40B4-BE49-F238E27FC236}">
                <a16:creationId xmlns:a16="http://schemas.microsoft.com/office/drawing/2014/main" id="{9349FC29-56F5-4462-B78D-FD6F6CC8C935}"/>
              </a:ext>
            </a:extLst>
          </p:cNvPr>
          <p:cNvSpPr/>
          <p:nvPr/>
        </p:nvSpPr>
        <p:spPr>
          <a:xfrm rot="16200000" flipH="1">
            <a:off x="4383874"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F35585D8-96A9-4C05-9FDC-B54FA40F1521}"/>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b="16237"/>
          <a:stretch/>
        </p:blipFill>
        <p:spPr>
          <a:xfrm>
            <a:off x="4827690" y="3230075"/>
            <a:ext cx="1193213" cy="750159"/>
          </a:xfrm>
          <a:prstGeom prst="rect">
            <a:avLst/>
          </a:prstGeom>
        </p:spPr>
      </p:pic>
      <p:pic>
        <p:nvPicPr>
          <p:cNvPr id="35" name="Picture 2" descr="C:\Documents and Settings\Hugues\My Documents\rcs\Comm\2010-03 Verbier\ecran-liaisons.jpg">
            <a:extLst>
              <a:ext uri="{FF2B5EF4-FFF2-40B4-BE49-F238E27FC236}">
                <a16:creationId xmlns:a16="http://schemas.microsoft.com/office/drawing/2014/main" id="{81FBE8BC-4C9B-4959-982E-65E5B390D43F}"/>
              </a:ext>
            </a:extLst>
          </p:cNvPr>
          <p:cNvPicPr>
            <a:picLocks noChangeAspect="1" noChangeArrowheads="1"/>
          </p:cNvPicPr>
          <p:nvPr/>
        </p:nvPicPr>
        <p:blipFill>
          <a:blip r:embed="rId19" cstate="print">
            <a:duotone>
              <a:schemeClr val="accent1">
                <a:shade val="45000"/>
                <a:satMod val="135000"/>
              </a:schemeClr>
              <a:prstClr val="white"/>
            </a:duotone>
          </a:blip>
          <a:stretch>
            <a:fillRect/>
          </a:stretch>
        </p:blipFill>
        <p:spPr bwMode="auto">
          <a:xfrm>
            <a:off x="6888791" y="2868030"/>
            <a:ext cx="1775927" cy="964212"/>
          </a:xfrm>
          <a:prstGeom prst="rect">
            <a:avLst/>
          </a:prstGeom>
          <a:noFill/>
        </p:spPr>
      </p:pic>
      <p:sp>
        <p:nvSpPr>
          <p:cNvPr id="39" name="Title 3">
            <a:extLst>
              <a:ext uri="{FF2B5EF4-FFF2-40B4-BE49-F238E27FC236}">
                <a16:creationId xmlns:a16="http://schemas.microsoft.com/office/drawing/2014/main" id="{4B7DB517-6870-4D04-BC99-4F2DBF5E5F84}"/>
              </a:ext>
            </a:extLst>
          </p:cNvPr>
          <p:cNvSpPr>
            <a:spLocks noGrp="1"/>
          </p:cNvSpPr>
          <p:nvPr>
            <p:ph type="title"/>
          </p:nvPr>
        </p:nvSpPr>
        <p:spPr>
          <a:xfrm>
            <a:off x="141019" y="80862"/>
            <a:ext cx="7774973" cy="648000"/>
          </a:xfrm>
        </p:spPr>
        <p:txBody>
          <a:bodyPr/>
          <a:lstStyle/>
          <a:p>
            <a:pPr algn="just"/>
            <a:r>
              <a:rPr lang="en-GB" sz="2400" dirty="0"/>
              <a:t>	Comment? </a:t>
            </a:r>
            <a:r>
              <a:rPr lang="fr-CH" sz="1400" dirty="0"/>
              <a:t>Du contenu dynamique avec des informations en temps réel.</a:t>
            </a:r>
            <a:endParaRPr lang="fr-CH" sz="2400" dirty="0"/>
          </a:p>
        </p:txBody>
      </p:sp>
      <p:sp>
        <p:nvSpPr>
          <p:cNvPr id="59" name="Arrow: Right 58">
            <a:extLst>
              <a:ext uri="{FF2B5EF4-FFF2-40B4-BE49-F238E27FC236}">
                <a16:creationId xmlns:a16="http://schemas.microsoft.com/office/drawing/2014/main" id="{303BEF50-D180-4A45-BB9E-85D9DA666084}"/>
              </a:ext>
            </a:extLst>
          </p:cNvPr>
          <p:cNvSpPr/>
          <p:nvPr/>
        </p:nvSpPr>
        <p:spPr>
          <a:xfrm rot="10800000" flipH="1">
            <a:off x="2426787" y="3252663"/>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8" name="Arrow: Right 57">
            <a:extLst>
              <a:ext uri="{FF2B5EF4-FFF2-40B4-BE49-F238E27FC236}">
                <a16:creationId xmlns:a16="http://schemas.microsoft.com/office/drawing/2014/main" id="{89C2D102-D9CE-4E9E-8A84-34DC0941D7B2}"/>
              </a:ext>
            </a:extLst>
          </p:cNvPr>
          <p:cNvSpPr/>
          <p:nvPr/>
        </p:nvSpPr>
        <p:spPr>
          <a:xfrm flipH="1">
            <a:off x="5989208" y="3252664"/>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err="1">
                <a:solidFill>
                  <a:schemeClr val="bg1"/>
                </a:solidFill>
                <a:latin typeface="Nunito Sans" panose="00000500000000000000" pitchFamily="2" charset="0"/>
              </a:rPr>
              <a:t>Accueil</a:t>
            </a:r>
            <a:r>
              <a:rPr lang="fr" sz="1000" dirty="0">
                <a:solidFill>
                  <a:schemeClr val="bg1"/>
                </a:solidFill>
                <a:latin typeface="Nunito Sans" panose="00000500000000000000" pitchFamily="2" charset="0"/>
              </a:rPr>
              <a:t> </a:t>
            </a:r>
            <a:r>
              <a:rPr lang="en-GB" sz="1000" dirty="0">
                <a:solidFill>
                  <a:schemeClr val="bg1"/>
                </a:solidFill>
                <a:latin typeface="Nunito Sans" panose="00000500000000000000" pitchFamily="2" charset="0"/>
              </a:rPr>
              <a:t>des </a:t>
            </a:r>
            <a:r>
              <a:rPr lang="en-GB" sz="1000" dirty="0" err="1">
                <a:solidFill>
                  <a:schemeClr val="bg1"/>
                </a:solidFill>
                <a:latin typeface="Nunito Sans" panose="00000500000000000000" pitchFamily="2" charset="0"/>
              </a:rPr>
              <a:t>visiteurs</a:t>
            </a:r>
            <a:r>
              <a:rPr lang="en-GB" sz="1000" dirty="0">
                <a:solidFill>
                  <a:schemeClr val="bg1"/>
                </a:solidFill>
                <a:latin typeface="Nunito Sans" panose="00000500000000000000" pitchFamily="2" charset="0"/>
              </a:rPr>
              <a:t>, </a:t>
            </a:r>
            <a:r>
              <a:rPr lang="fr" sz="1000" dirty="0">
                <a:solidFill>
                  <a:schemeClr val="bg1"/>
                </a:solidFill>
                <a:latin typeface="Nunito Sans" panose="00000500000000000000" pitchFamily="2" charset="0"/>
              </a:rPr>
              <a:t>calendriers</a:t>
            </a:r>
            <a:endParaRPr lang="en-GB" sz="1000" dirty="0">
              <a:solidFill>
                <a:schemeClr val="bg1"/>
              </a:solidFill>
              <a:latin typeface="Nunito Sans" panose="00000500000000000000" pitchFamily="2" charset="0"/>
            </a:endParaRPr>
          </a:p>
        </p:txBody>
      </p:sp>
      <p:sp>
        <p:nvSpPr>
          <p:cNvPr id="36" name="TextBox 35">
            <a:extLst>
              <a:ext uri="{FF2B5EF4-FFF2-40B4-BE49-F238E27FC236}">
                <a16:creationId xmlns:a16="http://schemas.microsoft.com/office/drawing/2014/main" id="{E7A39843-4191-48CC-97B9-7D473C5E1E33}"/>
              </a:ext>
            </a:extLst>
          </p:cNvPr>
          <p:cNvSpPr txBox="1"/>
          <p:nvPr/>
        </p:nvSpPr>
        <p:spPr>
          <a:xfrm>
            <a:off x="3139051" y="1367687"/>
            <a:ext cx="3030439"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 sz="1000" dirty="0">
                <a:solidFill>
                  <a:schemeClr val="bg1"/>
                </a:solidFill>
                <a:latin typeface="Nunito Sans" panose="00000500000000000000" pitchFamily="2" charset="0"/>
              </a:rPr>
              <a:t>Données de localisation: fuseau horaire, devise</a:t>
            </a:r>
            <a:r>
              <a:rPr lang="en-GB" sz="1000" dirty="0">
                <a:solidFill>
                  <a:schemeClr val="bg1"/>
                </a:solidFill>
                <a:latin typeface="Nunito Sans" panose="00000500000000000000" pitchFamily="2" charset="0"/>
              </a:rPr>
              <a:t>, ...</a:t>
            </a:r>
          </a:p>
        </p:txBody>
      </p:sp>
      <p:sp>
        <p:nvSpPr>
          <p:cNvPr id="37" name="TextBox 36">
            <a:extLst>
              <a:ext uri="{FF2B5EF4-FFF2-40B4-BE49-F238E27FC236}">
                <a16:creationId xmlns:a16="http://schemas.microsoft.com/office/drawing/2014/main" id="{EADF5A22-02E7-4D76-BA74-56282DCA2548}"/>
              </a:ext>
            </a:extLst>
          </p:cNvPr>
          <p:cNvSpPr txBox="1"/>
          <p:nvPr/>
        </p:nvSpPr>
        <p:spPr>
          <a:xfrm>
            <a:off x="6324571" y="1379160"/>
            <a:ext cx="25731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Réservation de salles de conférence</a:t>
            </a:r>
            <a:endParaRPr lang="en-GB" sz="1050" dirty="0">
              <a:solidFill>
                <a:schemeClr val="bg1"/>
              </a:solidFill>
              <a:latin typeface="Nunito Sans" panose="00000500000000000000" pitchFamily="2" charset="0"/>
            </a:endParaRPr>
          </a:p>
        </p:txBody>
      </p:sp>
      <p:sp>
        <p:nvSpPr>
          <p:cNvPr id="38" name="TextBox 37">
            <a:extLst>
              <a:ext uri="{FF2B5EF4-FFF2-40B4-BE49-F238E27FC236}">
                <a16:creationId xmlns:a16="http://schemas.microsoft.com/office/drawing/2014/main" id="{D0FDF7CD-0E38-40BB-9D89-B213CD300327}"/>
              </a:ext>
            </a:extLst>
          </p:cNvPr>
          <p:cNvSpPr txBox="1"/>
          <p:nvPr/>
        </p:nvSpPr>
        <p:spPr>
          <a:xfrm>
            <a:off x="-46105" y="3901998"/>
            <a:ext cx="9144000" cy="523220"/>
          </a:xfrm>
          <a:prstGeom prst="rect">
            <a:avLst/>
          </a:prstGeom>
          <a:noFill/>
          <a:ln>
            <a:noFill/>
          </a:ln>
        </p:spPr>
        <p:txBody>
          <a:bodyPr wrap="square" rtlCol="0">
            <a:spAutoFit/>
          </a:bodyPr>
          <a:lstStyle/>
          <a:p>
            <a:pPr algn="ctr"/>
            <a:r>
              <a:rPr lang="fr" sz="1400" dirty="0">
                <a:latin typeface="Nunito Sans" panose="00000500000000000000" pitchFamily="2" charset="0"/>
              </a:rPr>
              <a:t>Pas de </a:t>
            </a:r>
            <a:r>
              <a:rPr lang="fr" sz="1400" dirty="0">
                <a:solidFill>
                  <a:schemeClr val="tx2"/>
                </a:solidFill>
                <a:latin typeface="Nunito Sans" panose="00000500000000000000" pitchFamily="2" charset="0"/>
              </a:rPr>
              <a:t>zone forcée</a:t>
            </a:r>
            <a:r>
              <a:rPr lang="fr" sz="1400" dirty="0">
                <a:latin typeface="Nunito Sans" panose="00000500000000000000" pitchFamily="2" charset="0"/>
              </a:rPr>
              <a:t>, </a:t>
            </a:r>
            <a:r>
              <a:rPr lang="en-GB" sz="1400" dirty="0">
                <a:latin typeface="Nunito Sans" panose="00000500000000000000" pitchFamily="2" charset="0"/>
              </a:rPr>
              <a:t>de </a:t>
            </a:r>
            <a:r>
              <a:rPr lang="fr" sz="1400" dirty="0">
                <a:solidFill>
                  <a:schemeClr val="tx2"/>
                </a:solidFill>
                <a:latin typeface="Nunito Sans" panose="00000500000000000000" pitchFamily="2" charset="0"/>
              </a:rPr>
              <a:t>modèle</a:t>
            </a:r>
            <a:r>
              <a:rPr lang="fr" sz="1400" dirty="0">
                <a:latin typeface="Nunito Sans" panose="00000500000000000000" pitchFamily="2" charset="0"/>
              </a:rPr>
              <a:t> ou </a:t>
            </a:r>
            <a:r>
              <a:rPr lang="en-GB" sz="1400" dirty="0">
                <a:solidFill>
                  <a:schemeClr val="tx2"/>
                </a:solidFill>
                <a:latin typeface="Nunito Sans" panose="00000500000000000000" pitchFamily="2" charset="0"/>
              </a:rPr>
              <a:t>de </a:t>
            </a:r>
            <a:r>
              <a:rPr lang="fr" sz="1400" dirty="0">
                <a:solidFill>
                  <a:schemeClr val="tx2"/>
                </a:solidFill>
                <a:latin typeface="Nunito Sans" panose="00000500000000000000" pitchFamily="2" charset="0"/>
              </a:rPr>
              <a:t>limitation de design</a:t>
            </a:r>
            <a:r>
              <a:rPr lang="fr" sz="1400" dirty="0">
                <a:latin typeface="Nunito Sans" panose="00000500000000000000" pitchFamily="2" charset="0"/>
              </a:rPr>
              <a:t>.</a:t>
            </a:r>
          </a:p>
          <a:p>
            <a:pPr algn="ctr"/>
            <a:r>
              <a:rPr lang="fr" sz="1400" dirty="0">
                <a:latin typeface="Nunito Sans" panose="00000500000000000000" pitchFamily="2" charset="0"/>
              </a:rPr>
              <a:t>Aucun délai pour les mises à jour de contenu.</a:t>
            </a:r>
            <a:endParaRPr lang="en-GB" sz="1400" dirty="0">
              <a:latin typeface="Nunito Sans" panose="00000500000000000000" pitchFamily="2" charset="0"/>
            </a:endParaRP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a:ln>
            <a:solidFill>
              <a:srgbClr val="1468B3"/>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844" y="1530565"/>
            <a:ext cx="3287895" cy="2191929"/>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8431" y="1539792"/>
            <a:ext cx="3288600" cy="2192399"/>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2034" y="1539296"/>
            <a:ext cx="3288600" cy="2192399"/>
          </a:xfrm>
          <a:prstGeom prst="rect">
            <a:avLst/>
          </a:prstGeom>
        </p:spPr>
      </p:pic>
      <p:sp>
        <p:nvSpPr>
          <p:cNvPr id="17" name="Title 5">
            <a:extLst>
              <a:ext uri="{FF2B5EF4-FFF2-40B4-BE49-F238E27FC236}">
                <a16:creationId xmlns:a16="http://schemas.microsoft.com/office/drawing/2014/main" id="{F3F17C8E-654D-403E-9DD3-929A4D165AC9}"/>
              </a:ext>
            </a:extLst>
          </p:cNvPr>
          <p:cNvSpPr>
            <a:spLocks noGrp="1"/>
          </p:cNvSpPr>
          <p:nvPr>
            <p:ph type="title"/>
          </p:nvPr>
        </p:nvSpPr>
        <p:spPr>
          <a:xfrm>
            <a:off x="15240" y="72000"/>
            <a:ext cx="8352000" cy="648000"/>
          </a:xfrm>
        </p:spPr>
        <p:txBody>
          <a:bodyPr/>
          <a:lstStyle/>
          <a:p>
            <a:pPr algn="l"/>
            <a:r>
              <a:rPr lang="en-GB" sz="2400" dirty="0"/>
              <a:t>	Une </a:t>
            </a:r>
            <a:r>
              <a:rPr lang="fr" sz="2400" dirty="0"/>
              <a:t>planification </a:t>
            </a:r>
            <a:r>
              <a:rPr lang="en-GB" sz="2400" dirty="0"/>
              <a:t>et un </a:t>
            </a:r>
            <a:r>
              <a:rPr lang="fr" sz="2400" dirty="0"/>
              <a:t>design </a:t>
            </a:r>
            <a:r>
              <a:rPr lang="en-GB" sz="2400" dirty="0"/>
              <a:t>flexible.</a:t>
            </a:r>
          </a:p>
        </p:txBody>
      </p:sp>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3" name="Picture 2">
            <a:extLst>
              <a:ext uri="{FF2B5EF4-FFF2-40B4-BE49-F238E27FC236}">
                <a16:creationId xmlns:a16="http://schemas.microsoft.com/office/drawing/2014/main" id="{F6777CBB-60CB-4620-94EB-869891CCC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42" y="1041649"/>
            <a:ext cx="4980225" cy="332014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298027" y="4168179"/>
            <a:ext cx="6547944" cy="738664"/>
          </a:xfrm>
          <a:prstGeom prst="rect">
            <a:avLst/>
          </a:prstGeom>
          <a:noFill/>
          <a:ln>
            <a:noFill/>
          </a:ln>
        </p:spPr>
        <p:txBody>
          <a:bodyPr wrap="square" rtlCol="0">
            <a:spAutoFit/>
          </a:bodyPr>
          <a:lstStyle/>
          <a:p>
            <a:pPr algn="ctr"/>
            <a:r>
              <a:rPr lang="fr-CH" sz="1400" dirty="0">
                <a:latin typeface="Nunito Sans" panose="00000500000000000000" pitchFamily="2" charset="0"/>
              </a:rPr>
              <a:t>Compatibilité avec des </a:t>
            </a:r>
            <a:r>
              <a:rPr lang="fr-CH" sz="1400" dirty="0">
                <a:solidFill>
                  <a:schemeClr val="accent1"/>
                </a:solidFill>
                <a:latin typeface="Nunito Sans" panose="00000500000000000000" pitchFamily="2" charset="0"/>
              </a:rPr>
              <a:t>connecteurs réseau: </a:t>
            </a:r>
            <a:r>
              <a:rPr lang="fr-CH" sz="1400" dirty="0">
                <a:latin typeface="Nunito Sans" panose="00000500000000000000" pitchFamily="2" charset="0"/>
              </a:rPr>
              <a:t>systèmes de téléavertisseurs, systèmes d’évacuation, tableaux de commande de bâtiments AMX et </a:t>
            </a:r>
            <a:r>
              <a:rPr lang="fr-CH" sz="1400" dirty="0" err="1">
                <a:latin typeface="Nunito Sans" panose="00000500000000000000" pitchFamily="2" charset="0"/>
              </a:rPr>
              <a:t>Crestron</a:t>
            </a:r>
            <a:r>
              <a:rPr lang="fr-CH" sz="1400" dirty="0">
                <a:latin typeface="Nunito Sans" panose="00000500000000000000" pitchFamily="2" charset="0"/>
              </a:rPr>
              <a:t>.</a:t>
            </a:r>
          </a:p>
          <a:p>
            <a:pPr algn="ctr"/>
            <a:endParaRPr lang="en-GB" sz="1400" dirty="0">
              <a:latin typeface="Nunito Sans" panose="00000500000000000000" pitchFamily="2" charset="0"/>
            </a:endParaRP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403131" y="4101850"/>
            <a:ext cx="63745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361090" y="4755900"/>
            <a:ext cx="6421820"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90204" y="2495909"/>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5">
            <a:extLst>
              <a:ext uri="{FF2B5EF4-FFF2-40B4-BE49-F238E27FC236}">
                <a16:creationId xmlns:a16="http://schemas.microsoft.com/office/drawing/2014/main" id="{CEE1D5FA-C6C6-4272-9684-0F0DD29D04C5}"/>
              </a:ext>
            </a:extLst>
          </p:cNvPr>
          <p:cNvSpPr>
            <a:spLocks noGrp="1"/>
          </p:cNvSpPr>
          <p:nvPr>
            <p:ph type="title"/>
          </p:nvPr>
        </p:nvSpPr>
        <p:spPr>
          <a:xfrm>
            <a:off x="-340360" y="72000"/>
            <a:ext cx="8733000" cy="648000"/>
          </a:xfrm>
        </p:spPr>
        <p:txBody>
          <a:bodyPr/>
          <a:lstStyle/>
          <a:p>
            <a:pPr algn="l"/>
            <a:r>
              <a:rPr lang="en-GB" sz="2000" dirty="0"/>
              <a:t>	De la </a:t>
            </a:r>
            <a:r>
              <a:rPr lang="fr" sz="2000" dirty="0"/>
              <a:t>flexibilité pour </a:t>
            </a:r>
            <a:r>
              <a:rPr lang="en-GB" sz="2000" dirty="0" err="1"/>
              <a:t>afficher</a:t>
            </a:r>
            <a:r>
              <a:rPr lang="en-GB" sz="2000" dirty="0"/>
              <a:t> </a:t>
            </a:r>
            <a:r>
              <a:rPr lang="fr" sz="2000" dirty="0"/>
              <a:t>des événements ou des urgences</a:t>
            </a:r>
            <a:r>
              <a:rPr lang="en-GB" sz="2000" dirty="0"/>
              <a:t>.</a:t>
            </a:r>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fr-CH" sz="2400" dirty="0"/>
              <a:t> Universel – un système pour tout type d’écran</a:t>
            </a:r>
            <a:r>
              <a:rPr lang="en-GB" sz="2400" dirty="0"/>
              <a:t>.</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Murs d’écrans</a:t>
            </a:r>
          </a:p>
          <a:p>
            <a:pPr algn="ctr"/>
            <a:endParaRPr lang="en-GB" sz="1050" dirty="0">
              <a:solidFill>
                <a:schemeClr val="bg1"/>
              </a:solidFill>
              <a:latin typeface="Nunito Sans" panose="00000500000000000000" pitchFamily="2" charset="0"/>
            </a:endParaRPr>
          </a:p>
        </p:txBody>
      </p:sp>
      <p:sp>
        <p:nvSpPr>
          <p:cNvPr id="16" name="TextBox 15">
            <a:extLst>
              <a:ext uri="{FF2B5EF4-FFF2-40B4-BE49-F238E27FC236}">
                <a16:creationId xmlns:a16="http://schemas.microsoft.com/office/drawing/2014/main" id="{673AB370-C708-4474-AD82-E6A0DA8D461C}"/>
              </a:ext>
            </a:extLst>
          </p:cNvPr>
          <p:cNvSpPr txBox="1"/>
          <p:nvPr/>
        </p:nvSpPr>
        <p:spPr>
          <a:xfrm>
            <a:off x="764812" y="1184661"/>
            <a:ext cx="2373761"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00" dirty="0">
                <a:solidFill>
                  <a:schemeClr val="bg1"/>
                </a:solidFill>
                <a:latin typeface="Nunito Sans" panose="00000500000000000000" pitchFamily="2" charset="0"/>
              </a:rPr>
              <a:t>Écrans horizontaux et verticaux</a:t>
            </a: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373761"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CH" sz="1050" dirty="0">
                <a:solidFill>
                  <a:schemeClr val="bg1"/>
                </a:solidFill>
                <a:latin typeface="Nunito Sans" panose="00000500000000000000" pitchFamily="2" charset="0"/>
              </a:rPr>
              <a:t>Écrans LED</a:t>
            </a: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sz="1050" dirty="0">
                <a:solidFill>
                  <a:schemeClr val="bg1"/>
                </a:solidFill>
                <a:latin typeface="Nunito Sans" panose="00000500000000000000" pitchFamily="2" charset="0"/>
              </a:rPr>
              <a:t>Kiosques interactifs</a:t>
            </a:r>
            <a:endParaRPr lang="en-GB" sz="1050" dirty="0">
              <a:solidFill>
                <a:schemeClr val="bg1"/>
              </a:solidFill>
              <a:latin typeface="Nunito Sans" panose="00000500000000000000" pitchFamily="2" charset="0"/>
            </a:endParaRP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0" name="Picture 9">
            <a:extLst>
              <a:ext uri="{FF2B5EF4-FFF2-40B4-BE49-F238E27FC236}">
                <a16:creationId xmlns:a16="http://schemas.microsoft.com/office/drawing/2014/main" id="{8DCABAAC-210C-4157-B6F8-1A92F330E3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08" b="21874"/>
          <a:stretch/>
        </p:blipFill>
        <p:spPr>
          <a:xfrm>
            <a:off x="3404092" y="1545270"/>
            <a:ext cx="2240726" cy="1168477"/>
          </a:xfrm>
          <a:prstGeom prst="rect">
            <a:avLst/>
          </a:prstGeom>
        </p:spPr>
      </p:pic>
      <p:pic>
        <p:nvPicPr>
          <p:cNvPr id="3" name="Picture 2">
            <a:extLst>
              <a:ext uri="{FF2B5EF4-FFF2-40B4-BE49-F238E27FC236}">
                <a16:creationId xmlns:a16="http://schemas.microsoft.com/office/drawing/2014/main" id="{CF766015-9643-4158-98F9-714F4236E0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0017" b="11681"/>
          <a:stretch/>
        </p:blipFill>
        <p:spPr>
          <a:xfrm>
            <a:off x="3404091" y="1545268"/>
            <a:ext cx="2240727" cy="1168479"/>
          </a:xfrm>
          <a:prstGeom prst="rect">
            <a:avLst/>
          </a:prstGeom>
        </p:spPr>
      </p:pic>
      <p:pic>
        <p:nvPicPr>
          <p:cNvPr id="4" name="Picture 3">
            <a:extLst>
              <a:ext uri="{FF2B5EF4-FFF2-40B4-BE49-F238E27FC236}">
                <a16:creationId xmlns:a16="http://schemas.microsoft.com/office/drawing/2014/main" id="{E22BDD76-9A2C-4FCD-A643-D531584B05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7705" t="102" r="27342" b="-102"/>
          <a:stretch/>
        </p:blipFill>
        <p:spPr>
          <a:xfrm>
            <a:off x="764808" y="1535626"/>
            <a:ext cx="2373765" cy="2874807"/>
          </a:xfrm>
          <a:prstGeom prst="rect">
            <a:avLst/>
          </a:prstGeom>
        </p:spPr>
      </p:pic>
      <p:pic>
        <p:nvPicPr>
          <p:cNvPr id="5" name="Picture 4">
            <a:extLst>
              <a:ext uri="{FF2B5EF4-FFF2-40B4-BE49-F238E27FC236}">
                <a16:creationId xmlns:a16="http://schemas.microsoft.com/office/drawing/2014/main" id="{537ABA31-D48A-4146-926E-29BC675BC6F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7312" t="20366" r="30632" b="3569"/>
          <a:stretch/>
        </p:blipFill>
        <p:spPr>
          <a:xfrm>
            <a:off x="5910337" y="1545267"/>
            <a:ext cx="2373761" cy="2862247"/>
          </a:xfrm>
          <a:prstGeom prst="rect">
            <a:avLst/>
          </a:prstGeom>
        </p:spPr>
      </p:pic>
    </p:spTree>
    <p:extLst>
      <p:ext uri="{BB962C8B-B14F-4D97-AF65-F5344CB8AC3E}">
        <p14:creationId xmlns:p14="http://schemas.microsoft.com/office/powerpoint/2010/main" val="875975131"/>
      </p:ext>
    </p:extLst>
  </p:cSld>
  <p:clrMapOvr>
    <a:masterClrMapping/>
  </p:clrMapOvr>
  <p:transition/>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10" ma:contentTypeDescription="Create a new document." ma:contentTypeScope="" ma:versionID="ab53f315f305aed8413657255df5491f">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e3b1f893cef7f33a5be066e1899c340"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E7DBA7B-3888-4B84-AC44-0CDE9F8244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8282EE-611E-4F71-AC8C-43B88623ED3A}">
  <ds:schemaRefs>
    <ds:schemaRef ds:uri="http://purl.org/dc/terms/"/>
    <ds:schemaRef ds:uri="c313f6ba-59b7-4500-a26a-414d5d09073f"/>
    <ds:schemaRef ds:uri="http://schemas.microsoft.com/office/2006/documentManagement/types"/>
    <ds:schemaRef ds:uri="http://purl.org/dc/elements/1.1/"/>
    <ds:schemaRef ds:uri="http://schemas.microsoft.com/office/2006/metadata/properties"/>
    <ds:schemaRef ds:uri="http://schemas.microsoft.com/office/infopath/2007/PartnerControls"/>
    <ds:schemaRef ds:uri="80be8bc2-2dd2-4778-a2bd-887f1523b063"/>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3A97C339-4D86-4C19-A234-3C468B726F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2801</TotalTime>
  <Words>740</Words>
  <Application>Microsoft Office PowerPoint</Application>
  <PresentationFormat>On-screen Show (16:9)</PresentationFormat>
  <Paragraphs>121</Paragraphs>
  <Slides>15</Slides>
  <Notes>14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15</vt:i4>
      </vt:variant>
    </vt:vector>
  </HeadingPairs>
  <TitlesOfParts>
    <vt:vector size="27" baseType="lpstr">
      <vt:lpstr>Nunito Sans Light</vt:lpstr>
      <vt:lpstr>Wingdings</vt:lpstr>
      <vt:lpstr>Nunito Sans </vt:lpstr>
      <vt:lpstr>Myriad Pro Cond</vt:lpstr>
      <vt:lpstr>Arial</vt:lpstr>
      <vt:lpstr>Noto Sans</vt:lpstr>
      <vt:lpstr>Nunito Sans ExtraLight</vt:lpstr>
      <vt:lpstr>Nunito Sans</vt:lpstr>
      <vt:lpstr>Nunito Sans ExtraBold</vt:lpstr>
      <vt:lpstr>Nunito Sans SemiBold</vt:lpstr>
      <vt:lpstr>Calibri</vt:lpstr>
      <vt:lpstr>DSA</vt:lpstr>
      <vt:lpstr>Un canal unique pour votre communication.</vt:lpstr>
      <vt:lpstr>Nous donnons vie à votre histoire numérique.</vt:lpstr>
      <vt:lpstr>Vous rapprochez les personnes.</vt:lpstr>
      <vt:lpstr>PowerPoint Presentation</vt:lpstr>
      <vt:lpstr>PowerPoint Presentation</vt:lpstr>
      <vt:lpstr> Comment? Du contenu dynamique avec des informations en temps réel.</vt:lpstr>
      <vt:lpstr> Une planification et un design flexible.</vt:lpstr>
      <vt:lpstr> De la flexibilité pour afficher des événements ou des urgences.</vt:lpstr>
      <vt:lpstr>  Universel – un système pour tout type d’écran.</vt:lpstr>
      <vt:lpstr>PowerPoint Presentation</vt:lpstr>
      <vt:lpstr>  Créez intuitivement et laissez faire.</vt:lpstr>
      <vt:lpstr>  La solution complète d’affichage dynamique.</vt:lpstr>
      <vt:lpstr>Voyez les choses en grand.</vt:lpstr>
      <vt:lpstr>  Maintenant, parlons de votre projet.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21</cp:revision>
  <dcterms:modified xsi:type="dcterms:W3CDTF">2019-05-22T11:50:39Z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